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3"/>
  </p:notesMasterIdLst>
  <p:sldIdLst>
    <p:sldId id="540" r:id="rId2"/>
    <p:sldId id="539" r:id="rId3"/>
    <p:sldId id="550" r:id="rId4"/>
    <p:sldId id="586" r:id="rId5"/>
    <p:sldId id="587" r:id="rId6"/>
    <p:sldId id="588" r:id="rId7"/>
    <p:sldId id="590" r:id="rId8"/>
    <p:sldId id="589" r:id="rId9"/>
    <p:sldId id="591" r:id="rId10"/>
    <p:sldId id="592" r:id="rId11"/>
    <p:sldId id="595" r:id="rId12"/>
    <p:sldId id="593" r:id="rId13"/>
    <p:sldId id="594" r:id="rId14"/>
    <p:sldId id="597" r:id="rId15"/>
    <p:sldId id="610" r:id="rId16"/>
    <p:sldId id="611" r:id="rId17"/>
    <p:sldId id="613" r:id="rId18"/>
    <p:sldId id="612" r:id="rId19"/>
    <p:sldId id="624" r:id="rId20"/>
    <p:sldId id="623" r:id="rId21"/>
    <p:sldId id="625" r:id="rId22"/>
    <p:sldId id="615" r:id="rId23"/>
    <p:sldId id="596" r:id="rId24"/>
    <p:sldId id="598" r:id="rId25"/>
    <p:sldId id="616" r:id="rId26"/>
    <p:sldId id="599" r:id="rId27"/>
    <p:sldId id="600" r:id="rId28"/>
    <p:sldId id="617" r:id="rId29"/>
    <p:sldId id="581" r:id="rId30"/>
    <p:sldId id="601" r:id="rId31"/>
    <p:sldId id="602" r:id="rId32"/>
    <p:sldId id="603" r:id="rId33"/>
    <p:sldId id="618" r:id="rId34"/>
    <p:sldId id="619" r:id="rId35"/>
    <p:sldId id="621" r:id="rId36"/>
    <p:sldId id="622" r:id="rId37"/>
    <p:sldId id="604" r:id="rId38"/>
    <p:sldId id="605" r:id="rId39"/>
    <p:sldId id="606" r:id="rId40"/>
    <p:sldId id="608" r:id="rId41"/>
    <p:sldId id="609" r:id="rId42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660033"/>
    <a:srgbClr val="A80000"/>
    <a:srgbClr val="0000FF"/>
    <a:srgbClr val="2C20CA"/>
    <a:srgbClr val="FF9966"/>
    <a:srgbClr val="ABD5FF"/>
    <a:srgbClr val="D1F3E8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4" autoAdjust="0"/>
    <p:restoredTop sz="96473" autoAdjust="0"/>
  </p:normalViewPr>
  <p:slideViewPr>
    <p:cSldViewPr>
      <p:cViewPr varScale="1">
        <p:scale>
          <a:sx n="112" d="100"/>
          <a:sy n="112" d="100"/>
        </p:scale>
        <p:origin x="15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0"/>
          </c:spPr>
          <c:dPt>
            <c:idx val="0"/>
            <c:bubble3D val="0"/>
            <c:spPr>
              <a:solidFill>
                <a:schemeClr val="accent2"/>
              </a:solidFill>
              <a:ln w="317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B1-46FA-9691-400994809AA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B1-46FA-9691-400994809AA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B1-46FA-9691-400994809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  <a:ln w="31750"/>
          </c:spPr>
          <c:dPt>
            <c:idx val="0"/>
            <c:bubble3D val="0"/>
            <c:spPr>
              <a:solidFill>
                <a:schemeClr val="accent2"/>
              </a:solidFill>
              <a:ln w="317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DC-47D4-9883-ACABB011606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17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DC-47D4-9883-ACABB011606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DC-47D4-9883-ACABB0116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7" Type="http://schemas.openxmlformats.org/officeDocument/2006/relationships/slide" Target="../slides/slide30.xml"/><Relationship Id="rId2" Type="http://schemas.openxmlformats.org/officeDocument/2006/relationships/slide" Target="../slides/slide7.xml"/><Relationship Id="rId1" Type="http://schemas.openxmlformats.org/officeDocument/2006/relationships/slide" Target="../slides/slide3.xml"/><Relationship Id="rId6" Type="http://schemas.openxmlformats.org/officeDocument/2006/relationships/slide" Target="../slides/slide15.xml"/><Relationship Id="rId5" Type="http://schemas.openxmlformats.org/officeDocument/2006/relationships/slide" Target="../slides/slide10.xml"/><Relationship Id="rId4" Type="http://schemas.openxmlformats.org/officeDocument/2006/relationships/slide" Target="../slides/slide22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0B8C2-181E-4589-8E8D-FFCD6B3B1FEC}" type="doc">
      <dgm:prSet loTypeId="urn:microsoft.com/office/officeart/2005/8/layout/lProcess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145147-D68D-457B-9CBB-8A4613DC34D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/>
            <a:t>Ипотечные программы с государственным участием</a:t>
          </a:r>
          <a:endParaRPr lang="ru-RU" sz="2000" dirty="0"/>
        </a:p>
      </dgm:t>
    </dgm:pt>
    <dgm:pt modelId="{EC2BBA09-86F4-4489-B863-557EDD7F4285}" type="parTrans" cxnId="{ABF6B28F-A4E5-4BE8-B1C0-81CAF0FC8168}">
      <dgm:prSet/>
      <dgm:spPr/>
      <dgm:t>
        <a:bodyPr/>
        <a:lstStyle/>
        <a:p>
          <a:endParaRPr lang="ru-RU"/>
        </a:p>
      </dgm:t>
    </dgm:pt>
    <dgm:pt modelId="{F6FB6382-F3D0-4811-B4C3-B730A5F5467E}" type="sibTrans" cxnId="{ABF6B28F-A4E5-4BE8-B1C0-81CAF0FC8168}">
      <dgm:prSet/>
      <dgm:spPr/>
      <dgm:t>
        <a:bodyPr/>
        <a:lstStyle/>
        <a:p>
          <a:endParaRPr lang="ru-RU"/>
        </a:p>
      </dgm:t>
    </dgm:pt>
    <dgm:pt modelId="{C6707902-2A73-4F44-B73F-33A60C142726}">
      <dgm:prSet phldrT="[Текст]" custT="1"/>
      <dgm:spPr/>
      <dgm:t>
        <a:bodyPr/>
        <a:lstStyle/>
        <a:p>
          <a:r>
            <a:rPr lang="ru-RU" sz="1600" b="1" i="1" dirty="0"/>
            <a:t>«Дальневосточная ипотека»</a:t>
          </a:r>
          <a:endParaRPr lang="ru-RU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1347D86-00B5-45A8-A044-D9F3A7CCD36E}" type="parTrans" cxnId="{18411301-6E77-4E17-BB8F-0450AA6AF5ED}">
      <dgm:prSet/>
      <dgm:spPr/>
      <dgm:t>
        <a:bodyPr/>
        <a:lstStyle/>
        <a:p>
          <a:endParaRPr lang="ru-RU"/>
        </a:p>
      </dgm:t>
    </dgm:pt>
    <dgm:pt modelId="{05539638-A47F-4B36-A9F0-EE2959917D81}" type="sibTrans" cxnId="{18411301-6E77-4E17-BB8F-0450AA6AF5ED}">
      <dgm:prSet/>
      <dgm:spPr/>
      <dgm:t>
        <a:bodyPr/>
        <a:lstStyle/>
        <a:p>
          <a:endParaRPr lang="ru-RU"/>
        </a:p>
      </dgm:t>
    </dgm:pt>
    <dgm:pt modelId="{4CEEE1A9-9508-4771-8102-F33B16AE417C}">
      <dgm:prSet phldrT="[Текст]" custT="1"/>
      <dgm:spPr/>
      <dgm:t>
        <a:bodyPr/>
        <a:lstStyle/>
        <a:p>
          <a:r>
            <a:rPr lang="ru-RU" sz="1600" b="1" i="1" dirty="0"/>
            <a:t>«Семейная ипотека»</a:t>
          </a:r>
          <a:endParaRPr lang="ru-RU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365FEAF-FC6B-475C-BC66-EFC077640BC9}" type="parTrans" cxnId="{A5E67308-27C7-496E-B3C5-22FB1184F815}">
      <dgm:prSet/>
      <dgm:spPr/>
      <dgm:t>
        <a:bodyPr/>
        <a:lstStyle/>
        <a:p>
          <a:endParaRPr lang="ru-RU"/>
        </a:p>
      </dgm:t>
    </dgm:pt>
    <dgm:pt modelId="{297B7793-BC0E-4ABE-8821-6185350B70A9}" type="sibTrans" cxnId="{A5E67308-27C7-496E-B3C5-22FB1184F815}">
      <dgm:prSet/>
      <dgm:spPr/>
      <dgm:t>
        <a:bodyPr/>
        <a:lstStyle/>
        <a:p>
          <a:endParaRPr lang="ru-RU"/>
        </a:p>
      </dgm:t>
    </dgm:pt>
    <dgm:pt modelId="{8FB9F726-AB77-455E-B8CD-EDFE4CD2351B}">
      <dgm:prSet phldrT="[Текст]" custT="1"/>
      <dgm:spPr/>
      <dgm:t>
        <a:bodyPr/>
        <a:lstStyle/>
        <a:p>
          <a:r>
            <a:rPr lang="ru-RU" sz="2400" b="1" dirty="0"/>
            <a:t>Краевые меры поддержки</a:t>
          </a:r>
        </a:p>
      </dgm:t>
    </dgm:pt>
    <dgm:pt modelId="{3A78F5C2-8B40-4C10-86C5-732FEBE9EEBC}" type="parTrans" cxnId="{E1DF8A5B-65C0-4F86-8D70-CD931C942440}">
      <dgm:prSet/>
      <dgm:spPr/>
      <dgm:t>
        <a:bodyPr/>
        <a:lstStyle/>
        <a:p>
          <a:endParaRPr lang="ru-RU"/>
        </a:p>
      </dgm:t>
    </dgm:pt>
    <dgm:pt modelId="{36B81382-FF0D-4FA6-8C09-9F0A53F5B2D5}" type="sibTrans" cxnId="{E1DF8A5B-65C0-4F86-8D70-CD931C942440}">
      <dgm:prSet/>
      <dgm:spPr/>
      <dgm:t>
        <a:bodyPr/>
        <a:lstStyle/>
        <a:p>
          <a:endParaRPr lang="ru-RU"/>
        </a:p>
      </dgm:t>
    </dgm:pt>
    <dgm:pt modelId="{1DC31EB5-25C5-4C66-81F3-61F2B1C912BD}">
      <dgm:prSet phldrT="[Текст]" custT="1"/>
      <dgm:spPr/>
      <dgm:t>
        <a:bodyPr/>
        <a:lstStyle/>
        <a:p>
          <a:r>
            <a:rPr lang="ru-RU" sz="1600" b="1" i="1" dirty="0"/>
            <a:t>«Краевая ипотека»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0033B25-7E3B-45FE-9967-21F1590D8B7B}" type="parTrans" cxnId="{13043E05-E9AF-46B5-A379-037F7342A0EF}">
      <dgm:prSet/>
      <dgm:spPr/>
      <dgm:t>
        <a:bodyPr/>
        <a:lstStyle/>
        <a:p>
          <a:endParaRPr lang="ru-RU"/>
        </a:p>
      </dgm:t>
    </dgm:pt>
    <dgm:pt modelId="{253DD224-A726-4C07-9BA9-F24A6AE8C182}" type="sibTrans" cxnId="{13043E05-E9AF-46B5-A379-037F7342A0EF}">
      <dgm:prSet/>
      <dgm:spPr/>
      <dgm:t>
        <a:bodyPr/>
        <a:lstStyle/>
        <a:p>
          <a:endParaRPr lang="ru-RU"/>
        </a:p>
      </dgm:t>
    </dgm:pt>
    <dgm:pt modelId="{DEA0A246-9B16-4CAF-B7BC-77035AADF8D2}">
      <dgm:prSet custT="1"/>
      <dgm:spPr/>
      <dgm:t>
        <a:bodyPr/>
        <a:lstStyle/>
        <a:p>
          <a:r>
            <a:rPr lang="ru-RU" sz="1600" b="1" i="1" dirty="0"/>
            <a:t>Улучшение жилищных условий молодых семей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D492BED-C384-417D-9AA6-9E3D51A22983}" type="parTrans" cxnId="{73BB54F3-2E35-413B-9984-361A7228D78A}">
      <dgm:prSet/>
      <dgm:spPr/>
      <dgm:t>
        <a:bodyPr/>
        <a:lstStyle/>
        <a:p>
          <a:endParaRPr lang="ru-RU"/>
        </a:p>
      </dgm:t>
    </dgm:pt>
    <dgm:pt modelId="{5696A791-67B3-48C2-BEDF-805F7DAA248C}" type="sibTrans" cxnId="{73BB54F3-2E35-413B-9984-361A7228D78A}">
      <dgm:prSet/>
      <dgm:spPr/>
      <dgm:t>
        <a:bodyPr/>
        <a:lstStyle/>
        <a:p>
          <a:endParaRPr lang="ru-RU"/>
        </a:p>
      </dgm:t>
    </dgm:pt>
    <dgm:pt modelId="{E343A55A-3857-4B48-84A1-607E67317C62}">
      <dgm:prSet custT="1"/>
      <dgm:spPr/>
      <dgm:t>
        <a:bodyPr/>
        <a:lstStyle/>
        <a:p>
          <a:r>
            <a:rPr lang="ru-RU" sz="1600" b="1" i="1" dirty="0"/>
            <a:t>«Ипотека под 6,5%»</a:t>
          </a:r>
          <a:endParaRPr lang="ru-RU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86C8B5E-4651-491A-9BA9-ABBCE6085B0B}" type="parTrans" cxnId="{7C64986B-C5A4-4BCD-A835-B4399FEFD4F1}">
      <dgm:prSet/>
      <dgm:spPr/>
      <dgm:t>
        <a:bodyPr/>
        <a:lstStyle/>
        <a:p>
          <a:endParaRPr lang="ru-RU"/>
        </a:p>
      </dgm:t>
    </dgm:pt>
    <dgm:pt modelId="{DE3E2908-72A6-4C27-8C47-6392B3D3585C}" type="sibTrans" cxnId="{7C64986B-C5A4-4BCD-A835-B4399FEFD4F1}">
      <dgm:prSet/>
      <dgm:spPr/>
      <dgm:t>
        <a:bodyPr/>
        <a:lstStyle/>
        <a:p>
          <a:endParaRPr lang="ru-RU"/>
        </a:p>
      </dgm:t>
    </dgm:pt>
    <dgm:pt modelId="{3188A36B-16E4-426A-98F6-F7822CABD614}">
      <dgm:prSet custT="1"/>
      <dgm:spPr/>
      <dgm:t>
        <a:bodyPr/>
        <a:lstStyle/>
        <a:p>
          <a:r>
            <a:rPr lang="ru-RU" sz="1600" b="1" i="1" u="none" dirty="0"/>
            <a:t>Жилищно-строительные кооперативы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105D81AE-18BD-41F0-B9E7-184D823D74B4}" type="parTrans" cxnId="{924D76E2-15B7-417C-9A5E-285B593A1779}">
      <dgm:prSet/>
      <dgm:spPr/>
      <dgm:t>
        <a:bodyPr/>
        <a:lstStyle/>
        <a:p>
          <a:endParaRPr lang="ru-RU"/>
        </a:p>
      </dgm:t>
    </dgm:pt>
    <dgm:pt modelId="{73FBBCA9-84D8-4241-BB8E-0988C6620C67}" type="sibTrans" cxnId="{924D76E2-15B7-417C-9A5E-285B593A1779}">
      <dgm:prSet/>
      <dgm:spPr/>
      <dgm:t>
        <a:bodyPr/>
        <a:lstStyle/>
        <a:p>
          <a:endParaRPr lang="ru-RU"/>
        </a:p>
      </dgm:t>
    </dgm:pt>
    <dgm:pt modelId="{3BDED195-5450-428E-B29C-61AE38A9BB1C}">
      <dgm:prSet custT="1"/>
      <dgm:spPr/>
      <dgm:t>
        <a:bodyPr/>
        <a:lstStyle/>
        <a:p>
          <a:r>
            <a:rPr lang="ru-RU" sz="1600" b="1" i="1" dirty="0"/>
            <a:t>Предоставление дополнительной социальной выплаты при рождении ребенка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EB4F23C1-0A8C-47AA-A97D-94E9A1C729D1}" type="parTrans" cxnId="{237D5FE6-AD46-454F-B6AF-C54A2960E8B8}">
      <dgm:prSet/>
      <dgm:spPr/>
      <dgm:t>
        <a:bodyPr/>
        <a:lstStyle/>
        <a:p>
          <a:endParaRPr lang="ru-RU"/>
        </a:p>
      </dgm:t>
    </dgm:pt>
    <dgm:pt modelId="{E1B116F6-25BD-4E61-AB7B-8CA3E0AD60DB}" type="sibTrans" cxnId="{237D5FE6-AD46-454F-B6AF-C54A2960E8B8}">
      <dgm:prSet/>
      <dgm:spPr/>
      <dgm:t>
        <a:bodyPr/>
        <a:lstStyle/>
        <a:p>
          <a:endParaRPr lang="ru-RU"/>
        </a:p>
      </dgm:t>
    </dgm:pt>
    <dgm:pt modelId="{B25954C1-2C89-450E-8EB6-2323984CB373}" type="pres">
      <dgm:prSet presAssocID="{0960B8C2-181E-4589-8E8D-FFCD6B3B1FE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710DC-BFAD-4A1B-8F55-62BAA7410219}" type="pres">
      <dgm:prSet presAssocID="{61145147-D68D-457B-9CBB-8A4613DC34D3}" presName="compNode" presStyleCnt="0"/>
      <dgm:spPr/>
    </dgm:pt>
    <dgm:pt modelId="{3BE3F772-39FB-4AFB-AE11-D08628FBF5DB}" type="pres">
      <dgm:prSet presAssocID="{61145147-D68D-457B-9CBB-8A4613DC34D3}" presName="aNode" presStyleLbl="bgShp" presStyleIdx="0" presStyleCnt="2"/>
      <dgm:spPr/>
      <dgm:t>
        <a:bodyPr/>
        <a:lstStyle/>
        <a:p>
          <a:endParaRPr lang="ru-RU"/>
        </a:p>
      </dgm:t>
    </dgm:pt>
    <dgm:pt modelId="{A4628927-0532-43C6-8D70-EE5B77573AEF}" type="pres">
      <dgm:prSet presAssocID="{61145147-D68D-457B-9CBB-8A4613DC34D3}" presName="textNode" presStyleLbl="bgShp" presStyleIdx="0" presStyleCnt="2"/>
      <dgm:spPr/>
      <dgm:t>
        <a:bodyPr/>
        <a:lstStyle/>
        <a:p>
          <a:endParaRPr lang="ru-RU"/>
        </a:p>
      </dgm:t>
    </dgm:pt>
    <dgm:pt modelId="{AD8C5A51-9299-4528-A56A-C65C10D9429A}" type="pres">
      <dgm:prSet presAssocID="{61145147-D68D-457B-9CBB-8A4613DC34D3}" presName="compChildNode" presStyleCnt="0"/>
      <dgm:spPr/>
    </dgm:pt>
    <dgm:pt modelId="{4D794FE0-BDB8-4258-8B52-49B0742829D9}" type="pres">
      <dgm:prSet presAssocID="{61145147-D68D-457B-9CBB-8A4613DC34D3}" presName="theInnerList" presStyleCnt="0"/>
      <dgm:spPr/>
    </dgm:pt>
    <dgm:pt modelId="{6445F66F-4DA5-498B-AAFF-3957D08535FA}" type="pres">
      <dgm:prSet presAssocID="{C6707902-2A73-4F44-B73F-33A60C142726}" presName="childNode" presStyleLbl="node1" presStyleIdx="0" presStyleCnt="7" custLinFactNeighborY="-2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D4758-3EC4-4B87-9ED5-C8AFB53FE73A}" type="pres">
      <dgm:prSet presAssocID="{C6707902-2A73-4F44-B73F-33A60C142726}" presName="aSpace2" presStyleCnt="0"/>
      <dgm:spPr/>
    </dgm:pt>
    <dgm:pt modelId="{C10E4836-032E-4F59-9F76-186B1CDD275F}" type="pres">
      <dgm:prSet presAssocID="{4CEEE1A9-9508-4771-8102-F33B16AE417C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8554E-21A3-4F86-BC2E-EB777BDCF848}" type="pres">
      <dgm:prSet presAssocID="{4CEEE1A9-9508-4771-8102-F33B16AE417C}" presName="aSpace2" presStyleCnt="0"/>
      <dgm:spPr/>
    </dgm:pt>
    <dgm:pt modelId="{F4B19E8C-3DEF-4DA3-8D11-C6AE2246BCDA}" type="pres">
      <dgm:prSet presAssocID="{E343A55A-3857-4B48-84A1-607E67317C62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994F-1B4A-4EA3-A1F4-4E9618CA2C94}" type="pres">
      <dgm:prSet presAssocID="{61145147-D68D-457B-9CBB-8A4613DC34D3}" presName="aSpace" presStyleCnt="0"/>
      <dgm:spPr/>
    </dgm:pt>
    <dgm:pt modelId="{ADBF9D24-72B4-46ED-94DA-EA6186BDD34E}" type="pres">
      <dgm:prSet presAssocID="{8FB9F726-AB77-455E-B8CD-EDFE4CD2351B}" presName="compNode" presStyleCnt="0"/>
      <dgm:spPr/>
    </dgm:pt>
    <dgm:pt modelId="{ECE28AC6-5300-4762-8468-CC37D706C135}" type="pres">
      <dgm:prSet presAssocID="{8FB9F726-AB77-455E-B8CD-EDFE4CD2351B}" presName="aNode" presStyleLbl="bgShp" presStyleIdx="1" presStyleCnt="2"/>
      <dgm:spPr/>
      <dgm:t>
        <a:bodyPr/>
        <a:lstStyle/>
        <a:p>
          <a:endParaRPr lang="ru-RU"/>
        </a:p>
      </dgm:t>
    </dgm:pt>
    <dgm:pt modelId="{8D863592-B548-4BA3-BE50-02A62B248898}" type="pres">
      <dgm:prSet presAssocID="{8FB9F726-AB77-455E-B8CD-EDFE4CD2351B}" presName="textNode" presStyleLbl="bgShp" presStyleIdx="1" presStyleCnt="2"/>
      <dgm:spPr/>
      <dgm:t>
        <a:bodyPr/>
        <a:lstStyle/>
        <a:p>
          <a:endParaRPr lang="ru-RU"/>
        </a:p>
      </dgm:t>
    </dgm:pt>
    <dgm:pt modelId="{57F44D7D-5BE0-4E60-8FC8-6F8A4E10B249}" type="pres">
      <dgm:prSet presAssocID="{8FB9F726-AB77-455E-B8CD-EDFE4CD2351B}" presName="compChildNode" presStyleCnt="0"/>
      <dgm:spPr/>
    </dgm:pt>
    <dgm:pt modelId="{2712F61F-E644-4FD8-9099-494EB638B604}" type="pres">
      <dgm:prSet presAssocID="{8FB9F726-AB77-455E-B8CD-EDFE4CD2351B}" presName="theInnerList" presStyleCnt="0"/>
      <dgm:spPr/>
    </dgm:pt>
    <dgm:pt modelId="{5A185EF9-CA0F-438E-B847-55EB778C9589}" type="pres">
      <dgm:prSet presAssocID="{1DC31EB5-25C5-4C66-81F3-61F2B1C912BD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1F302-DE4B-4E71-AEB9-85719883ABB4}" type="pres">
      <dgm:prSet presAssocID="{1DC31EB5-25C5-4C66-81F3-61F2B1C912BD}" presName="aSpace2" presStyleCnt="0"/>
      <dgm:spPr/>
    </dgm:pt>
    <dgm:pt modelId="{62A33202-6D19-416F-BDC3-21D4CE901D19}" type="pres">
      <dgm:prSet presAssocID="{3188A36B-16E4-426A-98F6-F7822CABD614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C3A60-B3A4-43F7-911E-E6F4FD65947B}" type="pres">
      <dgm:prSet presAssocID="{3188A36B-16E4-426A-98F6-F7822CABD614}" presName="aSpace2" presStyleCnt="0"/>
      <dgm:spPr/>
    </dgm:pt>
    <dgm:pt modelId="{3856492B-2BF7-44F0-8486-EAFDDA1D9D75}" type="pres">
      <dgm:prSet presAssocID="{DEA0A246-9B16-4CAF-B7BC-77035AADF8D2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36CEC-518E-4D07-882A-F418CB04A43E}" type="pres">
      <dgm:prSet presAssocID="{DEA0A246-9B16-4CAF-B7BC-77035AADF8D2}" presName="aSpace2" presStyleCnt="0"/>
      <dgm:spPr/>
    </dgm:pt>
    <dgm:pt modelId="{38942452-8950-44B9-8E5D-CC0DEFB8A214}" type="pres">
      <dgm:prSet presAssocID="{3BDED195-5450-428E-B29C-61AE38A9BB1C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411301-6E77-4E17-BB8F-0450AA6AF5ED}" srcId="{61145147-D68D-457B-9CBB-8A4613DC34D3}" destId="{C6707902-2A73-4F44-B73F-33A60C142726}" srcOrd="0" destOrd="0" parTransId="{41347D86-00B5-45A8-A044-D9F3A7CCD36E}" sibTransId="{05539638-A47F-4B36-A9F0-EE2959917D81}"/>
    <dgm:cxn modelId="{4BEA08EB-E748-4824-99E5-10954A589D8B}" type="presOf" srcId="{C6707902-2A73-4F44-B73F-33A60C142726}" destId="{6445F66F-4DA5-498B-AAFF-3957D08535FA}" srcOrd="0" destOrd="0" presId="urn:microsoft.com/office/officeart/2005/8/layout/lProcess2"/>
    <dgm:cxn modelId="{29CA1DE5-AC02-4157-8BFA-A7ABE621E89F}" type="presOf" srcId="{8FB9F726-AB77-455E-B8CD-EDFE4CD2351B}" destId="{8D863592-B548-4BA3-BE50-02A62B248898}" srcOrd="1" destOrd="0" presId="urn:microsoft.com/office/officeart/2005/8/layout/lProcess2"/>
    <dgm:cxn modelId="{017A27A5-E285-4B72-B56F-C5E348AB98CE}" type="presOf" srcId="{4CEEE1A9-9508-4771-8102-F33B16AE417C}" destId="{C10E4836-032E-4F59-9F76-186B1CDD275F}" srcOrd="0" destOrd="0" presId="urn:microsoft.com/office/officeart/2005/8/layout/lProcess2"/>
    <dgm:cxn modelId="{E1DF8A5B-65C0-4F86-8D70-CD931C942440}" srcId="{0960B8C2-181E-4589-8E8D-FFCD6B3B1FEC}" destId="{8FB9F726-AB77-455E-B8CD-EDFE4CD2351B}" srcOrd="1" destOrd="0" parTransId="{3A78F5C2-8B40-4C10-86C5-732FEBE9EEBC}" sibTransId="{36B81382-FF0D-4FA6-8C09-9F0A53F5B2D5}"/>
    <dgm:cxn modelId="{A9C86C1D-96FF-47DF-AC16-47F3E9C1DE86}" type="presOf" srcId="{3188A36B-16E4-426A-98F6-F7822CABD614}" destId="{62A33202-6D19-416F-BDC3-21D4CE901D19}" srcOrd="0" destOrd="0" presId="urn:microsoft.com/office/officeart/2005/8/layout/lProcess2"/>
    <dgm:cxn modelId="{73BB54F3-2E35-413B-9984-361A7228D78A}" srcId="{8FB9F726-AB77-455E-B8CD-EDFE4CD2351B}" destId="{DEA0A246-9B16-4CAF-B7BC-77035AADF8D2}" srcOrd="2" destOrd="0" parTransId="{6D492BED-C384-417D-9AA6-9E3D51A22983}" sibTransId="{5696A791-67B3-48C2-BEDF-805F7DAA248C}"/>
    <dgm:cxn modelId="{13043E05-E9AF-46B5-A379-037F7342A0EF}" srcId="{8FB9F726-AB77-455E-B8CD-EDFE4CD2351B}" destId="{1DC31EB5-25C5-4C66-81F3-61F2B1C912BD}" srcOrd="0" destOrd="0" parTransId="{60033B25-7E3B-45FE-9967-21F1590D8B7B}" sibTransId="{253DD224-A726-4C07-9BA9-F24A6AE8C182}"/>
    <dgm:cxn modelId="{ABF6B28F-A4E5-4BE8-B1C0-81CAF0FC8168}" srcId="{0960B8C2-181E-4589-8E8D-FFCD6B3B1FEC}" destId="{61145147-D68D-457B-9CBB-8A4613DC34D3}" srcOrd="0" destOrd="0" parTransId="{EC2BBA09-86F4-4489-B863-557EDD7F4285}" sibTransId="{F6FB6382-F3D0-4811-B4C3-B730A5F5467E}"/>
    <dgm:cxn modelId="{7C64986B-C5A4-4BCD-A835-B4399FEFD4F1}" srcId="{61145147-D68D-457B-9CBB-8A4613DC34D3}" destId="{E343A55A-3857-4B48-84A1-607E67317C62}" srcOrd="2" destOrd="0" parTransId="{C86C8B5E-4651-491A-9BA9-ABBCE6085B0B}" sibTransId="{DE3E2908-72A6-4C27-8C47-6392B3D3585C}"/>
    <dgm:cxn modelId="{F7E19BB3-8C31-4DC1-A85E-CEDBDA9C0B2F}" type="presOf" srcId="{1DC31EB5-25C5-4C66-81F3-61F2B1C912BD}" destId="{5A185EF9-CA0F-438E-B847-55EB778C9589}" srcOrd="0" destOrd="0" presId="urn:microsoft.com/office/officeart/2005/8/layout/lProcess2"/>
    <dgm:cxn modelId="{C1D3AEAF-6D2E-474F-94BA-147CD2F6C6A0}" type="presOf" srcId="{E343A55A-3857-4B48-84A1-607E67317C62}" destId="{F4B19E8C-3DEF-4DA3-8D11-C6AE2246BCDA}" srcOrd="0" destOrd="0" presId="urn:microsoft.com/office/officeart/2005/8/layout/lProcess2"/>
    <dgm:cxn modelId="{A5E67308-27C7-496E-B3C5-22FB1184F815}" srcId="{61145147-D68D-457B-9CBB-8A4613DC34D3}" destId="{4CEEE1A9-9508-4771-8102-F33B16AE417C}" srcOrd="1" destOrd="0" parTransId="{D365FEAF-FC6B-475C-BC66-EFC077640BC9}" sibTransId="{297B7793-BC0E-4ABE-8821-6185350B70A9}"/>
    <dgm:cxn modelId="{924D76E2-15B7-417C-9A5E-285B593A1779}" srcId="{8FB9F726-AB77-455E-B8CD-EDFE4CD2351B}" destId="{3188A36B-16E4-426A-98F6-F7822CABD614}" srcOrd="1" destOrd="0" parTransId="{105D81AE-18BD-41F0-B9E7-184D823D74B4}" sibTransId="{73FBBCA9-84D8-4241-BB8E-0988C6620C67}"/>
    <dgm:cxn modelId="{E1B478CA-592B-43C8-BD6D-1BB79ECF78AB}" type="presOf" srcId="{61145147-D68D-457B-9CBB-8A4613DC34D3}" destId="{A4628927-0532-43C6-8D70-EE5B77573AEF}" srcOrd="1" destOrd="0" presId="urn:microsoft.com/office/officeart/2005/8/layout/lProcess2"/>
    <dgm:cxn modelId="{0084B7A3-5811-40EE-9CDB-8BE0AD921BDE}" type="presOf" srcId="{8FB9F726-AB77-455E-B8CD-EDFE4CD2351B}" destId="{ECE28AC6-5300-4762-8468-CC37D706C135}" srcOrd="0" destOrd="0" presId="urn:microsoft.com/office/officeart/2005/8/layout/lProcess2"/>
    <dgm:cxn modelId="{237D5FE6-AD46-454F-B6AF-C54A2960E8B8}" srcId="{8FB9F726-AB77-455E-B8CD-EDFE4CD2351B}" destId="{3BDED195-5450-428E-B29C-61AE38A9BB1C}" srcOrd="3" destOrd="0" parTransId="{EB4F23C1-0A8C-47AA-A97D-94E9A1C729D1}" sibTransId="{E1B116F6-25BD-4E61-AB7B-8CA3E0AD60DB}"/>
    <dgm:cxn modelId="{51DF3258-49D3-48CA-A9EB-A5CC7D4E3050}" type="presOf" srcId="{3BDED195-5450-428E-B29C-61AE38A9BB1C}" destId="{38942452-8950-44B9-8E5D-CC0DEFB8A214}" srcOrd="0" destOrd="0" presId="urn:microsoft.com/office/officeart/2005/8/layout/lProcess2"/>
    <dgm:cxn modelId="{92D1FA3A-6BF5-4F8C-AB39-F38D403ABEEF}" type="presOf" srcId="{DEA0A246-9B16-4CAF-B7BC-77035AADF8D2}" destId="{3856492B-2BF7-44F0-8486-EAFDDA1D9D75}" srcOrd="0" destOrd="0" presId="urn:microsoft.com/office/officeart/2005/8/layout/lProcess2"/>
    <dgm:cxn modelId="{C30D96F7-AAE3-408B-9333-38CFFD1701B1}" type="presOf" srcId="{0960B8C2-181E-4589-8E8D-FFCD6B3B1FEC}" destId="{B25954C1-2C89-450E-8EB6-2323984CB373}" srcOrd="0" destOrd="0" presId="urn:microsoft.com/office/officeart/2005/8/layout/lProcess2"/>
    <dgm:cxn modelId="{32788F1E-835B-4A8D-A6AB-7950353EE418}" type="presOf" srcId="{61145147-D68D-457B-9CBB-8A4613DC34D3}" destId="{3BE3F772-39FB-4AFB-AE11-D08628FBF5DB}" srcOrd="0" destOrd="0" presId="urn:microsoft.com/office/officeart/2005/8/layout/lProcess2"/>
    <dgm:cxn modelId="{F086BEB1-4C4C-46EB-A5C2-223625659E36}" type="presParOf" srcId="{B25954C1-2C89-450E-8EB6-2323984CB373}" destId="{21B710DC-BFAD-4A1B-8F55-62BAA7410219}" srcOrd="0" destOrd="0" presId="urn:microsoft.com/office/officeart/2005/8/layout/lProcess2"/>
    <dgm:cxn modelId="{20018701-BE75-46DC-BA37-347BC74C8363}" type="presParOf" srcId="{21B710DC-BFAD-4A1B-8F55-62BAA7410219}" destId="{3BE3F772-39FB-4AFB-AE11-D08628FBF5DB}" srcOrd="0" destOrd="0" presId="urn:microsoft.com/office/officeart/2005/8/layout/lProcess2"/>
    <dgm:cxn modelId="{59C1692A-9D09-46FE-AAFE-3E3CFF1808BA}" type="presParOf" srcId="{21B710DC-BFAD-4A1B-8F55-62BAA7410219}" destId="{A4628927-0532-43C6-8D70-EE5B77573AEF}" srcOrd="1" destOrd="0" presId="urn:microsoft.com/office/officeart/2005/8/layout/lProcess2"/>
    <dgm:cxn modelId="{D93D5E58-EF4F-4991-817B-6BEDF5FF0805}" type="presParOf" srcId="{21B710DC-BFAD-4A1B-8F55-62BAA7410219}" destId="{AD8C5A51-9299-4528-A56A-C65C10D9429A}" srcOrd="2" destOrd="0" presId="urn:microsoft.com/office/officeart/2005/8/layout/lProcess2"/>
    <dgm:cxn modelId="{4397337B-76AF-4BBB-AA34-AAD584B6CAEA}" type="presParOf" srcId="{AD8C5A51-9299-4528-A56A-C65C10D9429A}" destId="{4D794FE0-BDB8-4258-8B52-49B0742829D9}" srcOrd="0" destOrd="0" presId="urn:microsoft.com/office/officeart/2005/8/layout/lProcess2"/>
    <dgm:cxn modelId="{58B99301-CA74-4611-BB8A-6BD261796F45}" type="presParOf" srcId="{4D794FE0-BDB8-4258-8B52-49B0742829D9}" destId="{6445F66F-4DA5-498B-AAFF-3957D08535FA}" srcOrd="0" destOrd="0" presId="urn:microsoft.com/office/officeart/2005/8/layout/lProcess2"/>
    <dgm:cxn modelId="{005B29F7-EFAE-4A35-A29E-26B0CF875B7A}" type="presParOf" srcId="{4D794FE0-BDB8-4258-8B52-49B0742829D9}" destId="{D8CD4758-3EC4-4B87-9ED5-C8AFB53FE73A}" srcOrd="1" destOrd="0" presId="urn:microsoft.com/office/officeart/2005/8/layout/lProcess2"/>
    <dgm:cxn modelId="{2F4CED91-12C1-4313-AAE7-ABD3759C723D}" type="presParOf" srcId="{4D794FE0-BDB8-4258-8B52-49B0742829D9}" destId="{C10E4836-032E-4F59-9F76-186B1CDD275F}" srcOrd="2" destOrd="0" presId="urn:microsoft.com/office/officeart/2005/8/layout/lProcess2"/>
    <dgm:cxn modelId="{EDBE26F4-F417-4C21-BA4C-BC199D7495D7}" type="presParOf" srcId="{4D794FE0-BDB8-4258-8B52-49B0742829D9}" destId="{BCF8554E-21A3-4F86-BC2E-EB777BDCF848}" srcOrd="3" destOrd="0" presId="urn:microsoft.com/office/officeart/2005/8/layout/lProcess2"/>
    <dgm:cxn modelId="{205DFF35-BA2F-4E05-AF47-B3BDA2456876}" type="presParOf" srcId="{4D794FE0-BDB8-4258-8B52-49B0742829D9}" destId="{F4B19E8C-3DEF-4DA3-8D11-C6AE2246BCDA}" srcOrd="4" destOrd="0" presId="urn:microsoft.com/office/officeart/2005/8/layout/lProcess2"/>
    <dgm:cxn modelId="{14EBEF03-E7D5-41DA-A02D-7C6C76CD91C1}" type="presParOf" srcId="{B25954C1-2C89-450E-8EB6-2323984CB373}" destId="{0BFA994F-1B4A-4EA3-A1F4-4E9618CA2C94}" srcOrd="1" destOrd="0" presId="urn:microsoft.com/office/officeart/2005/8/layout/lProcess2"/>
    <dgm:cxn modelId="{E8F284E4-2959-4CFA-8F94-A5ABAE5B1604}" type="presParOf" srcId="{B25954C1-2C89-450E-8EB6-2323984CB373}" destId="{ADBF9D24-72B4-46ED-94DA-EA6186BDD34E}" srcOrd="2" destOrd="0" presId="urn:microsoft.com/office/officeart/2005/8/layout/lProcess2"/>
    <dgm:cxn modelId="{266425BC-67A2-4CA0-A1D4-7E86731CBA32}" type="presParOf" srcId="{ADBF9D24-72B4-46ED-94DA-EA6186BDD34E}" destId="{ECE28AC6-5300-4762-8468-CC37D706C135}" srcOrd="0" destOrd="0" presId="urn:microsoft.com/office/officeart/2005/8/layout/lProcess2"/>
    <dgm:cxn modelId="{B5C29E5C-D8E9-4BD1-B3FA-8B36F796F1BC}" type="presParOf" srcId="{ADBF9D24-72B4-46ED-94DA-EA6186BDD34E}" destId="{8D863592-B548-4BA3-BE50-02A62B248898}" srcOrd="1" destOrd="0" presId="urn:microsoft.com/office/officeart/2005/8/layout/lProcess2"/>
    <dgm:cxn modelId="{BDC959EB-7F6F-4722-A810-A30447D19DBA}" type="presParOf" srcId="{ADBF9D24-72B4-46ED-94DA-EA6186BDD34E}" destId="{57F44D7D-5BE0-4E60-8FC8-6F8A4E10B249}" srcOrd="2" destOrd="0" presId="urn:microsoft.com/office/officeart/2005/8/layout/lProcess2"/>
    <dgm:cxn modelId="{16A65564-FACD-4F15-BEB7-875A4D325715}" type="presParOf" srcId="{57F44D7D-5BE0-4E60-8FC8-6F8A4E10B249}" destId="{2712F61F-E644-4FD8-9099-494EB638B604}" srcOrd="0" destOrd="0" presId="urn:microsoft.com/office/officeart/2005/8/layout/lProcess2"/>
    <dgm:cxn modelId="{F7639F05-3C9D-42E9-9225-56B8E4AE8AF5}" type="presParOf" srcId="{2712F61F-E644-4FD8-9099-494EB638B604}" destId="{5A185EF9-CA0F-438E-B847-55EB778C9589}" srcOrd="0" destOrd="0" presId="urn:microsoft.com/office/officeart/2005/8/layout/lProcess2"/>
    <dgm:cxn modelId="{FDD933BA-07F7-454E-AB9F-7558377CB8E5}" type="presParOf" srcId="{2712F61F-E644-4FD8-9099-494EB638B604}" destId="{4241F302-DE4B-4E71-AEB9-85719883ABB4}" srcOrd="1" destOrd="0" presId="urn:microsoft.com/office/officeart/2005/8/layout/lProcess2"/>
    <dgm:cxn modelId="{A6BF07F5-BA86-49F5-8417-B8FEAD0094D2}" type="presParOf" srcId="{2712F61F-E644-4FD8-9099-494EB638B604}" destId="{62A33202-6D19-416F-BDC3-21D4CE901D19}" srcOrd="2" destOrd="0" presId="urn:microsoft.com/office/officeart/2005/8/layout/lProcess2"/>
    <dgm:cxn modelId="{86EA4AD9-151D-4CC1-9F7F-623E1D95ED7F}" type="presParOf" srcId="{2712F61F-E644-4FD8-9099-494EB638B604}" destId="{6B6C3A60-B3A4-43F7-911E-E6F4FD65947B}" srcOrd="3" destOrd="0" presId="urn:microsoft.com/office/officeart/2005/8/layout/lProcess2"/>
    <dgm:cxn modelId="{45513FBA-DF99-4BFA-A094-42B57860E7F7}" type="presParOf" srcId="{2712F61F-E644-4FD8-9099-494EB638B604}" destId="{3856492B-2BF7-44F0-8486-EAFDDA1D9D75}" srcOrd="4" destOrd="0" presId="urn:microsoft.com/office/officeart/2005/8/layout/lProcess2"/>
    <dgm:cxn modelId="{459BF749-DD9B-4A9F-8E89-C494837E460D}" type="presParOf" srcId="{2712F61F-E644-4FD8-9099-494EB638B604}" destId="{4AF36CEC-518E-4D07-882A-F418CB04A43E}" srcOrd="5" destOrd="0" presId="urn:microsoft.com/office/officeart/2005/8/layout/lProcess2"/>
    <dgm:cxn modelId="{065FC633-B511-4AB1-8055-550088F5D39E}" type="presParOf" srcId="{2712F61F-E644-4FD8-9099-494EB638B604}" destId="{38942452-8950-44B9-8E5D-CC0DEFB8A21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FF4DEA-8CF6-46EA-9425-93462C5F48C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F9F46-45F8-4D17-B9DC-1AAE1CD0D5DE}">
      <dgm:prSet phldrT="[Текст]" custT="1"/>
      <dgm:spPr/>
      <dgm:t>
        <a:bodyPr/>
        <a:lstStyle/>
        <a:p>
          <a:r>
            <a:rPr lang="ru-RU" sz="1400" dirty="0"/>
            <a:t>соответствующие постановлению Правительства Российской Федерации от 09.02.2012 № 108:</a:t>
          </a:r>
          <a:endParaRPr lang="ru-RU" sz="1400" b="1" dirty="0"/>
        </a:p>
      </dgm:t>
    </dgm:pt>
    <dgm:pt modelId="{E1D805C3-2EF7-4148-8890-730A2A8116C6}" type="parTrans" cxnId="{ECF3924F-0666-4966-9AA9-C3457F840B3A}">
      <dgm:prSet/>
      <dgm:spPr/>
      <dgm:t>
        <a:bodyPr/>
        <a:lstStyle/>
        <a:p>
          <a:endParaRPr lang="ru-RU"/>
        </a:p>
      </dgm:t>
    </dgm:pt>
    <dgm:pt modelId="{A8DF4473-E761-4F45-B6BD-58F66BE3D1B0}" type="sibTrans" cxnId="{ECF3924F-0666-4966-9AA9-C3457F840B3A}">
      <dgm:prSet/>
      <dgm:spPr/>
      <dgm:t>
        <a:bodyPr/>
        <a:lstStyle/>
        <a:p>
          <a:endParaRPr lang="ru-RU"/>
        </a:p>
      </dgm:t>
    </dgm:pt>
    <dgm:pt modelId="{B9DD5804-D9E4-42E0-8EE2-3048252F6AF4}">
      <dgm:prSet custT="1"/>
      <dgm:spPr/>
      <dgm:t>
        <a:bodyPr/>
        <a:lstStyle/>
        <a:p>
          <a:r>
            <a:rPr lang="ru-RU" sz="1400" kern="1200" dirty="0"/>
            <a:t>работники федеральных государственных унитарных предприятий, являющиеся научными организациями, в федеральных государственных организациях, в том числе научных организациях;</a:t>
          </a:r>
        </a:p>
      </dgm:t>
    </dgm:pt>
    <dgm:pt modelId="{0C3543A2-B1E9-4B4C-9F8B-73BF657012EC}" type="parTrans" cxnId="{7FFE90C7-3BD2-4F6B-BFA9-3B9786A82AB2}">
      <dgm:prSet/>
      <dgm:spPr/>
      <dgm:t>
        <a:bodyPr/>
        <a:lstStyle/>
        <a:p>
          <a:endParaRPr lang="ru-RU"/>
        </a:p>
      </dgm:t>
    </dgm:pt>
    <dgm:pt modelId="{04F9E197-7144-44B5-9F2C-557A4BE20507}" type="sibTrans" cxnId="{7FFE90C7-3BD2-4F6B-BFA9-3B9786A82AB2}">
      <dgm:prSet/>
      <dgm:spPr/>
      <dgm:t>
        <a:bodyPr/>
        <a:lstStyle/>
        <a:p>
          <a:endParaRPr lang="ru-RU"/>
        </a:p>
      </dgm:t>
    </dgm:pt>
    <dgm:pt modelId="{D49EA3BA-0A30-4573-92A1-20930760B721}">
      <dgm:prSet custT="1"/>
      <dgm:spPr/>
      <dgm:t>
        <a:bodyPr/>
        <a:lstStyle/>
        <a:p>
          <a:r>
            <a:rPr lang="ru-RU" sz="1400" dirty="0"/>
            <a:t>соответствующие постановлению Правительства Хабаровского края от 31.05.2013 № 145-пр:</a:t>
          </a:r>
          <a:endParaRPr lang="ru-RU" sz="1400" b="1" dirty="0"/>
        </a:p>
      </dgm:t>
    </dgm:pt>
    <dgm:pt modelId="{12A0FBB1-8974-45CB-BDC3-343C62A5D290}" type="parTrans" cxnId="{273E924A-4C18-40B7-9AC9-D012397C5252}">
      <dgm:prSet/>
      <dgm:spPr/>
      <dgm:t>
        <a:bodyPr/>
        <a:lstStyle/>
        <a:p>
          <a:endParaRPr lang="ru-RU"/>
        </a:p>
      </dgm:t>
    </dgm:pt>
    <dgm:pt modelId="{4DEB51BC-0FFB-4571-AA2F-6F8DFD41F231}" type="sibTrans" cxnId="{273E924A-4C18-40B7-9AC9-D012397C5252}">
      <dgm:prSet/>
      <dgm:spPr/>
      <dgm:t>
        <a:bodyPr/>
        <a:lstStyle/>
        <a:p>
          <a:endParaRPr lang="ru-RU"/>
        </a:p>
      </dgm:t>
    </dgm:pt>
    <dgm:pt modelId="{C21FAE50-B2B9-4084-9237-82BE83C1D07D}">
      <dgm:prSet custT="1"/>
      <dgm:spPr/>
      <dgm:t>
        <a:bodyPr/>
        <a:lstStyle/>
        <a:p>
          <a:pPr algn="just"/>
          <a:r>
            <a:rPr lang="ru-RU" sz="1400" kern="1200" dirty="0"/>
            <a:t>работники краевых государственных и муниципальных учреждений в сфере образования, социального обслуживания, здравоохранения, культуры;</a:t>
          </a:r>
        </a:p>
      </dgm:t>
    </dgm:pt>
    <dgm:pt modelId="{D11782F9-9A40-44B4-ACF0-C82D0FA69B2C}" type="parTrans" cxnId="{4A205AD2-FFDC-4930-B4A4-D94C5EF1735B}">
      <dgm:prSet/>
      <dgm:spPr/>
      <dgm:t>
        <a:bodyPr/>
        <a:lstStyle/>
        <a:p>
          <a:endParaRPr lang="ru-RU"/>
        </a:p>
      </dgm:t>
    </dgm:pt>
    <dgm:pt modelId="{42F0A4F2-4518-40CF-8544-A4B348F918F8}" type="sibTrans" cxnId="{4A205AD2-FFDC-4930-B4A4-D94C5EF1735B}">
      <dgm:prSet/>
      <dgm:spPr/>
      <dgm:t>
        <a:bodyPr/>
        <a:lstStyle/>
        <a:p>
          <a:endParaRPr lang="ru-RU"/>
        </a:p>
      </dgm:t>
    </dgm:pt>
    <dgm:pt modelId="{563049DD-CAAA-4830-8C21-3D8E6377BCE0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граждане, имеющие трех и более </a:t>
          </a:r>
          <a:r>
            <a:rPr lang="ru-RU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детей</a:t>
          </a:r>
          <a:endParaRPr lang="ru-R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3D0F67C-5D31-4073-868B-AD3A09C6155D}" type="parTrans" cxnId="{4D267842-CAEF-4447-91AC-2D4707BAF7C1}">
      <dgm:prSet/>
      <dgm:spPr/>
      <dgm:t>
        <a:bodyPr/>
        <a:lstStyle/>
        <a:p>
          <a:endParaRPr lang="ru-RU"/>
        </a:p>
      </dgm:t>
    </dgm:pt>
    <dgm:pt modelId="{58AB25D4-8966-4589-A6A2-BDD2C277D5F3}" type="sibTrans" cxnId="{4D267842-CAEF-4447-91AC-2D4707BAF7C1}">
      <dgm:prSet/>
      <dgm:spPr/>
      <dgm:t>
        <a:bodyPr/>
        <a:lstStyle/>
        <a:p>
          <a:endParaRPr lang="ru-RU"/>
        </a:p>
      </dgm:t>
    </dgm:pt>
    <dgm:pt modelId="{279D4EDA-AD3C-4E18-B51B-D79519AE8FE7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военнослужащие, проходящие военную службу по контракту;</a:t>
          </a:r>
        </a:p>
      </dgm:t>
    </dgm:pt>
    <dgm:pt modelId="{5EB20FE5-E254-4964-991F-724A6564EF7E}" type="parTrans" cxnId="{83BF493C-B0B8-4026-8EF4-A25B72AF8B21}">
      <dgm:prSet/>
      <dgm:spPr/>
      <dgm:t>
        <a:bodyPr/>
        <a:lstStyle/>
        <a:p>
          <a:endParaRPr lang="ru-RU"/>
        </a:p>
      </dgm:t>
    </dgm:pt>
    <dgm:pt modelId="{ABB54211-E837-4F2F-B505-05A1397E99C7}" type="sibTrans" cxnId="{83BF493C-B0B8-4026-8EF4-A25B72AF8B21}">
      <dgm:prSet/>
      <dgm:spPr/>
      <dgm:t>
        <a:bodyPr/>
        <a:lstStyle/>
        <a:p>
          <a:endParaRPr lang="ru-RU"/>
        </a:p>
      </dgm:t>
    </dgm:pt>
    <dgm:pt modelId="{5989F179-7CBF-423E-8168-54ED7AAF4B4E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сотрудники органов внутренних дел Российской Федерации;</a:t>
          </a:r>
        </a:p>
      </dgm:t>
    </dgm:pt>
    <dgm:pt modelId="{6D351DA3-8B58-4625-B555-9F53B4AF8BF4}" type="parTrans" cxnId="{781EC14E-86B9-4014-847D-407828F89248}">
      <dgm:prSet/>
      <dgm:spPr/>
      <dgm:t>
        <a:bodyPr/>
        <a:lstStyle/>
        <a:p>
          <a:endParaRPr lang="ru-RU"/>
        </a:p>
      </dgm:t>
    </dgm:pt>
    <dgm:pt modelId="{235788E6-7B6E-4284-9F15-68E18AED0F3B}" type="sibTrans" cxnId="{781EC14E-86B9-4014-847D-407828F89248}">
      <dgm:prSet/>
      <dgm:spPr/>
      <dgm:t>
        <a:bodyPr/>
        <a:lstStyle/>
        <a:p>
          <a:endParaRPr lang="ru-RU"/>
        </a:p>
      </dgm:t>
    </dgm:pt>
    <dgm:pt modelId="{8E9E8488-77C4-4C6D-B3E3-47596164575A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молодые ученые;</a:t>
          </a:r>
        </a:p>
      </dgm:t>
    </dgm:pt>
    <dgm:pt modelId="{9C1373C1-D2E3-4B0E-96FA-5B2BBBB765EB}" type="parTrans" cxnId="{21CDD371-A009-4A05-8E93-9911BF556102}">
      <dgm:prSet/>
      <dgm:spPr/>
      <dgm:t>
        <a:bodyPr/>
        <a:lstStyle/>
        <a:p>
          <a:endParaRPr lang="ru-RU"/>
        </a:p>
      </dgm:t>
    </dgm:pt>
    <dgm:pt modelId="{57DC684B-EF96-4EA4-9426-3509E52E42E6}" type="sibTrans" cxnId="{21CDD371-A009-4A05-8E93-9911BF556102}">
      <dgm:prSet/>
      <dgm:spPr/>
      <dgm:t>
        <a:bodyPr/>
        <a:lstStyle/>
        <a:p>
          <a:endParaRPr lang="ru-RU"/>
        </a:p>
      </dgm:t>
    </dgm:pt>
    <dgm:pt modelId="{8D997429-6E1D-4CC2-8061-9B0EB6BF86C1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научные или инженерно-технические работники государственных академий наук;</a:t>
          </a:r>
        </a:p>
      </dgm:t>
    </dgm:pt>
    <dgm:pt modelId="{D60BF673-E862-4741-BE90-EEB32499205C}" type="parTrans" cxnId="{7E93C960-53FC-4DBD-8C6F-57DC2C7F8C73}">
      <dgm:prSet/>
      <dgm:spPr/>
      <dgm:t>
        <a:bodyPr/>
        <a:lstStyle/>
        <a:p>
          <a:endParaRPr lang="ru-RU"/>
        </a:p>
      </dgm:t>
    </dgm:pt>
    <dgm:pt modelId="{6096D835-2A9B-4443-A7DE-2A31FA2DA952}" type="sibTrans" cxnId="{7E93C960-53FC-4DBD-8C6F-57DC2C7F8C73}">
      <dgm:prSet/>
      <dgm:spPr/>
      <dgm:t>
        <a:bodyPr/>
        <a:lstStyle/>
        <a:p>
          <a:endParaRPr lang="ru-RU"/>
        </a:p>
      </dgm:t>
    </dgm:pt>
    <dgm:pt modelId="{6135E82F-E992-43F6-B0B1-169951D09CE1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научные или инженерно-технические работники научных организаций;</a:t>
          </a:r>
        </a:p>
      </dgm:t>
    </dgm:pt>
    <dgm:pt modelId="{6C10A629-B2CF-4C9D-BC0D-892CF5869887}" type="parTrans" cxnId="{74A63736-0233-4FFB-8623-B0D9B17AFF5C}">
      <dgm:prSet/>
      <dgm:spPr/>
      <dgm:t>
        <a:bodyPr/>
        <a:lstStyle/>
        <a:p>
          <a:endParaRPr lang="ru-RU"/>
        </a:p>
      </dgm:t>
    </dgm:pt>
    <dgm:pt modelId="{A40A6A1A-345B-4BE9-A35F-84C2987FF009}" type="sibTrans" cxnId="{74A63736-0233-4FFB-8623-B0D9B17AFF5C}">
      <dgm:prSet/>
      <dgm:spPr/>
      <dgm:t>
        <a:bodyPr/>
        <a:lstStyle/>
        <a:p>
          <a:endParaRPr lang="ru-RU"/>
        </a:p>
      </dgm:t>
    </dgm:pt>
    <dgm:pt modelId="{5840BD39-44A1-4C6C-9FAD-53959725B1D9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научно-педагогические работники федеральных государственных образовательных организаций высшего образования;</a:t>
          </a:r>
        </a:p>
      </dgm:t>
    </dgm:pt>
    <dgm:pt modelId="{A59D0823-622D-4EC3-B064-6CC3D2A70306}" type="parTrans" cxnId="{AFF026DA-1079-4654-BF98-E7B360BA2E64}">
      <dgm:prSet/>
      <dgm:spPr/>
      <dgm:t>
        <a:bodyPr/>
        <a:lstStyle/>
        <a:p>
          <a:endParaRPr lang="ru-RU"/>
        </a:p>
      </dgm:t>
    </dgm:pt>
    <dgm:pt modelId="{F10FD11F-4035-454C-BC94-61753AC1F141}" type="sibTrans" cxnId="{AFF026DA-1079-4654-BF98-E7B360BA2E64}">
      <dgm:prSet/>
      <dgm:spPr/>
      <dgm:t>
        <a:bodyPr/>
        <a:lstStyle/>
        <a:p>
          <a:endParaRPr lang="ru-RU"/>
        </a:p>
      </dgm:t>
    </dgm:pt>
    <dgm:pt modelId="{6BC6DE25-D205-43FC-B132-7735D25DAA87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работники федеральных государственных органов;</a:t>
          </a:r>
        </a:p>
      </dgm:t>
    </dgm:pt>
    <dgm:pt modelId="{6A304309-F48C-4CFC-95A4-2E32EFDD25E2}" type="parTrans" cxnId="{478481BE-818E-429F-8CCF-E08E056A23AF}">
      <dgm:prSet/>
      <dgm:spPr/>
      <dgm:t>
        <a:bodyPr/>
        <a:lstStyle/>
        <a:p>
          <a:endParaRPr lang="ru-RU"/>
        </a:p>
      </dgm:t>
    </dgm:pt>
    <dgm:pt modelId="{0122FFE8-653F-4A88-B9A2-8D3F5C10F014}" type="sibTrans" cxnId="{478481BE-818E-429F-8CCF-E08E056A23AF}">
      <dgm:prSet/>
      <dgm:spPr/>
      <dgm:t>
        <a:bodyPr/>
        <a:lstStyle/>
        <a:p>
          <a:endParaRPr lang="ru-RU"/>
        </a:p>
      </dgm:t>
    </dgm:pt>
    <dgm:pt modelId="{61E1723B-C7D3-4254-89AD-F1A1A0F3C9C2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работники федеральных государственных общеобразовательных организаций, федеральных государственных учреждений здравоохранения или федеральных государственных учреждений культуры;</a:t>
          </a:r>
        </a:p>
      </dgm:t>
    </dgm:pt>
    <dgm:pt modelId="{F968EC98-CECF-4EF3-B81E-20D4C3089431}" type="parTrans" cxnId="{3A77C926-E25A-4733-AA88-4D9F6F407102}">
      <dgm:prSet/>
      <dgm:spPr/>
      <dgm:t>
        <a:bodyPr/>
        <a:lstStyle/>
        <a:p>
          <a:endParaRPr lang="ru-RU"/>
        </a:p>
      </dgm:t>
    </dgm:pt>
    <dgm:pt modelId="{F5E16938-36C8-4F81-874C-D01FA0D7AF2C}" type="sibTrans" cxnId="{3A77C926-E25A-4733-AA88-4D9F6F407102}">
      <dgm:prSet/>
      <dgm:spPr/>
      <dgm:t>
        <a:bodyPr/>
        <a:lstStyle/>
        <a:p>
          <a:endParaRPr lang="ru-RU"/>
        </a:p>
      </dgm:t>
    </dgm:pt>
    <dgm:pt modelId="{3CD9A2D6-4809-45BC-B9EE-0D43D4B97CE3}">
      <dgm:prSet custT="1"/>
      <dgm:spPr/>
      <dgm:t>
        <a:bodyPr/>
        <a:lstStyle/>
        <a:p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работники организаций оборонно-промышленного комплекса.</a:t>
          </a:r>
        </a:p>
      </dgm:t>
    </dgm:pt>
    <dgm:pt modelId="{E3635156-B3B5-4A32-B22C-7703F3B9B155}" type="parTrans" cxnId="{39B79610-CE9B-4FC5-96D2-3894FB2144E6}">
      <dgm:prSet/>
      <dgm:spPr/>
      <dgm:t>
        <a:bodyPr/>
        <a:lstStyle/>
        <a:p>
          <a:endParaRPr lang="ru-RU"/>
        </a:p>
      </dgm:t>
    </dgm:pt>
    <dgm:pt modelId="{7AB56186-C98C-45E2-9091-66C5A49CF3CC}" type="sibTrans" cxnId="{39B79610-CE9B-4FC5-96D2-3894FB2144E6}">
      <dgm:prSet/>
      <dgm:spPr/>
      <dgm:t>
        <a:bodyPr/>
        <a:lstStyle/>
        <a:p>
          <a:endParaRPr lang="ru-RU"/>
        </a:p>
      </dgm:t>
    </dgm:pt>
    <dgm:pt modelId="{F7E4C37D-4D99-42D4-9ECC-437F189C952B}" type="pres">
      <dgm:prSet presAssocID="{8DFF4DEA-8CF6-46EA-9425-93462C5F48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658C8-72B5-46A8-8913-A756597BC71C}" type="pres">
      <dgm:prSet presAssocID="{D49EA3BA-0A30-4573-92A1-20930760B721}" presName="parentLin" presStyleCnt="0"/>
      <dgm:spPr/>
    </dgm:pt>
    <dgm:pt modelId="{3D65E946-B455-4B42-9E7B-08D3FAAB89E8}" type="pres">
      <dgm:prSet presAssocID="{D49EA3BA-0A30-4573-92A1-20930760B72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0818140-DD0A-4215-BC02-25D49D746E1D}" type="pres">
      <dgm:prSet presAssocID="{D49EA3BA-0A30-4573-92A1-20930760B721}" presName="parentText" presStyleLbl="node1" presStyleIdx="0" presStyleCnt="2" custScaleX="131972" custScaleY="162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108A3-ACFE-40A9-BE81-C53B5F9528A2}" type="pres">
      <dgm:prSet presAssocID="{D49EA3BA-0A30-4573-92A1-20930760B721}" presName="negativeSpace" presStyleCnt="0"/>
      <dgm:spPr/>
    </dgm:pt>
    <dgm:pt modelId="{322A6485-BB17-45EA-AAFB-7012336C35E4}" type="pres">
      <dgm:prSet presAssocID="{D49EA3BA-0A30-4573-92A1-20930760B72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3F63B-9D8F-483E-BB64-27A5FD74AF94}" type="pres">
      <dgm:prSet presAssocID="{4DEB51BC-0FFB-4571-AA2F-6F8DFD41F231}" presName="spaceBetweenRectangles" presStyleCnt="0"/>
      <dgm:spPr/>
    </dgm:pt>
    <dgm:pt modelId="{B0FE5983-D52D-40E8-AB79-0F3CB4A9A4A5}" type="pres">
      <dgm:prSet presAssocID="{99BF9F46-45F8-4D17-B9DC-1AAE1CD0D5DE}" presName="parentLin" presStyleCnt="0"/>
      <dgm:spPr/>
    </dgm:pt>
    <dgm:pt modelId="{918FEE9B-E440-4D18-BB3E-D2FB78190FEF}" type="pres">
      <dgm:prSet presAssocID="{99BF9F46-45F8-4D17-B9DC-1AAE1CD0D5D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1CA9039-6479-4CB8-B815-2777A8AB0849}" type="pres">
      <dgm:prSet presAssocID="{99BF9F46-45F8-4D17-B9DC-1AAE1CD0D5DE}" presName="parentText" presStyleLbl="node1" presStyleIdx="1" presStyleCnt="2" custScaleX="132165" custScaleY="239556" custLinFactNeighborX="-8814" custLinFactNeighborY="89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4EFD-1493-440C-929E-3B13FD884416}" type="pres">
      <dgm:prSet presAssocID="{99BF9F46-45F8-4D17-B9DC-1AAE1CD0D5DE}" presName="negativeSpace" presStyleCnt="0"/>
      <dgm:spPr/>
    </dgm:pt>
    <dgm:pt modelId="{3353F40F-4DD5-4159-89C5-1233EE86409B}" type="pres">
      <dgm:prSet presAssocID="{99BF9F46-45F8-4D17-B9DC-1AAE1CD0D5D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59B9E-104D-42DB-A742-1708EB980F2C}" type="presOf" srcId="{5840BD39-44A1-4C6C-9FAD-53959725B1D9}" destId="{3353F40F-4DD5-4159-89C5-1233EE86409B}" srcOrd="0" destOrd="6" presId="urn:microsoft.com/office/officeart/2005/8/layout/list1"/>
    <dgm:cxn modelId="{9EA6BED1-AE36-4FF6-A333-5D4D51035E94}" type="presOf" srcId="{B9DD5804-D9E4-42E0-8EE2-3048252F6AF4}" destId="{3353F40F-4DD5-4159-89C5-1233EE86409B}" srcOrd="0" destOrd="0" presId="urn:microsoft.com/office/officeart/2005/8/layout/list1"/>
    <dgm:cxn modelId="{AFF026DA-1079-4654-BF98-E7B360BA2E64}" srcId="{99BF9F46-45F8-4D17-B9DC-1AAE1CD0D5DE}" destId="{5840BD39-44A1-4C6C-9FAD-53959725B1D9}" srcOrd="6" destOrd="0" parTransId="{A59D0823-622D-4EC3-B064-6CC3D2A70306}" sibTransId="{F10FD11F-4035-454C-BC94-61753AC1F141}"/>
    <dgm:cxn modelId="{23405FB0-52D2-464D-ACAE-4C1E06D1C0E9}" type="presOf" srcId="{D49EA3BA-0A30-4573-92A1-20930760B721}" destId="{40818140-DD0A-4215-BC02-25D49D746E1D}" srcOrd="1" destOrd="0" presId="urn:microsoft.com/office/officeart/2005/8/layout/list1"/>
    <dgm:cxn modelId="{7E93C960-53FC-4DBD-8C6F-57DC2C7F8C73}" srcId="{99BF9F46-45F8-4D17-B9DC-1AAE1CD0D5DE}" destId="{8D997429-6E1D-4CC2-8061-9B0EB6BF86C1}" srcOrd="4" destOrd="0" parTransId="{D60BF673-E862-4741-BE90-EEB32499205C}" sibTransId="{6096D835-2A9B-4443-A7DE-2A31FA2DA952}"/>
    <dgm:cxn modelId="{9A0D84F5-3369-4995-947F-2F607672B70D}" type="presOf" srcId="{61E1723B-C7D3-4254-89AD-F1A1A0F3C9C2}" destId="{3353F40F-4DD5-4159-89C5-1233EE86409B}" srcOrd="0" destOrd="8" presId="urn:microsoft.com/office/officeart/2005/8/layout/list1"/>
    <dgm:cxn modelId="{B9A7BBCB-592A-4940-9D6A-3EF9A9BBA8A4}" type="presOf" srcId="{6135E82F-E992-43F6-B0B1-169951D09CE1}" destId="{3353F40F-4DD5-4159-89C5-1233EE86409B}" srcOrd="0" destOrd="5" presId="urn:microsoft.com/office/officeart/2005/8/layout/list1"/>
    <dgm:cxn modelId="{4D267842-CAEF-4447-91AC-2D4707BAF7C1}" srcId="{D49EA3BA-0A30-4573-92A1-20930760B721}" destId="{563049DD-CAAA-4830-8C21-3D8E6377BCE0}" srcOrd="1" destOrd="0" parTransId="{C3D0F67C-5D31-4073-868B-AD3A09C6155D}" sibTransId="{58AB25D4-8966-4589-A6A2-BDD2C277D5F3}"/>
    <dgm:cxn modelId="{9786ABF8-81E0-419F-BB11-3E3718717877}" type="presOf" srcId="{D49EA3BA-0A30-4573-92A1-20930760B721}" destId="{3D65E946-B455-4B42-9E7B-08D3FAAB89E8}" srcOrd="0" destOrd="0" presId="urn:microsoft.com/office/officeart/2005/8/layout/list1"/>
    <dgm:cxn modelId="{781EC14E-86B9-4014-847D-407828F89248}" srcId="{99BF9F46-45F8-4D17-B9DC-1AAE1CD0D5DE}" destId="{5989F179-7CBF-423E-8168-54ED7AAF4B4E}" srcOrd="2" destOrd="0" parTransId="{6D351DA3-8B58-4625-B555-9F53B4AF8BF4}" sibTransId="{235788E6-7B6E-4284-9F15-68E18AED0F3B}"/>
    <dgm:cxn modelId="{79C2C2A3-86C7-4E8D-B246-CC44420B5DB9}" type="presOf" srcId="{3CD9A2D6-4809-45BC-B9EE-0D43D4B97CE3}" destId="{3353F40F-4DD5-4159-89C5-1233EE86409B}" srcOrd="0" destOrd="9" presId="urn:microsoft.com/office/officeart/2005/8/layout/list1"/>
    <dgm:cxn modelId="{7665DA00-6A81-4126-99AA-2145FD0EF90C}" type="presOf" srcId="{99BF9F46-45F8-4D17-B9DC-1AAE1CD0D5DE}" destId="{61CA9039-6479-4CB8-B815-2777A8AB0849}" srcOrd="1" destOrd="0" presId="urn:microsoft.com/office/officeart/2005/8/layout/list1"/>
    <dgm:cxn modelId="{83BF493C-B0B8-4026-8EF4-A25B72AF8B21}" srcId="{99BF9F46-45F8-4D17-B9DC-1AAE1CD0D5DE}" destId="{279D4EDA-AD3C-4E18-B51B-D79519AE8FE7}" srcOrd="1" destOrd="0" parTransId="{5EB20FE5-E254-4964-991F-724A6564EF7E}" sibTransId="{ABB54211-E837-4F2F-B505-05A1397E99C7}"/>
    <dgm:cxn modelId="{273E924A-4C18-40B7-9AC9-D012397C5252}" srcId="{8DFF4DEA-8CF6-46EA-9425-93462C5F48C5}" destId="{D49EA3BA-0A30-4573-92A1-20930760B721}" srcOrd="0" destOrd="0" parTransId="{12A0FBB1-8974-45CB-BDC3-343C62A5D290}" sibTransId="{4DEB51BC-0FFB-4571-AA2F-6F8DFD41F231}"/>
    <dgm:cxn modelId="{5AEAE75E-A78D-489D-969C-BFA06787FD7F}" type="presOf" srcId="{5989F179-7CBF-423E-8168-54ED7AAF4B4E}" destId="{3353F40F-4DD5-4159-89C5-1233EE86409B}" srcOrd="0" destOrd="2" presId="urn:microsoft.com/office/officeart/2005/8/layout/list1"/>
    <dgm:cxn modelId="{478481BE-818E-429F-8CCF-E08E056A23AF}" srcId="{99BF9F46-45F8-4D17-B9DC-1AAE1CD0D5DE}" destId="{6BC6DE25-D205-43FC-B132-7735D25DAA87}" srcOrd="7" destOrd="0" parTransId="{6A304309-F48C-4CFC-95A4-2E32EFDD25E2}" sibTransId="{0122FFE8-653F-4A88-B9A2-8D3F5C10F014}"/>
    <dgm:cxn modelId="{74A63736-0233-4FFB-8623-B0D9B17AFF5C}" srcId="{99BF9F46-45F8-4D17-B9DC-1AAE1CD0D5DE}" destId="{6135E82F-E992-43F6-B0B1-169951D09CE1}" srcOrd="5" destOrd="0" parTransId="{6C10A629-B2CF-4C9D-BC0D-892CF5869887}" sibTransId="{A40A6A1A-345B-4BE9-A35F-84C2987FF009}"/>
    <dgm:cxn modelId="{768DFEB6-97BC-4141-A514-91BB723A8072}" type="presOf" srcId="{99BF9F46-45F8-4D17-B9DC-1AAE1CD0D5DE}" destId="{918FEE9B-E440-4D18-BB3E-D2FB78190FEF}" srcOrd="0" destOrd="0" presId="urn:microsoft.com/office/officeart/2005/8/layout/list1"/>
    <dgm:cxn modelId="{7083ED0C-D648-4C9F-96D7-45802FB8C0A7}" type="presOf" srcId="{6BC6DE25-D205-43FC-B132-7735D25DAA87}" destId="{3353F40F-4DD5-4159-89C5-1233EE86409B}" srcOrd="0" destOrd="7" presId="urn:microsoft.com/office/officeart/2005/8/layout/list1"/>
    <dgm:cxn modelId="{2927F786-4AEF-42B0-8F02-8CA2DAB9F21F}" type="presOf" srcId="{C21FAE50-B2B9-4084-9237-82BE83C1D07D}" destId="{322A6485-BB17-45EA-AAFB-7012336C35E4}" srcOrd="0" destOrd="0" presId="urn:microsoft.com/office/officeart/2005/8/layout/list1"/>
    <dgm:cxn modelId="{0F73AAC8-270C-46A0-9BD3-9E0CB9A3221B}" type="presOf" srcId="{8DFF4DEA-8CF6-46EA-9425-93462C5F48C5}" destId="{F7E4C37D-4D99-42D4-9ECC-437F189C952B}" srcOrd="0" destOrd="0" presId="urn:microsoft.com/office/officeart/2005/8/layout/list1"/>
    <dgm:cxn modelId="{4F07F65E-4EF0-4B1A-B6CA-382F8041CC91}" type="presOf" srcId="{563049DD-CAAA-4830-8C21-3D8E6377BCE0}" destId="{322A6485-BB17-45EA-AAFB-7012336C35E4}" srcOrd="0" destOrd="1" presId="urn:microsoft.com/office/officeart/2005/8/layout/list1"/>
    <dgm:cxn modelId="{7127D2FC-0FA4-4C0E-AF10-F0D3AEC52847}" type="presOf" srcId="{8E9E8488-77C4-4C6D-B3E3-47596164575A}" destId="{3353F40F-4DD5-4159-89C5-1233EE86409B}" srcOrd="0" destOrd="3" presId="urn:microsoft.com/office/officeart/2005/8/layout/list1"/>
    <dgm:cxn modelId="{21CDD371-A009-4A05-8E93-9911BF556102}" srcId="{99BF9F46-45F8-4D17-B9DC-1AAE1CD0D5DE}" destId="{8E9E8488-77C4-4C6D-B3E3-47596164575A}" srcOrd="3" destOrd="0" parTransId="{9C1373C1-D2E3-4B0E-96FA-5B2BBBB765EB}" sibTransId="{57DC684B-EF96-4EA4-9426-3509E52E42E6}"/>
    <dgm:cxn modelId="{ECF3924F-0666-4966-9AA9-C3457F840B3A}" srcId="{8DFF4DEA-8CF6-46EA-9425-93462C5F48C5}" destId="{99BF9F46-45F8-4D17-B9DC-1AAE1CD0D5DE}" srcOrd="1" destOrd="0" parTransId="{E1D805C3-2EF7-4148-8890-730A2A8116C6}" sibTransId="{A8DF4473-E761-4F45-B6BD-58F66BE3D1B0}"/>
    <dgm:cxn modelId="{5AE76C2C-7880-41A1-9523-E50C6D94853E}" type="presOf" srcId="{8D997429-6E1D-4CC2-8061-9B0EB6BF86C1}" destId="{3353F40F-4DD5-4159-89C5-1233EE86409B}" srcOrd="0" destOrd="4" presId="urn:microsoft.com/office/officeart/2005/8/layout/list1"/>
    <dgm:cxn modelId="{3A77C926-E25A-4733-AA88-4D9F6F407102}" srcId="{99BF9F46-45F8-4D17-B9DC-1AAE1CD0D5DE}" destId="{61E1723B-C7D3-4254-89AD-F1A1A0F3C9C2}" srcOrd="8" destOrd="0" parTransId="{F968EC98-CECF-4EF3-B81E-20D4C3089431}" sibTransId="{F5E16938-36C8-4F81-874C-D01FA0D7AF2C}"/>
    <dgm:cxn modelId="{39B79610-CE9B-4FC5-96D2-3894FB2144E6}" srcId="{99BF9F46-45F8-4D17-B9DC-1AAE1CD0D5DE}" destId="{3CD9A2D6-4809-45BC-B9EE-0D43D4B97CE3}" srcOrd="9" destOrd="0" parTransId="{E3635156-B3B5-4A32-B22C-7703F3B9B155}" sibTransId="{7AB56186-C98C-45E2-9091-66C5A49CF3CC}"/>
    <dgm:cxn modelId="{73750B25-D804-4D43-9D93-4EEBB13F6B7E}" type="presOf" srcId="{279D4EDA-AD3C-4E18-B51B-D79519AE8FE7}" destId="{3353F40F-4DD5-4159-89C5-1233EE86409B}" srcOrd="0" destOrd="1" presId="urn:microsoft.com/office/officeart/2005/8/layout/list1"/>
    <dgm:cxn modelId="{4A205AD2-FFDC-4930-B4A4-D94C5EF1735B}" srcId="{D49EA3BA-0A30-4573-92A1-20930760B721}" destId="{C21FAE50-B2B9-4084-9237-82BE83C1D07D}" srcOrd="0" destOrd="0" parTransId="{D11782F9-9A40-44B4-ACF0-C82D0FA69B2C}" sibTransId="{42F0A4F2-4518-40CF-8544-A4B348F918F8}"/>
    <dgm:cxn modelId="{7FFE90C7-3BD2-4F6B-BFA9-3B9786A82AB2}" srcId="{99BF9F46-45F8-4D17-B9DC-1AAE1CD0D5DE}" destId="{B9DD5804-D9E4-42E0-8EE2-3048252F6AF4}" srcOrd="0" destOrd="0" parTransId="{0C3543A2-B1E9-4B4C-9F8B-73BF657012EC}" sibTransId="{04F9E197-7144-44B5-9F2C-557A4BE20507}"/>
    <dgm:cxn modelId="{4863E61E-5334-4EA0-9F1F-92BBD86849F8}" type="presParOf" srcId="{F7E4C37D-4D99-42D4-9ECC-437F189C952B}" destId="{5D3658C8-72B5-46A8-8913-A756597BC71C}" srcOrd="0" destOrd="0" presId="urn:microsoft.com/office/officeart/2005/8/layout/list1"/>
    <dgm:cxn modelId="{36EEEFCC-7F53-4C06-8E7B-F1B4B673BEA5}" type="presParOf" srcId="{5D3658C8-72B5-46A8-8913-A756597BC71C}" destId="{3D65E946-B455-4B42-9E7B-08D3FAAB89E8}" srcOrd="0" destOrd="0" presId="urn:microsoft.com/office/officeart/2005/8/layout/list1"/>
    <dgm:cxn modelId="{5FAEA26D-B4C1-4659-BC04-B10D6F350052}" type="presParOf" srcId="{5D3658C8-72B5-46A8-8913-A756597BC71C}" destId="{40818140-DD0A-4215-BC02-25D49D746E1D}" srcOrd="1" destOrd="0" presId="urn:microsoft.com/office/officeart/2005/8/layout/list1"/>
    <dgm:cxn modelId="{8A06B932-D4BA-4A57-B0A9-1D8C8F942F41}" type="presParOf" srcId="{F7E4C37D-4D99-42D4-9ECC-437F189C952B}" destId="{6D7108A3-ACFE-40A9-BE81-C53B5F9528A2}" srcOrd="1" destOrd="0" presId="urn:microsoft.com/office/officeart/2005/8/layout/list1"/>
    <dgm:cxn modelId="{D45B96FC-EAC5-4400-872E-30B6793C43C5}" type="presParOf" srcId="{F7E4C37D-4D99-42D4-9ECC-437F189C952B}" destId="{322A6485-BB17-45EA-AAFB-7012336C35E4}" srcOrd="2" destOrd="0" presId="urn:microsoft.com/office/officeart/2005/8/layout/list1"/>
    <dgm:cxn modelId="{A81146D6-F8E0-4C1A-9361-9E3140D4CA1E}" type="presParOf" srcId="{F7E4C37D-4D99-42D4-9ECC-437F189C952B}" destId="{3EA3F63B-9D8F-483E-BB64-27A5FD74AF94}" srcOrd="3" destOrd="0" presId="urn:microsoft.com/office/officeart/2005/8/layout/list1"/>
    <dgm:cxn modelId="{533E7CFD-0C03-4E0F-B1B8-6E9C933C7282}" type="presParOf" srcId="{F7E4C37D-4D99-42D4-9ECC-437F189C952B}" destId="{B0FE5983-D52D-40E8-AB79-0F3CB4A9A4A5}" srcOrd="4" destOrd="0" presId="urn:microsoft.com/office/officeart/2005/8/layout/list1"/>
    <dgm:cxn modelId="{39AEFF55-66DD-44F5-AD3B-A43884FB91B8}" type="presParOf" srcId="{B0FE5983-D52D-40E8-AB79-0F3CB4A9A4A5}" destId="{918FEE9B-E440-4D18-BB3E-D2FB78190FEF}" srcOrd="0" destOrd="0" presId="urn:microsoft.com/office/officeart/2005/8/layout/list1"/>
    <dgm:cxn modelId="{70BB117D-93E4-4DED-AD07-763F6537C5FF}" type="presParOf" srcId="{B0FE5983-D52D-40E8-AB79-0F3CB4A9A4A5}" destId="{61CA9039-6479-4CB8-B815-2777A8AB0849}" srcOrd="1" destOrd="0" presId="urn:microsoft.com/office/officeart/2005/8/layout/list1"/>
    <dgm:cxn modelId="{91B63C0B-2E96-472F-B248-A523FED16ED0}" type="presParOf" srcId="{F7E4C37D-4D99-42D4-9ECC-437F189C952B}" destId="{66054EFD-1493-440C-929E-3B13FD884416}" srcOrd="5" destOrd="0" presId="urn:microsoft.com/office/officeart/2005/8/layout/list1"/>
    <dgm:cxn modelId="{E5FAE58B-5312-4B70-997C-70FCBB31FE2D}" type="presParOf" srcId="{F7E4C37D-4D99-42D4-9ECC-437F189C952B}" destId="{3353F40F-4DD5-4159-89C5-1233EE8640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6618DF-DAFB-41DD-BA75-0DFCFE32D3A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55AB5F-FA12-4C5E-97BF-761AC08D1288}">
      <dgm:prSet custT="1"/>
      <dgm:spPr/>
      <dgm:t>
        <a:bodyPr/>
        <a:lstStyle/>
        <a:p>
          <a:r>
            <a:rPr lang="ru-RU" sz="1200" dirty="0"/>
            <a:t>Обращение граждан в уполномоченные органы исполнительной власти края (министерство образования и науки края, министерство социальной защиты населения края, министерство здравоохранения края, министерство культуры края), органы местного самоуправления, федеральные государственные органы для включения в списки граждан, имеющих право быть принятыми в члены ЖСК.</a:t>
          </a:r>
        </a:p>
      </dgm:t>
    </dgm:pt>
    <dgm:pt modelId="{E4C3BF23-5A96-4965-9095-AA13E422A439}" type="parTrans" cxnId="{757ED7CC-9513-4EA9-9000-A18C52B34E97}">
      <dgm:prSet/>
      <dgm:spPr/>
      <dgm:t>
        <a:bodyPr/>
        <a:lstStyle/>
        <a:p>
          <a:endParaRPr lang="ru-RU" sz="2800"/>
        </a:p>
      </dgm:t>
    </dgm:pt>
    <dgm:pt modelId="{161D58BE-1B30-4360-B703-3C028D7C64CB}" type="sibTrans" cxnId="{757ED7CC-9513-4EA9-9000-A18C52B34E97}">
      <dgm:prSet custT="1"/>
      <dgm:spPr/>
      <dgm:t>
        <a:bodyPr/>
        <a:lstStyle/>
        <a:p>
          <a:r>
            <a:rPr lang="ru-RU" sz="2800" dirty="0"/>
            <a:t>1</a:t>
          </a:r>
        </a:p>
      </dgm:t>
    </dgm:pt>
    <dgm:pt modelId="{9B50B341-EC38-471C-95CF-9E5C6E47C1B8}">
      <dgm:prSet custT="1"/>
      <dgm:spPr/>
      <dgm:t>
        <a:bodyPr/>
        <a:lstStyle/>
        <a:p>
          <a:r>
            <a:rPr lang="ru-RU" sz="1600" dirty="0"/>
            <a:t>Формирование уполномоченными органами исполнительной власти края, федеральными государственными органами списков</a:t>
          </a:r>
          <a:r>
            <a:rPr lang="en-US" sz="1600" dirty="0"/>
            <a:t> </a:t>
          </a:r>
          <a:r>
            <a:rPr lang="ru-RU" sz="1600" dirty="0" smtClean="0"/>
            <a:t>граждан из числа работников организации/органа.</a:t>
          </a:r>
          <a:endParaRPr lang="ru-RU" sz="1600" dirty="0"/>
        </a:p>
      </dgm:t>
    </dgm:pt>
    <dgm:pt modelId="{8B9A04A2-E3D4-4667-9355-9C73C01A5B46}" type="parTrans" cxnId="{8606A5EE-C71D-4847-8066-726293B4D9BA}">
      <dgm:prSet/>
      <dgm:spPr/>
      <dgm:t>
        <a:bodyPr/>
        <a:lstStyle/>
        <a:p>
          <a:endParaRPr lang="ru-RU" sz="2800"/>
        </a:p>
      </dgm:t>
    </dgm:pt>
    <dgm:pt modelId="{41E34CF4-7702-4861-94B1-4F5E4AACBE1C}" type="sibTrans" cxnId="{8606A5EE-C71D-4847-8066-726293B4D9BA}">
      <dgm:prSet custT="1"/>
      <dgm:spPr/>
      <dgm:t>
        <a:bodyPr/>
        <a:lstStyle/>
        <a:p>
          <a:r>
            <a:rPr lang="ru-RU" sz="3200" dirty="0"/>
            <a:t>2</a:t>
          </a:r>
        </a:p>
      </dgm:t>
    </dgm:pt>
    <dgm:pt modelId="{232D37E3-83C9-4324-B003-585E7A4C5211}">
      <dgm:prSet custT="1"/>
      <dgm:spPr/>
      <dgm:t>
        <a:bodyPr/>
        <a:lstStyle/>
        <a:p>
          <a:r>
            <a:rPr lang="ru-RU" sz="1400" dirty="0"/>
            <a:t>Уполномоченные органы исполнительной власти края, федеральные государственные органы информируют граждан, включенных в списки граждан, имеющих право быть принятыми в члены ЖСК, об имеющихся проектах, дате и месте общего собрания лиц, желающих организовать жилищный кооператив.</a:t>
          </a:r>
        </a:p>
      </dgm:t>
    </dgm:pt>
    <dgm:pt modelId="{19497C85-731C-4B97-AC81-6CC4F5AEC9EB}" type="parTrans" cxnId="{5E457E96-8574-4ED0-A602-F8C212E3EBE1}">
      <dgm:prSet/>
      <dgm:spPr/>
      <dgm:t>
        <a:bodyPr/>
        <a:lstStyle/>
        <a:p>
          <a:endParaRPr lang="ru-RU" sz="2800"/>
        </a:p>
      </dgm:t>
    </dgm:pt>
    <dgm:pt modelId="{B933B784-2B4D-4D2E-A200-C868D5BB8DE0}" type="sibTrans" cxnId="{5E457E96-8574-4ED0-A602-F8C212E3EBE1}">
      <dgm:prSet custT="1"/>
      <dgm:spPr/>
      <dgm:t>
        <a:bodyPr/>
        <a:lstStyle/>
        <a:p>
          <a:r>
            <a:rPr lang="ru-RU" sz="3200" dirty="0"/>
            <a:t>3</a:t>
          </a:r>
        </a:p>
      </dgm:t>
    </dgm:pt>
    <dgm:pt modelId="{6D6A0DCA-333B-4479-A9F2-69A5B650F2F5}">
      <dgm:prSet custT="1"/>
      <dgm:spPr/>
      <dgm:t>
        <a:bodyPr/>
        <a:lstStyle/>
        <a:p>
          <a:r>
            <a:rPr lang="ru-RU" sz="1200" dirty="0"/>
            <a:t>Министерство строительства края организует общий сбор граждан, включенных в списки граждан, имеющих право быть принятыми в члены ЖСК. В рамках данного мероприятия рассказывается об имеющихся предложениях (земельный участок, проектные решения, предложенные застройщиками, предельная стоимость строительства 1 кв. метра), предоставляются типовые документы для создания ЖСК (устав). Желающие организовать ЖСК принимают соответствующие решения, в том числе об избрании правления и председателя правления.</a:t>
          </a:r>
        </a:p>
      </dgm:t>
    </dgm:pt>
    <dgm:pt modelId="{B2B16DE7-434E-4764-A700-5FAECD72B4C0}" type="parTrans" cxnId="{11E3E802-AC5A-4F21-AE83-072FF529E8C8}">
      <dgm:prSet/>
      <dgm:spPr/>
      <dgm:t>
        <a:bodyPr/>
        <a:lstStyle/>
        <a:p>
          <a:endParaRPr lang="ru-RU" sz="2800"/>
        </a:p>
      </dgm:t>
    </dgm:pt>
    <dgm:pt modelId="{46FDDFB4-1527-4E08-B38C-DDFBF0CC6D3A}" type="sibTrans" cxnId="{11E3E802-AC5A-4F21-AE83-072FF529E8C8}">
      <dgm:prSet custT="1"/>
      <dgm:spPr/>
      <dgm:t>
        <a:bodyPr/>
        <a:lstStyle/>
        <a:p>
          <a:endParaRPr lang="ru-RU" sz="4400"/>
        </a:p>
      </dgm:t>
    </dgm:pt>
    <dgm:pt modelId="{74A1B938-B8B8-4BA5-9901-C2D7596706AF}" type="pres">
      <dgm:prSet presAssocID="{3A6618DF-DAFB-41DD-BA75-0DFCFE32D3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5501F-C66B-4BDA-ACAF-B14258D39084}" type="pres">
      <dgm:prSet presAssocID="{7155AB5F-FA12-4C5E-97BF-761AC08D1288}" presName="node" presStyleLbl="node1" presStyleIdx="0" presStyleCnt="4" custScaleX="124168" custScaleY="171220" custLinFactNeighborX="-23542" custLinFactNeighborY="13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00604-2B99-4733-9FE3-D54A06D75753}" type="pres">
      <dgm:prSet presAssocID="{161D58BE-1B30-4360-B703-3C028D7C64C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072BDBD-22D8-4F9D-93C0-46E23C0A33E2}" type="pres">
      <dgm:prSet presAssocID="{161D58BE-1B30-4360-B703-3C028D7C64C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DBB7DED-D285-4DC4-89A7-88D1066D1BBB}" type="pres">
      <dgm:prSet presAssocID="{9B50B341-EC38-471C-95CF-9E5C6E47C1B8}" presName="node" presStyleLbl="node1" presStyleIdx="1" presStyleCnt="4" custScaleX="147756" custScaleY="122534" custLinFactNeighborX="909" custLinFactNeighborY="11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E4FD1-8375-4AF2-ABDD-E4D00B4F0AD1}" type="pres">
      <dgm:prSet presAssocID="{41E34CF4-7702-4861-94B1-4F5E4AACBE1C}" presName="sibTrans" presStyleLbl="sibTrans2D1" presStyleIdx="1" presStyleCnt="3" custAng="21338332" custLinFactNeighborY="-509"/>
      <dgm:spPr/>
      <dgm:t>
        <a:bodyPr/>
        <a:lstStyle/>
        <a:p>
          <a:endParaRPr lang="ru-RU"/>
        </a:p>
      </dgm:t>
    </dgm:pt>
    <dgm:pt modelId="{10E4C5EC-1025-4206-A066-43327B4C456A}" type="pres">
      <dgm:prSet presAssocID="{41E34CF4-7702-4861-94B1-4F5E4AACBE1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C22C4F9-F6EF-4160-A197-86756D491CED}" type="pres">
      <dgm:prSet presAssocID="{232D37E3-83C9-4324-B003-585E7A4C5211}" presName="node" presStyleLbl="node1" presStyleIdx="2" presStyleCnt="4" custScaleX="148093" custScaleY="138593" custLinFactNeighborX="-9977" custLinFactNeighborY="-2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AF42E-8F29-46AD-AF30-C410D205595D}" type="pres">
      <dgm:prSet presAssocID="{B933B784-2B4D-4D2E-A200-C868D5BB8DE0}" presName="sibTrans" presStyleLbl="sibTrans2D1" presStyleIdx="2" presStyleCnt="3" custAng="21486976"/>
      <dgm:spPr/>
      <dgm:t>
        <a:bodyPr/>
        <a:lstStyle/>
        <a:p>
          <a:endParaRPr lang="ru-RU"/>
        </a:p>
      </dgm:t>
    </dgm:pt>
    <dgm:pt modelId="{A3E8AC08-A62C-4A86-9830-864804A1ADA7}" type="pres">
      <dgm:prSet presAssocID="{B933B784-2B4D-4D2E-A200-C868D5BB8DE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3AEE1AB-3A54-4117-AD02-54132561650A}" type="pres">
      <dgm:prSet presAssocID="{6D6A0DCA-333B-4479-A9F2-69A5B650F2F5}" presName="node" presStyleLbl="node1" presStyleIdx="3" presStyleCnt="4" custScaleX="151402" custScaleY="168362" custLinFactNeighborX="-5371" custLinFactNeighborY="-35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0A8DC-683B-4C47-8891-A64AD27162D3}" type="presOf" srcId="{7155AB5F-FA12-4C5E-97BF-761AC08D1288}" destId="{09D5501F-C66B-4BDA-ACAF-B14258D39084}" srcOrd="0" destOrd="0" presId="urn:microsoft.com/office/officeart/2005/8/layout/process5"/>
    <dgm:cxn modelId="{B78F0CEA-6321-4184-A22D-D04282DA252F}" type="presOf" srcId="{232D37E3-83C9-4324-B003-585E7A4C5211}" destId="{2C22C4F9-F6EF-4160-A197-86756D491CED}" srcOrd="0" destOrd="0" presId="urn:microsoft.com/office/officeart/2005/8/layout/process5"/>
    <dgm:cxn modelId="{AD74F14D-3B93-47D6-AF59-A104F0A2A836}" type="presOf" srcId="{B933B784-2B4D-4D2E-A200-C868D5BB8DE0}" destId="{4C5AF42E-8F29-46AD-AF30-C410D205595D}" srcOrd="0" destOrd="0" presId="urn:microsoft.com/office/officeart/2005/8/layout/process5"/>
    <dgm:cxn modelId="{11E3E802-AC5A-4F21-AE83-072FF529E8C8}" srcId="{3A6618DF-DAFB-41DD-BA75-0DFCFE32D3AD}" destId="{6D6A0DCA-333B-4479-A9F2-69A5B650F2F5}" srcOrd="3" destOrd="0" parTransId="{B2B16DE7-434E-4764-A700-5FAECD72B4C0}" sibTransId="{46FDDFB4-1527-4E08-B38C-DDFBF0CC6D3A}"/>
    <dgm:cxn modelId="{2040A277-C135-4DD0-BC00-378FCDF3CA35}" type="presOf" srcId="{3A6618DF-DAFB-41DD-BA75-0DFCFE32D3AD}" destId="{74A1B938-B8B8-4BA5-9901-C2D7596706AF}" srcOrd="0" destOrd="0" presId="urn:microsoft.com/office/officeart/2005/8/layout/process5"/>
    <dgm:cxn modelId="{F7536C18-17BD-443F-A5A1-AE000BC2C301}" type="presOf" srcId="{41E34CF4-7702-4861-94B1-4F5E4AACBE1C}" destId="{213E4FD1-8375-4AF2-ABDD-E4D00B4F0AD1}" srcOrd="0" destOrd="0" presId="urn:microsoft.com/office/officeart/2005/8/layout/process5"/>
    <dgm:cxn modelId="{9809610B-A81F-4AA4-8FCE-97D4315E2ACE}" type="presOf" srcId="{161D58BE-1B30-4360-B703-3C028D7C64CB}" destId="{FAF00604-2B99-4733-9FE3-D54A06D75753}" srcOrd="0" destOrd="0" presId="urn:microsoft.com/office/officeart/2005/8/layout/process5"/>
    <dgm:cxn modelId="{8055BAA8-050A-4475-A9EC-1FE15366A745}" type="presOf" srcId="{B933B784-2B4D-4D2E-A200-C868D5BB8DE0}" destId="{A3E8AC08-A62C-4A86-9830-864804A1ADA7}" srcOrd="1" destOrd="0" presId="urn:microsoft.com/office/officeart/2005/8/layout/process5"/>
    <dgm:cxn modelId="{FB9B197B-712A-4B40-B4DD-976280F8D762}" type="presOf" srcId="{41E34CF4-7702-4861-94B1-4F5E4AACBE1C}" destId="{10E4C5EC-1025-4206-A066-43327B4C456A}" srcOrd="1" destOrd="0" presId="urn:microsoft.com/office/officeart/2005/8/layout/process5"/>
    <dgm:cxn modelId="{8606A5EE-C71D-4847-8066-726293B4D9BA}" srcId="{3A6618DF-DAFB-41DD-BA75-0DFCFE32D3AD}" destId="{9B50B341-EC38-471C-95CF-9E5C6E47C1B8}" srcOrd="1" destOrd="0" parTransId="{8B9A04A2-E3D4-4667-9355-9C73C01A5B46}" sibTransId="{41E34CF4-7702-4861-94B1-4F5E4AACBE1C}"/>
    <dgm:cxn modelId="{5E457E96-8574-4ED0-A602-F8C212E3EBE1}" srcId="{3A6618DF-DAFB-41DD-BA75-0DFCFE32D3AD}" destId="{232D37E3-83C9-4324-B003-585E7A4C5211}" srcOrd="2" destOrd="0" parTransId="{19497C85-731C-4B97-AC81-6CC4F5AEC9EB}" sibTransId="{B933B784-2B4D-4D2E-A200-C868D5BB8DE0}"/>
    <dgm:cxn modelId="{BA8D73EB-13C3-433F-9C56-AEED96CB93B2}" type="presOf" srcId="{6D6A0DCA-333B-4479-A9F2-69A5B650F2F5}" destId="{D3AEE1AB-3A54-4117-AD02-54132561650A}" srcOrd="0" destOrd="0" presId="urn:microsoft.com/office/officeart/2005/8/layout/process5"/>
    <dgm:cxn modelId="{757ED7CC-9513-4EA9-9000-A18C52B34E97}" srcId="{3A6618DF-DAFB-41DD-BA75-0DFCFE32D3AD}" destId="{7155AB5F-FA12-4C5E-97BF-761AC08D1288}" srcOrd="0" destOrd="0" parTransId="{E4C3BF23-5A96-4965-9095-AA13E422A439}" sibTransId="{161D58BE-1B30-4360-B703-3C028D7C64CB}"/>
    <dgm:cxn modelId="{2286CDB1-B6D2-403F-B2AE-11156D6A4CB9}" type="presOf" srcId="{9B50B341-EC38-471C-95CF-9E5C6E47C1B8}" destId="{6DBB7DED-D285-4DC4-89A7-88D1066D1BBB}" srcOrd="0" destOrd="0" presId="urn:microsoft.com/office/officeart/2005/8/layout/process5"/>
    <dgm:cxn modelId="{7EC87331-E21F-4F00-A003-3968E4498457}" type="presOf" srcId="{161D58BE-1B30-4360-B703-3C028D7C64CB}" destId="{E072BDBD-22D8-4F9D-93C0-46E23C0A33E2}" srcOrd="1" destOrd="0" presId="urn:microsoft.com/office/officeart/2005/8/layout/process5"/>
    <dgm:cxn modelId="{7D0AE7C5-DEA7-453E-A805-8550A550E26C}" type="presParOf" srcId="{74A1B938-B8B8-4BA5-9901-C2D7596706AF}" destId="{09D5501F-C66B-4BDA-ACAF-B14258D39084}" srcOrd="0" destOrd="0" presId="urn:microsoft.com/office/officeart/2005/8/layout/process5"/>
    <dgm:cxn modelId="{55E52674-5D9B-4F6A-9F3D-37A4ED181464}" type="presParOf" srcId="{74A1B938-B8B8-4BA5-9901-C2D7596706AF}" destId="{FAF00604-2B99-4733-9FE3-D54A06D75753}" srcOrd="1" destOrd="0" presId="urn:microsoft.com/office/officeart/2005/8/layout/process5"/>
    <dgm:cxn modelId="{F7AD2797-D0D3-4375-BF5A-8EB6C143FA5D}" type="presParOf" srcId="{FAF00604-2B99-4733-9FE3-D54A06D75753}" destId="{E072BDBD-22D8-4F9D-93C0-46E23C0A33E2}" srcOrd="0" destOrd="0" presId="urn:microsoft.com/office/officeart/2005/8/layout/process5"/>
    <dgm:cxn modelId="{494E814C-BF96-4DC2-93BF-B12F856643CD}" type="presParOf" srcId="{74A1B938-B8B8-4BA5-9901-C2D7596706AF}" destId="{6DBB7DED-D285-4DC4-89A7-88D1066D1BBB}" srcOrd="2" destOrd="0" presId="urn:microsoft.com/office/officeart/2005/8/layout/process5"/>
    <dgm:cxn modelId="{26FB0235-0FFF-4255-8BCD-084C25085F4D}" type="presParOf" srcId="{74A1B938-B8B8-4BA5-9901-C2D7596706AF}" destId="{213E4FD1-8375-4AF2-ABDD-E4D00B4F0AD1}" srcOrd="3" destOrd="0" presId="urn:microsoft.com/office/officeart/2005/8/layout/process5"/>
    <dgm:cxn modelId="{B91BC4F2-9F66-4329-908D-A99FA7DE06A2}" type="presParOf" srcId="{213E4FD1-8375-4AF2-ABDD-E4D00B4F0AD1}" destId="{10E4C5EC-1025-4206-A066-43327B4C456A}" srcOrd="0" destOrd="0" presId="urn:microsoft.com/office/officeart/2005/8/layout/process5"/>
    <dgm:cxn modelId="{1E4FE57E-B921-4B62-A393-A93118F622E4}" type="presParOf" srcId="{74A1B938-B8B8-4BA5-9901-C2D7596706AF}" destId="{2C22C4F9-F6EF-4160-A197-86756D491CED}" srcOrd="4" destOrd="0" presId="urn:microsoft.com/office/officeart/2005/8/layout/process5"/>
    <dgm:cxn modelId="{71543A47-797A-4E46-BA22-2BB11976D0BB}" type="presParOf" srcId="{74A1B938-B8B8-4BA5-9901-C2D7596706AF}" destId="{4C5AF42E-8F29-46AD-AF30-C410D205595D}" srcOrd="5" destOrd="0" presId="urn:microsoft.com/office/officeart/2005/8/layout/process5"/>
    <dgm:cxn modelId="{91010646-A5D3-48BF-B602-4D85135E9113}" type="presParOf" srcId="{4C5AF42E-8F29-46AD-AF30-C410D205595D}" destId="{A3E8AC08-A62C-4A86-9830-864804A1ADA7}" srcOrd="0" destOrd="0" presId="urn:microsoft.com/office/officeart/2005/8/layout/process5"/>
    <dgm:cxn modelId="{2A8FAB9B-FAB6-4E8F-80D5-4DEC6CDB8804}" type="presParOf" srcId="{74A1B938-B8B8-4BA5-9901-C2D7596706AF}" destId="{D3AEE1AB-3A54-4117-AD02-54132561650A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6618DF-DAFB-41DD-BA75-0DFCFE32D3A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F0BD6A-8F2C-4E96-9187-0E4ABF446C33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400" b="1" dirty="0"/>
            <a:t>Создание и регистрация ЖСК, с учетом следующего:</a:t>
          </a:r>
        </a:p>
        <a:p>
          <a:pPr algn="l">
            <a:spcAft>
              <a:spcPts val="0"/>
            </a:spcAft>
          </a:pPr>
          <a:r>
            <a:rPr lang="ru-RU" sz="1400" dirty="0"/>
            <a:t>количество членов ЖСК (не может быть менее чем пять, но не должно превышать количество жилых помещений в строящемся доме);</a:t>
          </a:r>
        </a:p>
        <a:p>
          <a:pPr algn="l">
            <a:spcAft>
              <a:spcPts val="0"/>
            </a:spcAft>
          </a:pPr>
          <a:r>
            <a:rPr lang="ru-RU" sz="1400" dirty="0"/>
            <a:t>типовая форма устава ЖСК, утверждена постановлением Правительства РФ от </a:t>
          </a:r>
          <a:r>
            <a:rPr lang="ru-RU" sz="1400" dirty="0" smtClean="0"/>
            <a:t>06.06.2012 № </a:t>
          </a:r>
          <a:r>
            <a:rPr lang="ru-RU" sz="1400" dirty="0"/>
            <a:t>558;</a:t>
          </a:r>
        </a:p>
        <a:p>
          <a:pPr algn="l">
            <a:spcAft>
              <a:spcPts val="0"/>
            </a:spcAft>
          </a:pPr>
          <a:r>
            <a:rPr lang="ru-RU" sz="1400" dirty="0"/>
            <a:t>членами ЖСК могут быть только </a:t>
          </a:r>
          <a:r>
            <a:rPr lang="ru-RU" sz="1400" dirty="0" smtClean="0"/>
            <a:t>лица </a:t>
          </a:r>
          <a:r>
            <a:rPr lang="ru-RU" sz="1400" dirty="0"/>
            <a:t>из сформированного </a:t>
          </a:r>
          <a:r>
            <a:rPr lang="ru-RU" sz="1400" dirty="0" smtClean="0"/>
            <a:t>ФОИВ / субъектом </a:t>
          </a:r>
          <a:r>
            <a:rPr lang="ru-RU" sz="1400" dirty="0"/>
            <a:t>РФ списка граждан;</a:t>
          </a:r>
        </a:p>
        <a:p>
          <a:pPr algn="l">
            <a:spcAft>
              <a:spcPts val="0"/>
            </a:spcAft>
          </a:pPr>
          <a:r>
            <a:rPr lang="ru-RU" sz="1400" dirty="0"/>
            <a:t>ЖСК создается общим собранием учредителей (в собрании учредителей жилищного кооператива вправе участвовать лица, желающие организовать жилищный кооператив);</a:t>
          </a:r>
        </a:p>
        <a:p>
          <a:pPr algn="l">
            <a:spcAft>
              <a:spcPts val="0"/>
            </a:spcAft>
          </a:pPr>
          <a:r>
            <a:rPr lang="ru-RU" sz="1400" dirty="0"/>
            <a:t>государственная регистрация ЖСК. </a:t>
          </a:r>
          <a:endParaRPr lang="ru-RU" sz="1200" dirty="0"/>
        </a:p>
      </dgm:t>
    </dgm:pt>
    <dgm:pt modelId="{0C69D22F-3AEA-45BD-90B6-8084EC9411B5}" type="parTrans" cxnId="{7A16FCFB-BBE2-482B-A03B-1809A6E0BD2B}">
      <dgm:prSet/>
      <dgm:spPr/>
      <dgm:t>
        <a:bodyPr/>
        <a:lstStyle/>
        <a:p>
          <a:endParaRPr lang="ru-RU" sz="1800"/>
        </a:p>
      </dgm:t>
    </dgm:pt>
    <dgm:pt modelId="{7B22670A-704C-4E24-988E-55309244F827}" type="sibTrans" cxnId="{7A16FCFB-BBE2-482B-A03B-1809A6E0BD2B}">
      <dgm:prSet custT="1"/>
      <dgm:spPr/>
      <dgm:t>
        <a:bodyPr/>
        <a:lstStyle/>
        <a:p>
          <a:r>
            <a:rPr lang="ru-RU" sz="3200" dirty="0" smtClean="0"/>
            <a:t>5</a:t>
          </a:r>
          <a:endParaRPr lang="ru-RU" sz="3200" dirty="0"/>
        </a:p>
      </dgm:t>
    </dgm:pt>
    <dgm:pt modelId="{AC901062-36FA-4E0A-A72E-73D46BA60C9F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250" b="1" dirty="0"/>
            <a:t>Обращение уполномоченного представителя ЖСК в орган местного самоуправления / министерство имущественных отношений края с заявлением о предоставлении в безвозмездное пользование ЖСК земельного участка, с приложением следующего:</a:t>
          </a:r>
        </a:p>
        <a:p>
          <a:pPr algn="just">
            <a:spcAft>
              <a:spcPts val="0"/>
            </a:spcAft>
          </a:pPr>
          <a:r>
            <a:rPr lang="ru-RU" sz="1250" dirty="0"/>
            <a:t>выписки из ЕГРЮЛ о юридическом лице;</a:t>
          </a:r>
        </a:p>
        <a:p>
          <a:pPr algn="just">
            <a:spcAft>
              <a:spcPts val="0"/>
            </a:spcAft>
          </a:pPr>
          <a:r>
            <a:rPr lang="ru-RU" sz="1250" dirty="0"/>
            <a:t>решения о создании некоммерческой организации;</a:t>
          </a:r>
        </a:p>
        <a:p>
          <a:pPr algn="just">
            <a:spcAft>
              <a:spcPts val="0"/>
            </a:spcAft>
          </a:pPr>
          <a:r>
            <a:rPr lang="ru-RU" sz="1250" dirty="0"/>
            <a:t>копии устава ЖСК;</a:t>
          </a:r>
        </a:p>
        <a:p>
          <a:pPr algn="just">
            <a:spcAft>
              <a:spcPts val="0"/>
            </a:spcAft>
          </a:pPr>
          <a:r>
            <a:rPr lang="ru-RU" sz="1250" dirty="0"/>
            <a:t>выписки из реестра членов ЖСК;</a:t>
          </a:r>
        </a:p>
        <a:p>
          <a:pPr algn="just">
            <a:spcAft>
              <a:spcPts val="0"/>
            </a:spcAft>
          </a:pPr>
          <a:r>
            <a:rPr lang="ru-RU" sz="1250" dirty="0"/>
            <a:t>копии протокола ЖСК об избрании председателя правления ЖСК;</a:t>
          </a:r>
        </a:p>
        <a:p>
          <a:pPr algn="just">
            <a:spcAft>
              <a:spcPts val="0"/>
            </a:spcAft>
          </a:pPr>
          <a:r>
            <a:rPr lang="ru-RU" sz="1250" dirty="0"/>
            <a:t>копий уведомлений о включении граждан в списки;</a:t>
          </a:r>
        </a:p>
        <a:p>
          <a:pPr algn="just">
            <a:spcAft>
              <a:spcPts val="0"/>
            </a:spcAft>
          </a:pPr>
          <a:r>
            <a:rPr lang="ru-RU" sz="1250" dirty="0"/>
            <a:t>информации о планируемом типе жилой застройки (многоквартирные дома, дома блокированной застройки);</a:t>
          </a:r>
        </a:p>
        <a:p>
          <a:pPr algn="just">
            <a:spcAft>
              <a:spcPts val="0"/>
            </a:spcAft>
          </a:pPr>
          <a:r>
            <a:rPr lang="ru-RU" sz="1250" dirty="0"/>
            <a:t>выписки из ЕГРН об объекте недвижимости (об испрашиваемом земельном участке).</a:t>
          </a:r>
        </a:p>
      </dgm:t>
    </dgm:pt>
    <dgm:pt modelId="{B772FEA0-D3D8-48EA-9D0C-BB376BDC54D2}" type="parTrans" cxnId="{9BBEF793-0C54-4EA1-B50B-3C18A81ACDD0}">
      <dgm:prSet/>
      <dgm:spPr/>
      <dgm:t>
        <a:bodyPr/>
        <a:lstStyle/>
        <a:p>
          <a:endParaRPr lang="ru-RU" sz="1800"/>
        </a:p>
      </dgm:t>
    </dgm:pt>
    <dgm:pt modelId="{A33E31A7-0725-4EC6-8DD6-6803EF4917DE}" type="sibTrans" cxnId="{9BBEF793-0C54-4EA1-B50B-3C18A81ACDD0}">
      <dgm:prSet custT="1"/>
      <dgm:spPr/>
      <dgm:t>
        <a:bodyPr/>
        <a:lstStyle/>
        <a:p>
          <a:r>
            <a:rPr lang="ru-RU" sz="3200" dirty="0" smtClean="0"/>
            <a:t>6</a:t>
          </a:r>
          <a:endParaRPr lang="ru-RU" sz="3200" dirty="0"/>
        </a:p>
      </dgm:t>
    </dgm:pt>
    <dgm:pt modelId="{819E66CD-6BC3-4ED2-A758-C62CB8AA14B3}">
      <dgm:prSet custT="1"/>
      <dgm:spPr/>
      <dgm:t>
        <a:bodyPr/>
        <a:lstStyle/>
        <a:p>
          <a:r>
            <a:rPr lang="ru-RU" sz="1200"/>
            <a:t>Рассмотрение органом местного самоуправления / министерством имущественных отношений края заявления о предоставлении в безвозмездное пользование ЖСК земельного участка, принятие решения. Подписание договора безвозмездного пользования земельным участком.</a:t>
          </a:r>
        </a:p>
      </dgm:t>
    </dgm:pt>
    <dgm:pt modelId="{4540AE05-B396-41C4-9D2C-D1B04936DE30}" type="parTrans" cxnId="{D68D6C9A-71C5-49F2-BF56-1C54B0F96211}">
      <dgm:prSet/>
      <dgm:spPr/>
      <dgm:t>
        <a:bodyPr/>
        <a:lstStyle/>
        <a:p>
          <a:endParaRPr lang="ru-RU" sz="1800"/>
        </a:p>
      </dgm:t>
    </dgm:pt>
    <dgm:pt modelId="{9FB7FB65-033E-4057-8B51-CFE3587C0C7E}" type="sibTrans" cxnId="{D68D6C9A-71C5-49F2-BF56-1C54B0F96211}">
      <dgm:prSet custT="1"/>
      <dgm:spPr/>
      <dgm:t>
        <a:bodyPr/>
        <a:lstStyle/>
        <a:p>
          <a:r>
            <a:rPr lang="ru-RU" sz="3200" dirty="0" smtClean="0"/>
            <a:t>7</a:t>
          </a:r>
          <a:endParaRPr lang="ru-RU" sz="3200" dirty="0"/>
        </a:p>
      </dgm:t>
    </dgm:pt>
    <dgm:pt modelId="{B7E67D50-B016-4AD7-9E0F-C2B93FD8ABE9}">
      <dgm:prSet custT="1"/>
      <dgm:spPr/>
      <dgm:t>
        <a:bodyPr/>
        <a:lstStyle/>
        <a:p>
          <a:r>
            <a:rPr lang="ru-RU" sz="1400" dirty="0"/>
            <a:t>ЖСК самостоятельно заключает договор на проектные работы, а также договор строительного подряда с подрядной организацией, соответствующей требованиям, установленным Федеральным законом от 24.07.2008 № 161-ФЗ.</a:t>
          </a:r>
        </a:p>
      </dgm:t>
    </dgm:pt>
    <dgm:pt modelId="{1B7E48A8-BED8-46C3-B291-410115458DA6}" type="parTrans" cxnId="{AB36D128-05EE-4E1C-AEC6-45709EED0CE3}">
      <dgm:prSet/>
      <dgm:spPr/>
      <dgm:t>
        <a:bodyPr/>
        <a:lstStyle/>
        <a:p>
          <a:endParaRPr lang="ru-RU" sz="1800"/>
        </a:p>
      </dgm:t>
    </dgm:pt>
    <dgm:pt modelId="{60A6AF1B-E586-45CD-809A-39C4E63FCC11}" type="sibTrans" cxnId="{AB36D128-05EE-4E1C-AEC6-45709EED0CE3}">
      <dgm:prSet/>
      <dgm:spPr/>
      <dgm:t>
        <a:bodyPr/>
        <a:lstStyle/>
        <a:p>
          <a:endParaRPr lang="ru-RU" sz="1800"/>
        </a:p>
      </dgm:t>
    </dgm:pt>
    <dgm:pt modelId="{D22A9387-8610-41BD-B00E-8A1E59EA34F5}" type="pres">
      <dgm:prSet presAssocID="{3A6618DF-DAFB-41DD-BA75-0DFCFE32D3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76265-5F15-439C-A0FC-60F4FF54C3F0}" type="pres">
      <dgm:prSet presAssocID="{EAF0BD6A-8F2C-4E96-9187-0E4ABF446C33}" presName="node" presStyleLbl="node1" presStyleIdx="0" presStyleCnt="4" custScaleX="116158" custScaleY="172275" custLinFactNeighborX="6373" custLinFactNeighborY="13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8DEDE-F6FC-4CEE-B10A-5E40F93A93B1}" type="pres">
      <dgm:prSet presAssocID="{7B22670A-704C-4E24-988E-55309244F827}" presName="sibTrans" presStyleLbl="sibTrans2D1" presStyleIdx="0" presStyleCnt="3" custAng="194436"/>
      <dgm:spPr/>
      <dgm:t>
        <a:bodyPr/>
        <a:lstStyle/>
        <a:p>
          <a:endParaRPr lang="ru-RU"/>
        </a:p>
      </dgm:t>
    </dgm:pt>
    <dgm:pt modelId="{0DCFE4AA-6C4A-4C7A-A8C2-A7CE2BEA569E}" type="pres">
      <dgm:prSet presAssocID="{7B22670A-704C-4E24-988E-55309244F82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330F25D-17D6-4146-9361-45131A0D415E}" type="pres">
      <dgm:prSet presAssocID="{AC901062-36FA-4E0A-A72E-73D46BA60C9F}" presName="node" presStyleLbl="node1" presStyleIdx="1" presStyleCnt="4" custScaleY="189290" custLinFactNeighborX="-10451" custLinFactNeighborY="1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32843-13E2-4DEA-AA26-2DA3340BA74E}" type="pres">
      <dgm:prSet presAssocID="{A33E31A7-0725-4EC6-8DD6-6803EF4917DE}" presName="sibTrans" presStyleLbl="sibTrans2D1" presStyleIdx="1" presStyleCnt="3" custAng="81686" custScaleX="166363" custLinFactNeighborX="16920"/>
      <dgm:spPr/>
      <dgm:t>
        <a:bodyPr/>
        <a:lstStyle/>
        <a:p>
          <a:endParaRPr lang="ru-RU"/>
        </a:p>
      </dgm:t>
    </dgm:pt>
    <dgm:pt modelId="{E1D3042C-093D-4BCE-92DA-BD6488227D44}" type="pres">
      <dgm:prSet presAssocID="{A33E31A7-0725-4EC6-8DD6-6803EF4917D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A8798FF-3656-4384-B864-504F450C377E}" type="pres">
      <dgm:prSet presAssocID="{819E66CD-6BC3-4ED2-A758-C62CB8AA14B3}" presName="node" presStyleLbl="node1" presStyleIdx="2" presStyleCnt="4" custScaleY="63756" custLinFactNeighborX="-8313" custLinFactNeighborY="-4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69011-DA90-4E90-B401-305DF9D41139}" type="pres">
      <dgm:prSet presAssocID="{9FB7FB65-033E-4057-8B51-CFE3587C0C7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1B0476F-73C5-4D7A-A392-A56812A14CD4}" type="pres">
      <dgm:prSet presAssocID="{9FB7FB65-033E-4057-8B51-CFE3587C0C7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3778754-5B78-477A-85A1-1513FC7DAEAB}" type="pres">
      <dgm:prSet presAssocID="{B7E67D50-B016-4AD7-9E0F-C2B93FD8ABE9}" presName="node" presStyleLbl="node1" presStyleIdx="3" presStyleCnt="4" custScaleX="113607" custScaleY="62986" custLinFactNeighborX="2837" custLinFactNeighborY="-38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17E77-49E6-4C03-885A-E77B2EC57A27}" type="presOf" srcId="{B7E67D50-B016-4AD7-9E0F-C2B93FD8ABE9}" destId="{83778754-5B78-477A-85A1-1513FC7DAEAB}" srcOrd="0" destOrd="0" presId="urn:microsoft.com/office/officeart/2005/8/layout/process5"/>
    <dgm:cxn modelId="{A67A2235-2137-4607-822A-02F8E03D0FC1}" type="presOf" srcId="{A33E31A7-0725-4EC6-8DD6-6803EF4917DE}" destId="{E1D3042C-093D-4BCE-92DA-BD6488227D44}" srcOrd="1" destOrd="0" presId="urn:microsoft.com/office/officeart/2005/8/layout/process5"/>
    <dgm:cxn modelId="{B36ABBB8-C790-49DE-A75F-E82B96057EC1}" type="presOf" srcId="{9FB7FB65-033E-4057-8B51-CFE3587C0C7E}" destId="{FBC69011-DA90-4E90-B401-305DF9D41139}" srcOrd="0" destOrd="0" presId="urn:microsoft.com/office/officeart/2005/8/layout/process5"/>
    <dgm:cxn modelId="{6A1C3B57-A36D-491D-AA1D-88E6B66CE7D0}" type="presOf" srcId="{A33E31A7-0725-4EC6-8DD6-6803EF4917DE}" destId="{30232843-13E2-4DEA-AA26-2DA3340BA74E}" srcOrd="0" destOrd="0" presId="urn:microsoft.com/office/officeart/2005/8/layout/process5"/>
    <dgm:cxn modelId="{F98A17A8-2C1C-4844-A45B-D2904F9D8A95}" type="presOf" srcId="{9FB7FB65-033E-4057-8B51-CFE3587C0C7E}" destId="{11B0476F-73C5-4D7A-A392-A56812A14CD4}" srcOrd="1" destOrd="0" presId="urn:microsoft.com/office/officeart/2005/8/layout/process5"/>
    <dgm:cxn modelId="{AD247E2F-3248-4627-B7AC-FA8EECEDC161}" type="presOf" srcId="{EAF0BD6A-8F2C-4E96-9187-0E4ABF446C33}" destId="{8D976265-5F15-439C-A0FC-60F4FF54C3F0}" srcOrd="0" destOrd="0" presId="urn:microsoft.com/office/officeart/2005/8/layout/process5"/>
    <dgm:cxn modelId="{AB36D128-05EE-4E1C-AEC6-45709EED0CE3}" srcId="{3A6618DF-DAFB-41DD-BA75-0DFCFE32D3AD}" destId="{B7E67D50-B016-4AD7-9E0F-C2B93FD8ABE9}" srcOrd="3" destOrd="0" parTransId="{1B7E48A8-BED8-46C3-B291-410115458DA6}" sibTransId="{60A6AF1B-E586-45CD-809A-39C4E63FCC11}"/>
    <dgm:cxn modelId="{7A16FCFB-BBE2-482B-A03B-1809A6E0BD2B}" srcId="{3A6618DF-DAFB-41DD-BA75-0DFCFE32D3AD}" destId="{EAF0BD6A-8F2C-4E96-9187-0E4ABF446C33}" srcOrd="0" destOrd="0" parTransId="{0C69D22F-3AEA-45BD-90B6-8084EC9411B5}" sibTransId="{7B22670A-704C-4E24-988E-55309244F827}"/>
    <dgm:cxn modelId="{C731E1BE-AD8D-430F-B450-802DCEFA0A8D}" type="presOf" srcId="{7B22670A-704C-4E24-988E-55309244F827}" destId="{0DCFE4AA-6C4A-4C7A-A8C2-A7CE2BEA569E}" srcOrd="1" destOrd="0" presId="urn:microsoft.com/office/officeart/2005/8/layout/process5"/>
    <dgm:cxn modelId="{28BE0BD2-FDB8-414D-B29A-880613C186EE}" type="presOf" srcId="{AC901062-36FA-4E0A-A72E-73D46BA60C9F}" destId="{C330F25D-17D6-4146-9361-45131A0D415E}" srcOrd="0" destOrd="0" presId="urn:microsoft.com/office/officeart/2005/8/layout/process5"/>
    <dgm:cxn modelId="{E5DBCC0F-72C0-4D20-BAA3-49DE3327AB0D}" type="presOf" srcId="{819E66CD-6BC3-4ED2-A758-C62CB8AA14B3}" destId="{2A8798FF-3656-4384-B864-504F450C377E}" srcOrd="0" destOrd="0" presId="urn:microsoft.com/office/officeart/2005/8/layout/process5"/>
    <dgm:cxn modelId="{9BBEF793-0C54-4EA1-B50B-3C18A81ACDD0}" srcId="{3A6618DF-DAFB-41DD-BA75-0DFCFE32D3AD}" destId="{AC901062-36FA-4E0A-A72E-73D46BA60C9F}" srcOrd="1" destOrd="0" parTransId="{B772FEA0-D3D8-48EA-9D0C-BB376BDC54D2}" sibTransId="{A33E31A7-0725-4EC6-8DD6-6803EF4917DE}"/>
    <dgm:cxn modelId="{F3241DD7-D0BF-440C-A1B9-95A0D8F1663B}" type="presOf" srcId="{7B22670A-704C-4E24-988E-55309244F827}" destId="{E638DEDE-F6FC-4CEE-B10A-5E40F93A93B1}" srcOrd="0" destOrd="0" presId="urn:microsoft.com/office/officeart/2005/8/layout/process5"/>
    <dgm:cxn modelId="{D23C2CE5-5615-4F00-9D8F-982074BED423}" type="presOf" srcId="{3A6618DF-DAFB-41DD-BA75-0DFCFE32D3AD}" destId="{D22A9387-8610-41BD-B00E-8A1E59EA34F5}" srcOrd="0" destOrd="0" presId="urn:microsoft.com/office/officeart/2005/8/layout/process5"/>
    <dgm:cxn modelId="{D68D6C9A-71C5-49F2-BF56-1C54B0F96211}" srcId="{3A6618DF-DAFB-41DD-BA75-0DFCFE32D3AD}" destId="{819E66CD-6BC3-4ED2-A758-C62CB8AA14B3}" srcOrd="2" destOrd="0" parTransId="{4540AE05-B396-41C4-9D2C-D1B04936DE30}" sibTransId="{9FB7FB65-033E-4057-8B51-CFE3587C0C7E}"/>
    <dgm:cxn modelId="{F0B33E9C-945A-44A3-B775-9DE6F16D0826}" type="presParOf" srcId="{D22A9387-8610-41BD-B00E-8A1E59EA34F5}" destId="{8D976265-5F15-439C-A0FC-60F4FF54C3F0}" srcOrd="0" destOrd="0" presId="urn:microsoft.com/office/officeart/2005/8/layout/process5"/>
    <dgm:cxn modelId="{2B0AFE38-EED8-4AD4-A7AF-52957F40E5B2}" type="presParOf" srcId="{D22A9387-8610-41BD-B00E-8A1E59EA34F5}" destId="{E638DEDE-F6FC-4CEE-B10A-5E40F93A93B1}" srcOrd="1" destOrd="0" presId="urn:microsoft.com/office/officeart/2005/8/layout/process5"/>
    <dgm:cxn modelId="{9D55F8F1-8BAD-4816-BE61-79ED5CD0D685}" type="presParOf" srcId="{E638DEDE-F6FC-4CEE-B10A-5E40F93A93B1}" destId="{0DCFE4AA-6C4A-4C7A-A8C2-A7CE2BEA569E}" srcOrd="0" destOrd="0" presId="urn:microsoft.com/office/officeart/2005/8/layout/process5"/>
    <dgm:cxn modelId="{6C52033B-BA25-4B10-ACF1-111BEE72C2D9}" type="presParOf" srcId="{D22A9387-8610-41BD-B00E-8A1E59EA34F5}" destId="{C330F25D-17D6-4146-9361-45131A0D415E}" srcOrd="2" destOrd="0" presId="urn:microsoft.com/office/officeart/2005/8/layout/process5"/>
    <dgm:cxn modelId="{F692FD5D-CBBB-422D-BBC6-779808FE6E46}" type="presParOf" srcId="{D22A9387-8610-41BD-B00E-8A1E59EA34F5}" destId="{30232843-13E2-4DEA-AA26-2DA3340BA74E}" srcOrd="3" destOrd="0" presId="urn:microsoft.com/office/officeart/2005/8/layout/process5"/>
    <dgm:cxn modelId="{63C686E2-247B-407F-81BF-A173AFF73CE2}" type="presParOf" srcId="{30232843-13E2-4DEA-AA26-2DA3340BA74E}" destId="{E1D3042C-093D-4BCE-92DA-BD6488227D44}" srcOrd="0" destOrd="0" presId="urn:microsoft.com/office/officeart/2005/8/layout/process5"/>
    <dgm:cxn modelId="{733F5922-B0C2-4D51-AD45-D7896A0D37BC}" type="presParOf" srcId="{D22A9387-8610-41BD-B00E-8A1E59EA34F5}" destId="{2A8798FF-3656-4384-B864-504F450C377E}" srcOrd="4" destOrd="0" presId="urn:microsoft.com/office/officeart/2005/8/layout/process5"/>
    <dgm:cxn modelId="{4BE4CEA1-BEF1-47BD-B703-28A477668D35}" type="presParOf" srcId="{D22A9387-8610-41BD-B00E-8A1E59EA34F5}" destId="{FBC69011-DA90-4E90-B401-305DF9D41139}" srcOrd="5" destOrd="0" presId="urn:microsoft.com/office/officeart/2005/8/layout/process5"/>
    <dgm:cxn modelId="{8270CF03-3C67-40C7-BEEA-0400D1922715}" type="presParOf" srcId="{FBC69011-DA90-4E90-B401-305DF9D41139}" destId="{11B0476F-73C5-4D7A-A392-A56812A14CD4}" srcOrd="0" destOrd="0" presId="urn:microsoft.com/office/officeart/2005/8/layout/process5"/>
    <dgm:cxn modelId="{87169C58-7D87-4E85-9FE4-ED74F07737C1}" type="presParOf" srcId="{D22A9387-8610-41BD-B00E-8A1E59EA34F5}" destId="{83778754-5B78-477A-85A1-1513FC7DAEA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FF4DEA-8CF6-46EA-9425-93462C5F48C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F9F46-45F8-4D17-B9DC-1AAE1CD0D5DE}">
      <dgm:prSet phldrT="[Текст]" custT="1"/>
      <dgm:spPr/>
      <dgm:t>
        <a:bodyPr/>
        <a:lstStyle/>
        <a:p>
          <a:r>
            <a:rPr lang="ru-RU" sz="1400" u="sng" dirty="0"/>
            <a:t>Организационные вопросы</a:t>
          </a:r>
          <a:endParaRPr lang="ru-RU" sz="1400" b="1" dirty="0"/>
        </a:p>
      </dgm:t>
    </dgm:pt>
    <dgm:pt modelId="{E1D805C3-2EF7-4148-8890-730A2A8116C6}" type="parTrans" cxnId="{ECF3924F-0666-4966-9AA9-C3457F840B3A}">
      <dgm:prSet/>
      <dgm:spPr/>
      <dgm:t>
        <a:bodyPr/>
        <a:lstStyle/>
        <a:p>
          <a:endParaRPr lang="ru-RU"/>
        </a:p>
      </dgm:t>
    </dgm:pt>
    <dgm:pt modelId="{A8DF4473-E761-4F45-B6BD-58F66BE3D1B0}" type="sibTrans" cxnId="{ECF3924F-0666-4966-9AA9-C3457F840B3A}">
      <dgm:prSet/>
      <dgm:spPr/>
      <dgm:t>
        <a:bodyPr/>
        <a:lstStyle/>
        <a:p>
          <a:endParaRPr lang="ru-RU"/>
        </a:p>
      </dgm:t>
    </dgm:pt>
    <dgm:pt modelId="{B9DD5804-D9E4-42E0-8EE2-3048252F6AF4}">
      <dgm:prSet custT="1"/>
      <dgm:spPr/>
      <dgm:t>
        <a:bodyPr/>
        <a:lstStyle/>
        <a:p>
          <a:pPr>
            <a:buNone/>
          </a:pPr>
          <a:r>
            <a:rPr lang="ru-RU" sz="1250" dirty="0" smtClean="0"/>
            <a:t>министерство </a:t>
          </a:r>
          <a:r>
            <a:rPr lang="ru-RU" sz="1250" dirty="0"/>
            <a:t>строительства края, ул. Муравьева-Амурского, </a:t>
          </a:r>
          <a:r>
            <a:rPr lang="ru-RU" sz="1250" dirty="0" smtClean="0"/>
            <a:t>32</a:t>
          </a:r>
          <a:endParaRPr lang="ru-RU" sz="1250" dirty="0"/>
        </a:p>
      </dgm:t>
    </dgm:pt>
    <dgm:pt modelId="{0C3543A2-B1E9-4B4C-9F8B-73BF657012EC}" type="parTrans" cxnId="{7FFE90C7-3BD2-4F6B-BFA9-3B9786A82AB2}">
      <dgm:prSet/>
      <dgm:spPr/>
      <dgm:t>
        <a:bodyPr/>
        <a:lstStyle/>
        <a:p>
          <a:endParaRPr lang="ru-RU"/>
        </a:p>
      </dgm:t>
    </dgm:pt>
    <dgm:pt modelId="{04F9E197-7144-44B5-9F2C-557A4BE20507}" type="sibTrans" cxnId="{7FFE90C7-3BD2-4F6B-BFA9-3B9786A82AB2}">
      <dgm:prSet/>
      <dgm:spPr/>
      <dgm:t>
        <a:bodyPr/>
        <a:lstStyle/>
        <a:p>
          <a:endParaRPr lang="ru-RU"/>
        </a:p>
      </dgm:t>
    </dgm:pt>
    <dgm:pt modelId="{38A4CCBA-A9E9-4A1B-B984-6A36B72BEC23}">
      <dgm:prSet custT="1"/>
      <dgm:spPr/>
      <dgm:t>
        <a:bodyPr/>
        <a:lstStyle/>
        <a:p>
          <a:pPr>
            <a:buNone/>
          </a:pPr>
          <a:r>
            <a:rPr lang="ru-RU" sz="1250" dirty="0" smtClean="0"/>
            <a:t>отдел </a:t>
          </a:r>
          <a:r>
            <a:rPr lang="ru-RU" sz="1250" dirty="0"/>
            <a:t>развития жилищного строительства, </a:t>
          </a:r>
          <a:r>
            <a:rPr lang="ru-RU" sz="1250" dirty="0" err="1"/>
            <a:t>каб</a:t>
          </a:r>
          <a:r>
            <a:rPr lang="ru-RU" sz="1250" dirty="0"/>
            <a:t>. 501, тел. 32 98 18</a:t>
          </a:r>
        </a:p>
      </dgm:t>
    </dgm:pt>
    <dgm:pt modelId="{DB0FAA65-BA65-4D81-A504-8B6A57385CFF}" type="parTrans" cxnId="{D449E8AB-4A78-41C9-9400-EE1016A55E25}">
      <dgm:prSet/>
      <dgm:spPr/>
      <dgm:t>
        <a:bodyPr/>
        <a:lstStyle/>
        <a:p>
          <a:endParaRPr lang="ru-RU"/>
        </a:p>
      </dgm:t>
    </dgm:pt>
    <dgm:pt modelId="{4455FA58-EBCB-44F0-AC5A-BCC28E563B52}" type="sibTrans" cxnId="{D449E8AB-4A78-41C9-9400-EE1016A55E25}">
      <dgm:prSet/>
      <dgm:spPr/>
      <dgm:t>
        <a:bodyPr/>
        <a:lstStyle/>
        <a:p>
          <a:endParaRPr lang="ru-RU"/>
        </a:p>
      </dgm:t>
    </dgm:pt>
    <dgm:pt modelId="{EB79B3D0-27EA-4C00-A192-EDBAD90F30E2}">
      <dgm:prSet custT="1"/>
      <dgm:spPr/>
      <dgm:t>
        <a:bodyPr/>
        <a:lstStyle/>
        <a:p>
          <a:pPr>
            <a:buNone/>
          </a:pPr>
          <a:r>
            <a:rPr lang="ru-RU" sz="1250" dirty="0"/>
            <a:t>Гусева Надежда Сергеевна – начальник отдела.</a:t>
          </a:r>
        </a:p>
      </dgm:t>
    </dgm:pt>
    <dgm:pt modelId="{F7254C8B-BEE5-4409-A70D-1A38BC37F31B}" type="parTrans" cxnId="{B4764EFD-FCCE-41B2-A746-BFE65C7939A6}">
      <dgm:prSet/>
      <dgm:spPr/>
      <dgm:t>
        <a:bodyPr/>
        <a:lstStyle/>
        <a:p>
          <a:endParaRPr lang="ru-RU"/>
        </a:p>
      </dgm:t>
    </dgm:pt>
    <dgm:pt modelId="{BAAC5540-68D7-45EE-9359-286FBF104601}" type="sibTrans" cxnId="{B4764EFD-FCCE-41B2-A746-BFE65C7939A6}">
      <dgm:prSet/>
      <dgm:spPr/>
      <dgm:t>
        <a:bodyPr/>
        <a:lstStyle/>
        <a:p>
          <a:endParaRPr lang="ru-RU"/>
        </a:p>
      </dgm:t>
    </dgm:pt>
    <dgm:pt modelId="{68E6222C-BA98-46F9-87F9-CFDD5F882089}">
      <dgm:prSet custT="1"/>
      <dgm:spPr/>
      <dgm:t>
        <a:bodyPr/>
        <a:lstStyle/>
        <a:p>
          <a:pPr>
            <a:buNone/>
          </a:pPr>
          <a:r>
            <a:rPr lang="ru-RU" sz="1250" dirty="0" err="1"/>
            <a:t>Валевская</a:t>
          </a:r>
          <a:r>
            <a:rPr lang="ru-RU" sz="1250" dirty="0"/>
            <a:t> Агнесса Юрьевна – консультант отдела</a:t>
          </a:r>
        </a:p>
      </dgm:t>
    </dgm:pt>
    <dgm:pt modelId="{080B0C6B-E1FE-49B5-BB1B-446E0B26A425}" type="parTrans" cxnId="{774692C7-723F-4A02-9034-604F954FA0AB}">
      <dgm:prSet/>
      <dgm:spPr/>
      <dgm:t>
        <a:bodyPr/>
        <a:lstStyle/>
        <a:p>
          <a:endParaRPr lang="ru-RU"/>
        </a:p>
      </dgm:t>
    </dgm:pt>
    <dgm:pt modelId="{296519C4-0196-438B-85C5-0522D319EE84}" type="sibTrans" cxnId="{774692C7-723F-4A02-9034-604F954FA0AB}">
      <dgm:prSet/>
      <dgm:spPr/>
      <dgm:t>
        <a:bodyPr/>
        <a:lstStyle/>
        <a:p>
          <a:endParaRPr lang="ru-RU"/>
        </a:p>
      </dgm:t>
    </dgm:pt>
    <dgm:pt modelId="{F7E4C37D-4D99-42D4-9ECC-437F189C952B}" type="pres">
      <dgm:prSet presAssocID="{8DFF4DEA-8CF6-46EA-9425-93462C5F48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E5983-D52D-40E8-AB79-0F3CB4A9A4A5}" type="pres">
      <dgm:prSet presAssocID="{99BF9F46-45F8-4D17-B9DC-1AAE1CD0D5DE}" presName="parentLin" presStyleCnt="0"/>
      <dgm:spPr/>
    </dgm:pt>
    <dgm:pt modelId="{918FEE9B-E440-4D18-BB3E-D2FB78190FEF}" type="pres">
      <dgm:prSet presAssocID="{99BF9F46-45F8-4D17-B9DC-1AAE1CD0D5D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1CA9039-6479-4CB8-B815-2777A8AB0849}" type="pres">
      <dgm:prSet presAssocID="{99BF9F46-45F8-4D17-B9DC-1AAE1CD0D5DE}" presName="parentText" presStyleLbl="node1" presStyleIdx="0" presStyleCnt="1" custScaleY="193184" custLinFactNeighborY="3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4EFD-1493-440C-929E-3B13FD884416}" type="pres">
      <dgm:prSet presAssocID="{99BF9F46-45F8-4D17-B9DC-1AAE1CD0D5DE}" presName="negativeSpace" presStyleCnt="0"/>
      <dgm:spPr/>
    </dgm:pt>
    <dgm:pt modelId="{3353F40F-4DD5-4159-89C5-1233EE86409B}" type="pres">
      <dgm:prSet presAssocID="{99BF9F46-45F8-4D17-B9DC-1AAE1CD0D5DE}" presName="childText" presStyleLbl="conFgAcc1" presStyleIdx="0" presStyleCnt="1" custScaleY="156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9E8AB-4A78-41C9-9400-EE1016A55E25}" srcId="{99BF9F46-45F8-4D17-B9DC-1AAE1CD0D5DE}" destId="{38A4CCBA-A9E9-4A1B-B984-6A36B72BEC23}" srcOrd="1" destOrd="0" parTransId="{DB0FAA65-BA65-4D81-A504-8B6A57385CFF}" sibTransId="{4455FA58-EBCB-44F0-AC5A-BCC28E563B52}"/>
    <dgm:cxn modelId="{774692C7-723F-4A02-9034-604F954FA0AB}" srcId="{99BF9F46-45F8-4D17-B9DC-1AAE1CD0D5DE}" destId="{68E6222C-BA98-46F9-87F9-CFDD5F882089}" srcOrd="3" destOrd="0" parTransId="{080B0C6B-E1FE-49B5-BB1B-446E0B26A425}" sibTransId="{296519C4-0196-438B-85C5-0522D319EE84}"/>
    <dgm:cxn modelId="{B4764EFD-FCCE-41B2-A746-BFE65C7939A6}" srcId="{99BF9F46-45F8-4D17-B9DC-1AAE1CD0D5DE}" destId="{EB79B3D0-27EA-4C00-A192-EDBAD90F30E2}" srcOrd="2" destOrd="0" parTransId="{F7254C8B-BEE5-4409-A70D-1A38BC37F31B}" sibTransId="{BAAC5540-68D7-45EE-9359-286FBF104601}"/>
    <dgm:cxn modelId="{1FB22980-2D66-43A1-881B-F015F5447664}" type="presOf" srcId="{B9DD5804-D9E4-42E0-8EE2-3048252F6AF4}" destId="{3353F40F-4DD5-4159-89C5-1233EE86409B}" srcOrd="0" destOrd="0" presId="urn:microsoft.com/office/officeart/2005/8/layout/list1"/>
    <dgm:cxn modelId="{C143F18D-ED80-463E-9519-1F7AE695327B}" type="presOf" srcId="{68E6222C-BA98-46F9-87F9-CFDD5F882089}" destId="{3353F40F-4DD5-4159-89C5-1233EE86409B}" srcOrd="0" destOrd="3" presId="urn:microsoft.com/office/officeart/2005/8/layout/list1"/>
    <dgm:cxn modelId="{20384D05-93EA-43F7-AB62-3CD2038D8296}" type="presOf" srcId="{99BF9F46-45F8-4D17-B9DC-1AAE1CD0D5DE}" destId="{61CA9039-6479-4CB8-B815-2777A8AB0849}" srcOrd="1" destOrd="0" presId="urn:microsoft.com/office/officeart/2005/8/layout/list1"/>
    <dgm:cxn modelId="{BF0770E3-B48D-467E-9E31-30FB8B1F397F}" type="presOf" srcId="{99BF9F46-45F8-4D17-B9DC-1AAE1CD0D5DE}" destId="{918FEE9B-E440-4D18-BB3E-D2FB78190FEF}" srcOrd="0" destOrd="0" presId="urn:microsoft.com/office/officeart/2005/8/layout/list1"/>
    <dgm:cxn modelId="{BBE6F856-9AE3-44AE-A68B-13B2C7A10987}" type="presOf" srcId="{8DFF4DEA-8CF6-46EA-9425-93462C5F48C5}" destId="{F7E4C37D-4D99-42D4-9ECC-437F189C952B}" srcOrd="0" destOrd="0" presId="urn:microsoft.com/office/officeart/2005/8/layout/list1"/>
    <dgm:cxn modelId="{5EF84740-7E82-4AB5-93DC-7202851520D4}" type="presOf" srcId="{EB79B3D0-27EA-4C00-A192-EDBAD90F30E2}" destId="{3353F40F-4DD5-4159-89C5-1233EE86409B}" srcOrd="0" destOrd="2" presId="urn:microsoft.com/office/officeart/2005/8/layout/list1"/>
    <dgm:cxn modelId="{F64DE640-AE4B-46B5-8F9F-561B80AAF41B}" type="presOf" srcId="{38A4CCBA-A9E9-4A1B-B984-6A36B72BEC23}" destId="{3353F40F-4DD5-4159-89C5-1233EE86409B}" srcOrd="0" destOrd="1" presId="urn:microsoft.com/office/officeart/2005/8/layout/list1"/>
    <dgm:cxn modelId="{7FFE90C7-3BD2-4F6B-BFA9-3B9786A82AB2}" srcId="{99BF9F46-45F8-4D17-B9DC-1AAE1CD0D5DE}" destId="{B9DD5804-D9E4-42E0-8EE2-3048252F6AF4}" srcOrd="0" destOrd="0" parTransId="{0C3543A2-B1E9-4B4C-9F8B-73BF657012EC}" sibTransId="{04F9E197-7144-44B5-9F2C-557A4BE20507}"/>
    <dgm:cxn modelId="{ECF3924F-0666-4966-9AA9-C3457F840B3A}" srcId="{8DFF4DEA-8CF6-46EA-9425-93462C5F48C5}" destId="{99BF9F46-45F8-4D17-B9DC-1AAE1CD0D5DE}" srcOrd="0" destOrd="0" parTransId="{E1D805C3-2EF7-4148-8890-730A2A8116C6}" sibTransId="{A8DF4473-E761-4F45-B6BD-58F66BE3D1B0}"/>
    <dgm:cxn modelId="{D670C338-2FB8-49E5-BE9C-1324570C7792}" type="presParOf" srcId="{F7E4C37D-4D99-42D4-9ECC-437F189C952B}" destId="{B0FE5983-D52D-40E8-AB79-0F3CB4A9A4A5}" srcOrd="0" destOrd="0" presId="urn:microsoft.com/office/officeart/2005/8/layout/list1"/>
    <dgm:cxn modelId="{D3AAF275-E79B-47C2-9DB9-4DE241E4B4B0}" type="presParOf" srcId="{B0FE5983-D52D-40E8-AB79-0F3CB4A9A4A5}" destId="{918FEE9B-E440-4D18-BB3E-D2FB78190FEF}" srcOrd="0" destOrd="0" presId="urn:microsoft.com/office/officeart/2005/8/layout/list1"/>
    <dgm:cxn modelId="{89F661D8-7A6C-4B30-831C-E33E61013E49}" type="presParOf" srcId="{B0FE5983-D52D-40E8-AB79-0F3CB4A9A4A5}" destId="{61CA9039-6479-4CB8-B815-2777A8AB0849}" srcOrd="1" destOrd="0" presId="urn:microsoft.com/office/officeart/2005/8/layout/list1"/>
    <dgm:cxn modelId="{2755859E-B180-4836-95DC-0EC5605705C3}" type="presParOf" srcId="{F7E4C37D-4D99-42D4-9ECC-437F189C952B}" destId="{66054EFD-1493-440C-929E-3B13FD884416}" srcOrd="1" destOrd="0" presId="urn:microsoft.com/office/officeart/2005/8/layout/list1"/>
    <dgm:cxn modelId="{247910AD-38FE-423B-9469-463A95A0E667}" type="presParOf" srcId="{F7E4C37D-4D99-42D4-9ECC-437F189C952B}" destId="{3353F40F-4DD5-4159-89C5-1233EE8640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FF4DEA-8CF6-46EA-9425-93462C5F48C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F9F46-45F8-4D17-B9DC-1AAE1CD0D5DE}">
      <dgm:prSet phldrT="[Текст]" custT="1"/>
      <dgm:spPr/>
      <dgm:t>
        <a:bodyPr/>
        <a:lstStyle/>
        <a:p>
          <a:r>
            <a:rPr lang="ru-RU" sz="1250" i="1" dirty="0"/>
            <a:t>министерство образования и науки края</a:t>
          </a:r>
          <a:endParaRPr lang="ru-RU" sz="1250" b="1" dirty="0"/>
        </a:p>
      </dgm:t>
    </dgm:pt>
    <dgm:pt modelId="{E1D805C3-2EF7-4148-8890-730A2A8116C6}" type="parTrans" cxnId="{ECF3924F-0666-4966-9AA9-C3457F840B3A}">
      <dgm:prSet/>
      <dgm:spPr/>
      <dgm:t>
        <a:bodyPr/>
        <a:lstStyle/>
        <a:p>
          <a:endParaRPr lang="ru-RU" sz="1250"/>
        </a:p>
      </dgm:t>
    </dgm:pt>
    <dgm:pt modelId="{A8DF4473-E761-4F45-B6BD-58F66BE3D1B0}" type="sibTrans" cxnId="{ECF3924F-0666-4966-9AA9-C3457F840B3A}">
      <dgm:prSet/>
      <dgm:spPr/>
      <dgm:t>
        <a:bodyPr/>
        <a:lstStyle/>
        <a:p>
          <a:endParaRPr lang="ru-RU" sz="1250"/>
        </a:p>
      </dgm:t>
    </dgm:pt>
    <dgm:pt modelId="{B9DD5804-D9E4-42E0-8EE2-3048252F6AF4}">
      <dgm:prSet custT="1"/>
      <dgm:spPr/>
      <dgm:t>
        <a:bodyPr/>
        <a:lstStyle/>
        <a:p>
          <a:pPr>
            <a:buNone/>
          </a:pPr>
          <a:r>
            <a:rPr lang="ru-RU" sz="1250" dirty="0"/>
            <a:t>ул. </a:t>
          </a:r>
          <a:r>
            <a:rPr lang="ru-RU" sz="1250" dirty="0" err="1"/>
            <a:t>Запарина</a:t>
          </a:r>
          <a:r>
            <a:rPr lang="ru-RU" sz="1250" dirty="0"/>
            <a:t>, д. 92, </a:t>
          </a:r>
          <a:r>
            <a:rPr lang="ru-RU" sz="1250" dirty="0" err="1"/>
            <a:t>каб</a:t>
          </a:r>
          <a:r>
            <a:rPr lang="ru-RU" sz="1250" dirty="0"/>
            <a:t>. 8, часы приема граждан: понедельник – пятница с 09.00 до 18.00 часов, обеденный перерыв с 13.00 до 14.00 часов, контактный телефон: (4212) 46-41-89, 46-41-92</a:t>
          </a:r>
        </a:p>
      </dgm:t>
    </dgm:pt>
    <dgm:pt modelId="{0C3543A2-B1E9-4B4C-9F8B-73BF657012EC}" type="parTrans" cxnId="{7FFE90C7-3BD2-4F6B-BFA9-3B9786A82AB2}">
      <dgm:prSet/>
      <dgm:spPr/>
      <dgm:t>
        <a:bodyPr/>
        <a:lstStyle/>
        <a:p>
          <a:endParaRPr lang="ru-RU" sz="1250"/>
        </a:p>
      </dgm:t>
    </dgm:pt>
    <dgm:pt modelId="{04F9E197-7144-44B5-9F2C-557A4BE20507}" type="sibTrans" cxnId="{7FFE90C7-3BD2-4F6B-BFA9-3B9786A82AB2}">
      <dgm:prSet/>
      <dgm:spPr/>
      <dgm:t>
        <a:bodyPr/>
        <a:lstStyle/>
        <a:p>
          <a:endParaRPr lang="ru-RU" sz="1250"/>
        </a:p>
      </dgm:t>
    </dgm:pt>
    <dgm:pt modelId="{F407005E-27CD-4FE2-9B5D-B63264A62C13}">
      <dgm:prSet custT="1"/>
      <dgm:spPr/>
      <dgm:t>
        <a:bodyPr/>
        <a:lstStyle/>
        <a:p>
          <a:r>
            <a:rPr lang="ru-RU" sz="1250" i="1" dirty="0"/>
            <a:t>министерство культуры края</a:t>
          </a:r>
          <a:endParaRPr lang="ru-RU" sz="1250" dirty="0"/>
        </a:p>
      </dgm:t>
    </dgm:pt>
    <dgm:pt modelId="{57DA8B28-F4E5-4F3E-BFD6-C5E275097550}" type="parTrans" cxnId="{98173DE1-7885-4609-B9EB-100A23D787AD}">
      <dgm:prSet/>
      <dgm:spPr/>
      <dgm:t>
        <a:bodyPr/>
        <a:lstStyle/>
        <a:p>
          <a:endParaRPr lang="ru-RU" sz="1250"/>
        </a:p>
      </dgm:t>
    </dgm:pt>
    <dgm:pt modelId="{EA773D2B-6ACC-485B-BEAE-A877349F84ED}" type="sibTrans" cxnId="{98173DE1-7885-4609-B9EB-100A23D787AD}">
      <dgm:prSet/>
      <dgm:spPr/>
      <dgm:t>
        <a:bodyPr/>
        <a:lstStyle/>
        <a:p>
          <a:endParaRPr lang="ru-RU" sz="1250"/>
        </a:p>
      </dgm:t>
    </dgm:pt>
    <dgm:pt modelId="{A66A504E-637D-4A76-BD2B-542E0A2E184F}">
      <dgm:prSet custT="1"/>
      <dgm:spPr/>
      <dgm:t>
        <a:bodyPr/>
        <a:lstStyle/>
        <a:p>
          <a:r>
            <a:rPr lang="ru-RU" sz="1250" dirty="0"/>
            <a:t>ул. Фрунзе, д. 61, </a:t>
          </a:r>
          <a:r>
            <a:rPr lang="ru-RU" sz="1250" dirty="0" err="1"/>
            <a:t>каб</a:t>
          </a:r>
          <a:r>
            <a:rPr lang="ru-RU" sz="1250" dirty="0"/>
            <a:t>. 205, часы приема граждан: понедельник – пятница с 09.00 до 18.00 часов, обеденный перерыв  </a:t>
          </a:r>
          <a:r>
            <a:rPr lang="ru-RU" sz="1250" dirty="0" smtClean="0"/>
            <a:t>с </a:t>
          </a:r>
          <a:r>
            <a:rPr lang="ru-RU" sz="1250" dirty="0"/>
            <a:t>13.00 до 14.00 часов, контактный телефон: (4212) 31-58-02</a:t>
          </a:r>
        </a:p>
      </dgm:t>
    </dgm:pt>
    <dgm:pt modelId="{4190DCC1-5E1E-4083-991A-4830E91D4427}" type="parTrans" cxnId="{3E9D193E-E8D5-40C4-824D-CBBCB29971D1}">
      <dgm:prSet/>
      <dgm:spPr/>
      <dgm:t>
        <a:bodyPr/>
        <a:lstStyle/>
        <a:p>
          <a:endParaRPr lang="ru-RU" sz="1250"/>
        </a:p>
      </dgm:t>
    </dgm:pt>
    <dgm:pt modelId="{2CC6BF3B-0706-4785-8460-19F6AB0AD88E}" type="sibTrans" cxnId="{3E9D193E-E8D5-40C4-824D-CBBCB29971D1}">
      <dgm:prSet/>
      <dgm:spPr/>
      <dgm:t>
        <a:bodyPr/>
        <a:lstStyle/>
        <a:p>
          <a:endParaRPr lang="ru-RU" sz="1250"/>
        </a:p>
      </dgm:t>
    </dgm:pt>
    <dgm:pt modelId="{C3DE735A-CBD8-4BB2-84A1-4AA16C884807}">
      <dgm:prSet custT="1"/>
      <dgm:spPr/>
      <dgm:t>
        <a:bodyPr/>
        <a:lstStyle/>
        <a:p>
          <a:r>
            <a:rPr lang="ru-RU" sz="1250" i="1" dirty="0"/>
            <a:t>министерство социальной защиты населения края</a:t>
          </a:r>
          <a:endParaRPr lang="ru-RU" sz="1250" dirty="0"/>
        </a:p>
      </dgm:t>
    </dgm:pt>
    <dgm:pt modelId="{D6C009B4-7DBD-4F8C-AE98-81D5315B7269}" type="parTrans" cxnId="{115DC796-EDC5-4833-A9C4-B8C512CDC077}">
      <dgm:prSet/>
      <dgm:spPr/>
      <dgm:t>
        <a:bodyPr/>
        <a:lstStyle/>
        <a:p>
          <a:endParaRPr lang="ru-RU" sz="1250"/>
        </a:p>
      </dgm:t>
    </dgm:pt>
    <dgm:pt modelId="{59E1A715-08B5-4218-A628-7AF18E1B0414}" type="sibTrans" cxnId="{115DC796-EDC5-4833-A9C4-B8C512CDC077}">
      <dgm:prSet/>
      <dgm:spPr/>
      <dgm:t>
        <a:bodyPr/>
        <a:lstStyle/>
        <a:p>
          <a:endParaRPr lang="ru-RU" sz="1250"/>
        </a:p>
      </dgm:t>
    </dgm:pt>
    <dgm:pt modelId="{BB150682-6941-4853-A8E1-32B1F153F957}">
      <dgm:prSet custT="1"/>
      <dgm:spPr/>
      <dgm:t>
        <a:bodyPr/>
        <a:lstStyle/>
        <a:p>
          <a:r>
            <a:rPr lang="ru-RU" sz="1250" dirty="0"/>
            <a:t>ул. Фрунзе, д. 67, </a:t>
          </a:r>
          <a:r>
            <a:rPr lang="ru-RU" sz="1250" dirty="0" err="1"/>
            <a:t>каб</a:t>
          </a:r>
          <a:r>
            <a:rPr lang="ru-RU" sz="1250" dirty="0"/>
            <a:t>. </a:t>
          </a:r>
          <a:r>
            <a:rPr lang="ru-RU" sz="1250" dirty="0" smtClean="0"/>
            <a:t>309, </a:t>
          </a:r>
          <a:r>
            <a:rPr lang="ru-RU" sz="1250" dirty="0"/>
            <a:t>часы приема граждан: понедельник – пятница с 10.00 до 16.00 часов, обеденный перерыв с 13.00 до 14.00 часов, контактный телефон: (4212) 30-29-50</a:t>
          </a:r>
        </a:p>
      </dgm:t>
    </dgm:pt>
    <dgm:pt modelId="{CEC289EE-8EB0-4DAC-8BE1-4CD4AAE8F15A}" type="parTrans" cxnId="{8FCAC9ED-9750-4703-B0E0-0CDF0598BA42}">
      <dgm:prSet/>
      <dgm:spPr/>
      <dgm:t>
        <a:bodyPr/>
        <a:lstStyle/>
        <a:p>
          <a:endParaRPr lang="ru-RU" sz="1250"/>
        </a:p>
      </dgm:t>
    </dgm:pt>
    <dgm:pt modelId="{188A35F6-1041-4673-A1D2-5C330EE487A7}" type="sibTrans" cxnId="{8FCAC9ED-9750-4703-B0E0-0CDF0598BA42}">
      <dgm:prSet/>
      <dgm:spPr/>
      <dgm:t>
        <a:bodyPr/>
        <a:lstStyle/>
        <a:p>
          <a:endParaRPr lang="ru-RU" sz="1250"/>
        </a:p>
      </dgm:t>
    </dgm:pt>
    <dgm:pt modelId="{2945771A-7D6F-4F4A-BFF2-09D6FE215774}">
      <dgm:prSet custT="1"/>
      <dgm:spPr/>
      <dgm:t>
        <a:bodyPr/>
        <a:lstStyle/>
        <a:p>
          <a:r>
            <a:rPr lang="ru-RU" sz="1250" i="1" dirty="0"/>
            <a:t>министерство здравоохранения края</a:t>
          </a:r>
          <a:endParaRPr lang="ru-RU" sz="1250" dirty="0"/>
        </a:p>
      </dgm:t>
    </dgm:pt>
    <dgm:pt modelId="{E3FA9715-72C4-4A79-9B37-C86008BEC487}" type="parTrans" cxnId="{0CF57C51-9D66-4C95-9851-621EAA649BF8}">
      <dgm:prSet/>
      <dgm:spPr/>
      <dgm:t>
        <a:bodyPr/>
        <a:lstStyle/>
        <a:p>
          <a:endParaRPr lang="ru-RU" sz="1250"/>
        </a:p>
      </dgm:t>
    </dgm:pt>
    <dgm:pt modelId="{E3B96786-606D-41BF-9BEC-4A40FBB84090}" type="sibTrans" cxnId="{0CF57C51-9D66-4C95-9851-621EAA649BF8}">
      <dgm:prSet/>
      <dgm:spPr/>
      <dgm:t>
        <a:bodyPr/>
        <a:lstStyle/>
        <a:p>
          <a:endParaRPr lang="ru-RU" sz="1250"/>
        </a:p>
      </dgm:t>
    </dgm:pt>
    <dgm:pt modelId="{926DD632-BED4-40C3-A0E4-8F893A882E70}">
      <dgm:prSet custT="1"/>
      <dgm:spPr/>
      <dgm:t>
        <a:bodyPr/>
        <a:lstStyle/>
        <a:p>
          <a:r>
            <a:rPr lang="ru-RU" sz="1250" dirty="0"/>
            <a:t>ул. Муравьева-Амурского, д. 32, </a:t>
          </a:r>
          <a:r>
            <a:rPr lang="ru-RU" sz="1250" dirty="0" err="1"/>
            <a:t>каб</a:t>
          </a:r>
          <a:r>
            <a:rPr lang="ru-RU" sz="1250" dirty="0"/>
            <a:t>. 237, часы приема граждан: понедельник – пятница с 09.00 до 18.00 часов, обеденный перерыв с 13.00 до 14.00 часов, контактный телефон: (4212) 40-25-61</a:t>
          </a:r>
        </a:p>
      </dgm:t>
    </dgm:pt>
    <dgm:pt modelId="{AE703A8C-6752-41B0-B4D3-C994BC8470EC}" type="parTrans" cxnId="{20DBAA54-D240-4505-8A1D-2E2100678CA2}">
      <dgm:prSet/>
      <dgm:spPr/>
      <dgm:t>
        <a:bodyPr/>
        <a:lstStyle/>
        <a:p>
          <a:endParaRPr lang="ru-RU" sz="1250"/>
        </a:p>
      </dgm:t>
    </dgm:pt>
    <dgm:pt modelId="{C63232C9-C762-4D93-9902-6D3F10E7C91E}" type="sibTrans" cxnId="{20DBAA54-D240-4505-8A1D-2E2100678CA2}">
      <dgm:prSet/>
      <dgm:spPr/>
      <dgm:t>
        <a:bodyPr/>
        <a:lstStyle/>
        <a:p>
          <a:endParaRPr lang="ru-RU" sz="1250"/>
        </a:p>
      </dgm:t>
    </dgm:pt>
    <dgm:pt modelId="{F7E4C37D-4D99-42D4-9ECC-437F189C952B}" type="pres">
      <dgm:prSet presAssocID="{8DFF4DEA-8CF6-46EA-9425-93462C5F48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E5983-D52D-40E8-AB79-0F3CB4A9A4A5}" type="pres">
      <dgm:prSet presAssocID="{99BF9F46-45F8-4D17-B9DC-1AAE1CD0D5DE}" presName="parentLin" presStyleCnt="0"/>
      <dgm:spPr/>
    </dgm:pt>
    <dgm:pt modelId="{918FEE9B-E440-4D18-BB3E-D2FB78190FEF}" type="pres">
      <dgm:prSet presAssocID="{99BF9F46-45F8-4D17-B9DC-1AAE1CD0D5D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1CA9039-6479-4CB8-B815-2777A8AB0849}" type="pres">
      <dgm:prSet presAssocID="{99BF9F46-45F8-4D17-B9DC-1AAE1CD0D5DE}" presName="parentText" presStyleLbl="node1" presStyleIdx="0" presStyleCnt="4" custScaleY="88615" custLinFactNeighborX="-1310" custLinFactNeighborY="19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4EFD-1493-440C-929E-3B13FD884416}" type="pres">
      <dgm:prSet presAssocID="{99BF9F46-45F8-4D17-B9DC-1AAE1CD0D5DE}" presName="negativeSpace" presStyleCnt="0"/>
      <dgm:spPr/>
    </dgm:pt>
    <dgm:pt modelId="{3353F40F-4DD5-4159-89C5-1233EE86409B}" type="pres">
      <dgm:prSet presAssocID="{99BF9F46-45F8-4D17-B9DC-1AAE1CD0D5DE}" presName="childText" presStyleLbl="conFgAcc1" presStyleIdx="0" presStyleCnt="4" custScaleY="112748" custLinFactNeighborY="28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3471C-F4D9-46F9-9FF6-D1AD347BAFCE}" type="pres">
      <dgm:prSet presAssocID="{A8DF4473-E761-4F45-B6BD-58F66BE3D1B0}" presName="spaceBetweenRectangles" presStyleCnt="0"/>
      <dgm:spPr/>
    </dgm:pt>
    <dgm:pt modelId="{46644440-C803-4A8B-961D-B73CA7AC222E}" type="pres">
      <dgm:prSet presAssocID="{F407005E-27CD-4FE2-9B5D-B63264A62C13}" presName="parentLin" presStyleCnt="0"/>
      <dgm:spPr/>
    </dgm:pt>
    <dgm:pt modelId="{D121876B-C000-4D36-B3E5-3FACA053F985}" type="pres">
      <dgm:prSet presAssocID="{F407005E-27CD-4FE2-9B5D-B63264A62C1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7B9AA9-5C63-4F19-BCB2-43271CF47A10}" type="pres">
      <dgm:prSet presAssocID="{F407005E-27CD-4FE2-9B5D-B63264A62C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B660C-CD2B-4321-989D-CD6AA8F2D880}" type="pres">
      <dgm:prSet presAssocID="{F407005E-27CD-4FE2-9B5D-B63264A62C13}" presName="negativeSpace" presStyleCnt="0"/>
      <dgm:spPr/>
    </dgm:pt>
    <dgm:pt modelId="{3D663882-F460-40CA-B739-0C1AAB531E76}" type="pres">
      <dgm:prSet presAssocID="{F407005E-27CD-4FE2-9B5D-B63264A62C1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36F5A-E03A-4A38-B44F-7EFDE2020477}" type="pres">
      <dgm:prSet presAssocID="{EA773D2B-6ACC-485B-BEAE-A877349F84ED}" presName="spaceBetweenRectangles" presStyleCnt="0"/>
      <dgm:spPr/>
    </dgm:pt>
    <dgm:pt modelId="{3F918FBB-605C-4174-A343-4F70F428164C}" type="pres">
      <dgm:prSet presAssocID="{C3DE735A-CBD8-4BB2-84A1-4AA16C884807}" presName="parentLin" presStyleCnt="0"/>
      <dgm:spPr/>
    </dgm:pt>
    <dgm:pt modelId="{560634C6-59A5-4F8F-A6F3-B4944467592B}" type="pres">
      <dgm:prSet presAssocID="{C3DE735A-CBD8-4BB2-84A1-4AA16C88480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E42123C-40AD-4CBD-8A83-0A67CD73D1CE}" type="pres">
      <dgm:prSet presAssocID="{C3DE735A-CBD8-4BB2-84A1-4AA16C8848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01E2F-951C-46E0-BADA-FAA73855177D}" type="pres">
      <dgm:prSet presAssocID="{C3DE735A-CBD8-4BB2-84A1-4AA16C884807}" presName="negativeSpace" presStyleCnt="0"/>
      <dgm:spPr/>
    </dgm:pt>
    <dgm:pt modelId="{2B05A2BA-B10B-41C2-8718-61EAE72BF1A2}" type="pres">
      <dgm:prSet presAssocID="{C3DE735A-CBD8-4BB2-84A1-4AA16C88480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C1BEF-9FEA-43DE-B0E2-E884AC154E7E}" type="pres">
      <dgm:prSet presAssocID="{59E1A715-08B5-4218-A628-7AF18E1B0414}" presName="spaceBetweenRectangles" presStyleCnt="0"/>
      <dgm:spPr/>
    </dgm:pt>
    <dgm:pt modelId="{D89AF358-74D1-48BA-8366-2ADEA7754A2E}" type="pres">
      <dgm:prSet presAssocID="{2945771A-7D6F-4F4A-BFF2-09D6FE215774}" presName="parentLin" presStyleCnt="0"/>
      <dgm:spPr/>
    </dgm:pt>
    <dgm:pt modelId="{4CA8B166-530F-4A10-847C-6E9ADA76354B}" type="pres">
      <dgm:prSet presAssocID="{2945771A-7D6F-4F4A-BFF2-09D6FE21577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1D8679F-04CF-43B6-A072-845DE29601A5}" type="pres">
      <dgm:prSet presAssocID="{2945771A-7D6F-4F4A-BFF2-09D6FE2157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9C0C9-36EA-4EEB-9283-30535B06BB40}" type="pres">
      <dgm:prSet presAssocID="{2945771A-7D6F-4F4A-BFF2-09D6FE215774}" presName="negativeSpace" presStyleCnt="0"/>
      <dgm:spPr/>
    </dgm:pt>
    <dgm:pt modelId="{35BD3CA6-7325-4E17-BB00-26CC9711C506}" type="pres">
      <dgm:prSet presAssocID="{2945771A-7D6F-4F4A-BFF2-09D6FE21577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5B48A-CC6E-40A0-AF4D-C4FE283AAD16}" type="presOf" srcId="{C3DE735A-CBD8-4BB2-84A1-4AA16C884807}" destId="{560634C6-59A5-4F8F-A6F3-B4944467592B}" srcOrd="0" destOrd="0" presId="urn:microsoft.com/office/officeart/2005/8/layout/list1"/>
    <dgm:cxn modelId="{3B9A891B-DD6F-4011-B67D-3D251F8CBC0D}" type="presOf" srcId="{926DD632-BED4-40C3-A0E4-8F893A882E70}" destId="{35BD3CA6-7325-4E17-BB00-26CC9711C506}" srcOrd="0" destOrd="0" presId="urn:microsoft.com/office/officeart/2005/8/layout/list1"/>
    <dgm:cxn modelId="{20384D05-93EA-43F7-AB62-3CD2038D8296}" type="presOf" srcId="{99BF9F46-45F8-4D17-B9DC-1AAE1CD0D5DE}" destId="{61CA9039-6479-4CB8-B815-2777A8AB0849}" srcOrd="1" destOrd="0" presId="urn:microsoft.com/office/officeart/2005/8/layout/list1"/>
    <dgm:cxn modelId="{98173DE1-7885-4609-B9EB-100A23D787AD}" srcId="{8DFF4DEA-8CF6-46EA-9425-93462C5F48C5}" destId="{F407005E-27CD-4FE2-9B5D-B63264A62C13}" srcOrd="1" destOrd="0" parTransId="{57DA8B28-F4E5-4F3E-BFD6-C5E275097550}" sibTransId="{EA773D2B-6ACC-485B-BEAE-A877349F84ED}"/>
    <dgm:cxn modelId="{A5AB67CE-F5C4-4BBC-A101-4B804749EEC7}" type="presOf" srcId="{C3DE735A-CBD8-4BB2-84A1-4AA16C884807}" destId="{8E42123C-40AD-4CBD-8A83-0A67CD73D1CE}" srcOrd="1" destOrd="0" presId="urn:microsoft.com/office/officeart/2005/8/layout/list1"/>
    <dgm:cxn modelId="{8447FA04-D50D-4462-BE54-FEBD8B2AF69C}" type="presOf" srcId="{F407005E-27CD-4FE2-9B5D-B63264A62C13}" destId="{057B9AA9-5C63-4F19-BCB2-43271CF47A10}" srcOrd="1" destOrd="0" presId="urn:microsoft.com/office/officeart/2005/8/layout/list1"/>
    <dgm:cxn modelId="{3E9D193E-E8D5-40C4-824D-CBBCB29971D1}" srcId="{F407005E-27CD-4FE2-9B5D-B63264A62C13}" destId="{A66A504E-637D-4A76-BD2B-542E0A2E184F}" srcOrd="0" destOrd="0" parTransId="{4190DCC1-5E1E-4083-991A-4830E91D4427}" sibTransId="{2CC6BF3B-0706-4785-8460-19F6AB0AD88E}"/>
    <dgm:cxn modelId="{BF0770E3-B48D-467E-9E31-30FB8B1F397F}" type="presOf" srcId="{99BF9F46-45F8-4D17-B9DC-1AAE1CD0D5DE}" destId="{918FEE9B-E440-4D18-BB3E-D2FB78190FEF}" srcOrd="0" destOrd="0" presId="urn:microsoft.com/office/officeart/2005/8/layout/list1"/>
    <dgm:cxn modelId="{6626B392-1C0B-4CB5-B6A6-C51F49918898}" type="presOf" srcId="{2945771A-7D6F-4F4A-BFF2-09D6FE215774}" destId="{F1D8679F-04CF-43B6-A072-845DE29601A5}" srcOrd="1" destOrd="0" presId="urn:microsoft.com/office/officeart/2005/8/layout/list1"/>
    <dgm:cxn modelId="{0CF57C51-9D66-4C95-9851-621EAA649BF8}" srcId="{8DFF4DEA-8CF6-46EA-9425-93462C5F48C5}" destId="{2945771A-7D6F-4F4A-BFF2-09D6FE215774}" srcOrd="3" destOrd="0" parTransId="{E3FA9715-72C4-4A79-9B37-C86008BEC487}" sibTransId="{E3B96786-606D-41BF-9BEC-4A40FBB84090}"/>
    <dgm:cxn modelId="{29849289-2153-4D2F-A4E8-CBC01DA71C8B}" type="presOf" srcId="{BB150682-6941-4853-A8E1-32B1F153F957}" destId="{2B05A2BA-B10B-41C2-8718-61EAE72BF1A2}" srcOrd="0" destOrd="0" presId="urn:microsoft.com/office/officeart/2005/8/layout/list1"/>
    <dgm:cxn modelId="{8FCAC9ED-9750-4703-B0E0-0CDF0598BA42}" srcId="{C3DE735A-CBD8-4BB2-84A1-4AA16C884807}" destId="{BB150682-6941-4853-A8E1-32B1F153F957}" srcOrd="0" destOrd="0" parTransId="{CEC289EE-8EB0-4DAC-8BE1-4CD4AAE8F15A}" sibTransId="{188A35F6-1041-4673-A1D2-5C330EE487A7}"/>
    <dgm:cxn modelId="{115DC796-EDC5-4833-A9C4-B8C512CDC077}" srcId="{8DFF4DEA-8CF6-46EA-9425-93462C5F48C5}" destId="{C3DE735A-CBD8-4BB2-84A1-4AA16C884807}" srcOrd="2" destOrd="0" parTransId="{D6C009B4-7DBD-4F8C-AE98-81D5315B7269}" sibTransId="{59E1A715-08B5-4218-A628-7AF18E1B0414}"/>
    <dgm:cxn modelId="{89220316-3F5F-417B-B652-CDC6A42D342F}" type="presOf" srcId="{F407005E-27CD-4FE2-9B5D-B63264A62C13}" destId="{D121876B-C000-4D36-B3E5-3FACA053F985}" srcOrd="0" destOrd="0" presId="urn:microsoft.com/office/officeart/2005/8/layout/list1"/>
    <dgm:cxn modelId="{1FB22980-2D66-43A1-881B-F015F5447664}" type="presOf" srcId="{B9DD5804-D9E4-42E0-8EE2-3048252F6AF4}" destId="{3353F40F-4DD5-4159-89C5-1233EE86409B}" srcOrd="0" destOrd="0" presId="urn:microsoft.com/office/officeart/2005/8/layout/list1"/>
    <dgm:cxn modelId="{7FFE90C7-3BD2-4F6B-BFA9-3B9786A82AB2}" srcId="{99BF9F46-45F8-4D17-B9DC-1AAE1CD0D5DE}" destId="{B9DD5804-D9E4-42E0-8EE2-3048252F6AF4}" srcOrd="0" destOrd="0" parTransId="{0C3543A2-B1E9-4B4C-9F8B-73BF657012EC}" sibTransId="{04F9E197-7144-44B5-9F2C-557A4BE20507}"/>
    <dgm:cxn modelId="{20DBAA54-D240-4505-8A1D-2E2100678CA2}" srcId="{2945771A-7D6F-4F4A-BFF2-09D6FE215774}" destId="{926DD632-BED4-40C3-A0E4-8F893A882E70}" srcOrd="0" destOrd="0" parTransId="{AE703A8C-6752-41B0-B4D3-C994BC8470EC}" sibTransId="{C63232C9-C762-4D93-9902-6D3F10E7C91E}"/>
    <dgm:cxn modelId="{ECF3924F-0666-4966-9AA9-C3457F840B3A}" srcId="{8DFF4DEA-8CF6-46EA-9425-93462C5F48C5}" destId="{99BF9F46-45F8-4D17-B9DC-1AAE1CD0D5DE}" srcOrd="0" destOrd="0" parTransId="{E1D805C3-2EF7-4148-8890-730A2A8116C6}" sibTransId="{A8DF4473-E761-4F45-B6BD-58F66BE3D1B0}"/>
    <dgm:cxn modelId="{D938E3FE-15D2-4D56-AAED-9B1514E6A3E6}" type="presOf" srcId="{A66A504E-637D-4A76-BD2B-542E0A2E184F}" destId="{3D663882-F460-40CA-B739-0C1AAB531E76}" srcOrd="0" destOrd="0" presId="urn:microsoft.com/office/officeart/2005/8/layout/list1"/>
    <dgm:cxn modelId="{BBE6F856-9AE3-44AE-A68B-13B2C7A10987}" type="presOf" srcId="{8DFF4DEA-8CF6-46EA-9425-93462C5F48C5}" destId="{F7E4C37D-4D99-42D4-9ECC-437F189C952B}" srcOrd="0" destOrd="0" presId="urn:microsoft.com/office/officeart/2005/8/layout/list1"/>
    <dgm:cxn modelId="{8A8FCD8F-8AF5-44BA-9579-E093DE2AD8F9}" type="presOf" srcId="{2945771A-7D6F-4F4A-BFF2-09D6FE215774}" destId="{4CA8B166-530F-4A10-847C-6E9ADA76354B}" srcOrd="0" destOrd="0" presId="urn:microsoft.com/office/officeart/2005/8/layout/list1"/>
    <dgm:cxn modelId="{D670C338-2FB8-49E5-BE9C-1324570C7792}" type="presParOf" srcId="{F7E4C37D-4D99-42D4-9ECC-437F189C952B}" destId="{B0FE5983-D52D-40E8-AB79-0F3CB4A9A4A5}" srcOrd="0" destOrd="0" presId="urn:microsoft.com/office/officeart/2005/8/layout/list1"/>
    <dgm:cxn modelId="{D3AAF275-E79B-47C2-9DB9-4DE241E4B4B0}" type="presParOf" srcId="{B0FE5983-D52D-40E8-AB79-0F3CB4A9A4A5}" destId="{918FEE9B-E440-4D18-BB3E-D2FB78190FEF}" srcOrd="0" destOrd="0" presId="urn:microsoft.com/office/officeart/2005/8/layout/list1"/>
    <dgm:cxn modelId="{89F661D8-7A6C-4B30-831C-E33E61013E49}" type="presParOf" srcId="{B0FE5983-D52D-40E8-AB79-0F3CB4A9A4A5}" destId="{61CA9039-6479-4CB8-B815-2777A8AB0849}" srcOrd="1" destOrd="0" presId="urn:microsoft.com/office/officeart/2005/8/layout/list1"/>
    <dgm:cxn modelId="{2755859E-B180-4836-95DC-0EC5605705C3}" type="presParOf" srcId="{F7E4C37D-4D99-42D4-9ECC-437F189C952B}" destId="{66054EFD-1493-440C-929E-3B13FD884416}" srcOrd="1" destOrd="0" presId="urn:microsoft.com/office/officeart/2005/8/layout/list1"/>
    <dgm:cxn modelId="{247910AD-38FE-423B-9469-463A95A0E667}" type="presParOf" srcId="{F7E4C37D-4D99-42D4-9ECC-437F189C952B}" destId="{3353F40F-4DD5-4159-89C5-1233EE86409B}" srcOrd="2" destOrd="0" presId="urn:microsoft.com/office/officeart/2005/8/layout/list1"/>
    <dgm:cxn modelId="{824D53A2-C373-443A-B1B6-145E0A760FD1}" type="presParOf" srcId="{F7E4C37D-4D99-42D4-9ECC-437F189C952B}" destId="{3003471C-F4D9-46F9-9FF6-D1AD347BAFCE}" srcOrd="3" destOrd="0" presId="urn:microsoft.com/office/officeart/2005/8/layout/list1"/>
    <dgm:cxn modelId="{86ABC7AE-F473-44CA-A86E-03A8E0A0F579}" type="presParOf" srcId="{F7E4C37D-4D99-42D4-9ECC-437F189C952B}" destId="{46644440-C803-4A8B-961D-B73CA7AC222E}" srcOrd="4" destOrd="0" presId="urn:microsoft.com/office/officeart/2005/8/layout/list1"/>
    <dgm:cxn modelId="{A879E88B-89D0-4A56-8E0F-70D311EFFE40}" type="presParOf" srcId="{46644440-C803-4A8B-961D-B73CA7AC222E}" destId="{D121876B-C000-4D36-B3E5-3FACA053F985}" srcOrd="0" destOrd="0" presId="urn:microsoft.com/office/officeart/2005/8/layout/list1"/>
    <dgm:cxn modelId="{9D8F600C-3CBD-45F7-A39A-C6AFD126AFA1}" type="presParOf" srcId="{46644440-C803-4A8B-961D-B73CA7AC222E}" destId="{057B9AA9-5C63-4F19-BCB2-43271CF47A10}" srcOrd="1" destOrd="0" presId="urn:microsoft.com/office/officeart/2005/8/layout/list1"/>
    <dgm:cxn modelId="{802F9E92-DB3C-4ABB-B0B6-C6AEC8208C42}" type="presParOf" srcId="{F7E4C37D-4D99-42D4-9ECC-437F189C952B}" destId="{2E4B660C-CD2B-4321-989D-CD6AA8F2D880}" srcOrd="5" destOrd="0" presId="urn:microsoft.com/office/officeart/2005/8/layout/list1"/>
    <dgm:cxn modelId="{34D46825-C334-4B37-A32B-BB859A268E79}" type="presParOf" srcId="{F7E4C37D-4D99-42D4-9ECC-437F189C952B}" destId="{3D663882-F460-40CA-B739-0C1AAB531E76}" srcOrd="6" destOrd="0" presId="urn:microsoft.com/office/officeart/2005/8/layout/list1"/>
    <dgm:cxn modelId="{13FB6B53-D4DA-438E-8146-ABD80DDB820E}" type="presParOf" srcId="{F7E4C37D-4D99-42D4-9ECC-437F189C952B}" destId="{25936F5A-E03A-4A38-B44F-7EFDE2020477}" srcOrd="7" destOrd="0" presId="urn:microsoft.com/office/officeart/2005/8/layout/list1"/>
    <dgm:cxn modelId="{7D93BF09-812B-44A7-A5BF-F53C32BC2F88}" type="presParOf" srcId="{F7E4C37D-4D99-42D4-9ECC-437F189C952B}" destId="{3F918FBB-605C-4174-A343-4F70F428164C}" srcOrd="8" destOrd="0" presId="urn:microsoft.com/office/officeart/2005/8/layout/list1"/>
    <dgm:cxn modelId="{2C3FDF0A-1AA1-4DAC-9A68-8FD9154F38BA}" type="presParOf" srcId="{3F918FBB-605C-4174-A343-4F70F428164C}" destId="{560634C6-59A5-4F8F-A6F3-B4944467592B}" srcOrd="0" destOrd="0" presId="urn:microsoft.com/office/officeart/2005/8/layout/list1"/>
    <dgm:cxn modelId="{0B8BEB64-723D-4108-8650-568CE420193B}" type="presParOf" srcId="{3F918FBB-605C-4174-A343-4F70F428164C}" destId="{8E42123C-40AD-4CBD-8A83-0A67CD73D1CE}" srcOrd="1" destOrd="0" presId="urn:microsoft.com/office/officeart/2005/8/layout/list1"/>
    <dgm:cxn modelId="{2143A6B9-6462-4DF6-91BC-DE8EB57119D3}" type="presParOf" srcId="{F7E4C37D-4D99-42D4-9ECC-437F189C952B}" destId="{76301E2F-951C-46E0-BADA-FAA73855177D}" srcOrd="9" destOrd="0" presId="urn:microsoft.com/office/officeart/2005/8/layout/list1"/>
    <dgm:cxn modelId="{9AC0BEDE-8E31-4C74-9177-AB4FB5ECA952}" type="presParOf" srcId="{F7E4C37D-4D99-42D4-9ECC-437F189C952B}" destId="{2B05A2BA-B10B-41C2-8718-61EAE72BF1A2}" srcOrd="10" destOrd="0" presId="urn:microsoft.com/office/officeart/2005/8/layout/list1"/>
    <dgm:cxn modelId="{102CFADE-A45A-4C42-9D91-490F4E26EB80}" type="presParOf" srcId="{F7E4C37D-4D99-42D4-9ECC-437F189C952B}" destId="{1B5C1BEF-9FEA-43DE-B0E2-E884AC154E7E}" srcOrd="11" destOrd="0" presId="urn:microsoft.com/office/officeart/2005/8/layout/list1"/>
    <dgm:cxn modelId="{63EFDEB6-BF59-44C6-BE64-D1F152228C84}" type="presParOf" srcId="{F7E4C37D-4D99-42D4-9ECC-437F189C952B}" destId="{D89AF358-74D1-48BA-8366-2ADEA7754A2E}" srcOrd="12" destOrd="0" presId="urn:microsoft.com/office/officeart/2005/8/layout/list1"/>
    <dgm:cxn modelId="{B9C42FD4-3244-4C93-9E35-E461C5488E51}" type="presParOf" srcId="{D89AF358-74D1-48BA-8366-2ADEA7754A2E}" destId="{4CA8B166-530F-4A10-847C-6E9ADA76354B}" srcOrd="0" destOrd="0" presId="urn:microsoft.com/office/officeart/2005/8/layout/list1"/>
    <dgm:cxn modelId="{6270A26B-0863-45DD-85A2-3EA9ED4D36D0}" type="presParOf" srcId="{D89AF358-74D1-48BA-8366-2ADEA7754A2E}" destId="{F1D8679F-04CF-43B6-A072-845DE29601A5}" srcOrd="1" destOrd="0" presId="urn:microsoft.com/office/officeart/2005/8/layout/list1"/>
    <dgm:cxn modelId="{2D62F996-EB37-41B6-8D3A-D8D53CC7F50F}" type="presParOf" srcId="{F7E4C37D-4D99-42D4-9ECC-437F189C952B}" destId="{F0F9C0C9-36EA-4EEB-9283-30535B06BB40}" srcOrd="13" destOrd="0" presId="urn:microsoft.com/office/officeart/2005/8/layout/list1"/>
    <dgm:cxn modelId="{3C941625-1B37-49AD-B69B-8F8B242A2076}" type="presParOf" srcId="{F7E4C37D-4D99-42D4-9ECC-437F189C952B}" destId="{35BD3CA6-7325-4E17-BB00-26CC9711C50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780C61-55E8-44A8-B7A6-85AC2D0339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F0993-5E03-4EA1-8BDB-FB81BBBCA9AD}">
      <dgm:prSet phldrT="[Текст]" custT="1"/>
      <dgm:spPr>
        <a:solidFill>
          <a:schemeClr val="bg1"/>
        </a:solidFill>
        <a:ln w="34925">
          <a:solidFill>
            <a:srgbClr val="51ABF5"/>
          </a:solidFill>
        </a:ln>
      </dgm:spPr>
      <dgm:t>
        <a:bodyPr lIns="468000" rIns="180000"/>
        <a:lstStyle/>
        <a:p>
          <a:pPr marL="0" indent="0" algn="just"/>
          <a:r>
            <a:rPr lang="ru-RU" sz="1400" dirty="0">
              <a:solidFill>
                <a:schemeClr val="tx1"/>
              </a:solidFill>
            </a:rPr>
            <a:t>Возраст каждого из супругов либо одного родителя в неполной семье </a:t>
          </a:r>
          <a:r>
            <a:rPr lang="ru-RU" sz="1400" b="1" dirty="0">
              <a:solidFill>
                <a:srgbClr val="C00000"/>
              </a:solidFill>
            </a:rPr>
            <a:t>не должен превышать 35 лет </a:t>
          </a:r>
          <a:r>
            <a:rPr lang="ru-RU" sz="1400" dirty="0">
              <a:solidFill>
                <a:schemeClr val="tx1"/>
              </a:solidFill>
            </a:rPr>
            <a:t>на день утверждения министерством строительства края списка молодых семей, желающих принять участие в долевом строительстве жилья в соответствующем году</a:t>
          </a:r>
        </a:p>
      </dgm:t>
    </dgm:pt>
    <dgm:pt modelId="{13FF39EF-1E82-41E2-8AFD-CE399953EB06}" type="parTrans" cxnId="{DF760925-7D15-4D84-B9E8-06495CD428CF}">
      <dgm:prSet/>
      <dgm:spPr/>
      <dgm:t>
        <a:bodyPr/>
        <a:lstStyle/>
        <a:p>
          <a:endParaRPr lang="ru-RU"/>
        </a:p>
      </dgm:t>
    </dgm:pt>
    <dgm:pt modelId="{521322AB-90FE-4246-83D1-D04FC0261F99}" type="sibTrans" cxnId="{DF760925-7D15-4D84-B9E8-06495CD428CF}">
      <dgm:prSet/>
      <dgm:spPr>
        <a:ln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BEA852A4-5215-4240-92F4-C4A41EAF4C06}">
      <dgm:prSet phldrT="[Текст]" custT="1"/>
      <dgm:spPr>
        <a:solidFill>
          <a:schemeClr val="bg1"/>
        </a:solidFill>
        <a:ln w="34925">
          <a:solidFill>
            <a:srgbClr val="51ABF5"/>
          </a:solidFill>
        </a:ln>
      </dgm:spPr>
      <dgm:t>
        <a:bodyPr lIns="468000" rIns="180000"/>
        <a:lstStyle/>
        <a:p>
          <a:pPr algn="just"/>
          <a:r>
            <a:rPr lang="ru-RU" sz="1400" dirty="0">
              <a:solidFill>
                <a:schemeClr val="tx1"/>
              </a:solidFill>
            </a:rPr>
            <a:t>Молодая семья должна быть признана </a:t>
          </a:r>
          <a:r>
            <a:rPr lang="ru-RU" sz="1400" b="1" dirty="0">
              <a:solidFill>
                <a:srgbClr val="C00000"/>
              </a:solidFill>
            </a:rPr>
            <a:t>нуждающейся</a:t>
          </a:r>
          <a:r>
            <a:rPr lang="ru-RU" sz="1400" dirty="0">
              <a:solidFill>
                <a:srgbClr val="C00000"/>
              </a:solidFill>
            </a:rPr>
            <a:t> </a:t>
          </a:r>
          <a:r>
            <a:rPr lang="ru-RU" sz="1400" dirty="0">
              <a:solidFill>
                <a:schemeClr val="tx1"/>
              </a:solidFill>
            </a:rPr>
            <a:t>в жилом помещении</a:t>
          </a:r>
        </a:p>
      </dgm:t>
    </dgm:pt>
    <dgm:pt modelId="{95E2291F-712A-4C86-93DA-9A9284999C41}" type="parTrans" cxnId="{5A5DB97E-ECE8-48C2-9157-1FFDF88AFC60}">
      <dgm:prSet/>
      <dgm:spPr/>
      <dgm:t>
        <a:bodyPr/>
        <a:lstStyle/>
        <a:p>
          <a:endParaRPr lang="ru-RU"/>
        </a:p>
      </dgm:t>
    </dgm:pt>
    <dgm:pt modelId="{43235B8A-EEE2-4469-84D4-5013E0CECB80}" type="sibTrans" cxnId="{5A5DB97E-ECE8-48C2-9157-1FFDF88AFC60}">
      <dgm:prSet/>
      <dgm:spPr/>
      <dgm:t>
        <a:bodyPr/>
        <a:lstStyle/>
        <a:p>
          <a:endParaRPr lang="ru-RU"/>
        </a:p>
      </dgm:t>
    </dgm:pt>
    <dgm:pt modelId="{DA5C1B6E-7897-488B-89C9-F231502AF94F}">
      <dgm:prSet phldrT="[Текст]" custT="1"/>
      <dgm:spPr>
        <a:solidFill>
          <a:schemeClr val="bg1"/>
        </a:solidFill>
        <a:ln w="34925">
          <a:solidFill>
            <a:srgbClr val="51ABF5"/>
          </a:solidFill>
        </a:ln>
      </dgm:spPr>
      <dgm:t>
        <a:bodyPr lIns="468000" rIns="180000"/>
        <a:lstStyle/>
        <a:p>
          <a:pPr algn="just">
            <a:lnSpc>
              <a:spcPct val="85000"/>
            </a:lnSpc>
            <a:spcAft>
              <a:spcPts val="600"/>
            </a:spcAft>
          </a:pPr>
          <a:r>
            <a:rPr lang="ru-RU" sz="1400" b="1" dirty="0">
              <a:solidFill>
                <a:srgbClr val="C00000"/>
              </a:solidFill>
            </a:rPr>
            <a:t>Наличие</a:t>
          </a:r>
          <a:r>
            <a:rPr lang="ru-RU" sz="1400" dirty="0">
              <a:solidFill>
                <a:srgbClr val="C00000"/>
              </a:solidFill>
            </a:rPr>
            <a:t> </a:t>
          </a:r>
          <a:r>
            <a:rPr lang="ru-RU" sz="1400" dirty="0">
              <a:solidFill>
                <a:schemeClr val="tx1"/>
              </a:solidFill>
            </a:rPr>
            <a:t>у молодой семьи </a:t>
          </a:r>
          <a:r>
            <a:rPr lang="ru-RU" sz="1400" b="1" dirty="0">
              <a:solidFill>
                <a:srgbClr val="C00000"/>
              </a:solidFill>
            </a:rPr>
            <a:t>доходов</a:t>
          </a:r>
          <a:r>
            <a:rPr lang="ru-RU" sz="1400" dirty="0">
              <a:solidFill>
                <a:schemeClr val="tx1"/>
              </a:solidFill>
            </a:rPr>
            <a:t>, позволяющих получить кредит, либо иных денежных средств, достаточных для оплаты расчетной (средней) стоимости жилья в части, превышающей размер предоставляемой социальной выплаты для участия молодых семей в долевом строительстве жилья в крае</a:t>
          </a:r>
        </a:p>
      </dgm:t>
    </dgm:pt>
    <dgm:pt modelId="{94C66491-57E0-4A9E-9D2C-343EC8BE5795}" type="parTrans" cxnId="{9158901D-77FE-48AD-8833-5957EC8C297F}">
      <dgm:prSet/>
      <dgm:spPr/>
      <dgm:t>
        <a:bodyPr/>
        <a:lstStyle/>
        <a:p>
          <a:endParaRPr lang="ru-RU"/>
        </a:p>
      </dgm:t>
    </dgm:pt>
    <dgm:pt modelId="{218E44F1-62BC-4E35-A4F8-5121A5A1D7EF}" type="sibTrans" cxnId="{9158901D-77FE-48AD-8833-5957EC8C297F}">
      <dgm:prSet/>
      <dgm:spPr/>
      <dgm:t>
        <a:bodyPr/>
        <a:lstStyle/>
        <a:p>
          <a:endParaRPr lang="ru-RU"/>
        </a:p>
      </dgm:t>
    </dgm:pt>
    <dgm:pt modelId="{AB76AFAA-7AA7-4AA0-84EC-BB17D8D294B8}">
      <dgm:prSet custT="1"/>
      <dgm:spPr>
        <a:solidFill>
          <a:schemeClr val="bg1"/>
        </a:solidFill>
        <a:ln w="34925">
          <a:solidFill>
            <a:srgbClr val="51ABF5"/>
          </a:solidFill>
        </a:ln>
      </dgm:spPr>
      <dgm:t>
        <a:bodyPr lIns="468000" rIns="180000"/>
        <a:lstStyle/>
        <a:p>
          <a:pPr algn="just"/>
          <a:r>
            <a:rPr lang="ru-RU" sz="1400" dirty="0">
              <a:solidFill>
                <a:schemeClr val="tx1"/>
              </a:solidFill>
            </a:rPr>
            <a:t>В целях закрепления экономически активного населения на территории муниципальных образований края </a:t>
          </a:r>
          <a:r>
            <a:rPr lang="ru-RU" sz="1400" b="1" dirty="0">
              <a:solidFill>
                <a:srgbClr val="C00000"/>
              </a:solidFill>
            </a:rPr>
            <a:t>постоянным местом жительства </a:t>
          </a:r>
          <a:r>
            <a:rPr lang="ru-RU" sz="1400" dirty="0">
              <a:solidFill>
                <a:schemeClr val="tx1"/>
              </a:solidFill>
            </a:rPr>
            <a:t>молодой семьи </a:t>
          </a:r>
          <a:r>
            <a:rPr lang="ru-RU" sz="1400" b="1" dirty="0">
              <a:solidFill>
                <a:srgbClr val="C00000"/>
              </a:solidFill>
            </a:rPr>
            <a:t>должно являться муниципальное образование, на территории которого ведется строительство жилья</a:t>
          </a:r>
        </a:p>
      </dgm:t>
    </dgm:pt>
    <dgm:pt modelId="{967AE6D3-D2CB-4867-BAB9-2D5FF62BCA17}" type="parTrans" cxnId="{60293045-374E-4068-A232-6B3B75E35B77}">
      <dgm:prSet/>
      <dgm:spPr/>
      <dgm:t>
        <a:bodyPr/>
        <a:lstStyle/>
        <a:p>
          <a:endParaRPr lang="ru-RU"/>
        </a:p>
      </dgm:t>
    </dgm:pt>
    <dgm:pt modelId="{FE077A1F-F302-43A9-87FC-11B7757BAD1F}" type="sibTrans" cxnId="{60293045-374E-4068-A232-6B3B75E35B77}">
      <dgm:prSet/>
      <dgm:spPr/>
      <dgm:t>
        <a:bodyPr/>
        <a:lstStyle/>
        <a:p>
          <a:endParaRPr lang="ru-RU"/>
        </a:p>
      </dgm:t>
    </dgm:pt>
    <dgm:pt modelId="{2FD9B6F5-7E60-4B6C-A444-C9CAD3E9B813}" type="pres">
      <dgm:prSet presAssocID="{83780C61-55E8-44A8-B7A6-85AC2D0339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5CB9B68-2B58-4253-A2AD-5F7859FF1312}" type="pres">
      <dgm:prSet presAssocID="{83780C61-55E8-44A8-B7A6-85AC2D0339FE}" presName="Name1" presStyleCnt="0"/>
      <dgm:spPr/>
    </dgm:pt>
    <dgm:pt modelId="{91847C7B-AE8D-45B3-B6BC-661927E031EE}" type="pres">
      <dgm:prSet presAssocID="{83780C61-55E8-44A8-B7A6-85AC2D0339FE}" presName="cycle" presStyleCnt="0"/>
      <dgm:spPr/>
    </dgm:pt>
    <dgm:pt modelId="{05137E08-EFAF-4290-B802-7C08E83CDBB7}" type="pres">
      <dgm:prSet presAssocID="{83780C61-55E8-44A8-B7A6-85AC2D0339FE}" presName="srcNode" presStyleLbl="node1" presStyleIdx="0" presStyleCnt="4"/>
      <dgm:spPr/>
    </dgm:pt>
    <dgm:pt modelId="{613D5026-627C-4325-BED0-4D991EC40AC5}" type="pres">
      <dgm:prSet presAssocID="{83780C61-55E8-44A8-B7A6-85AC2D0339FE}" presName="conn" presStyleLbl="parChTrans1D2" presStyleIdx="0" presStyleCnt="1" custScaleX="98981"/>
      <dgm:spPr/>
      <dgm:t>
        <a:bodyPr/>
        <a:lstStyle/>
        <a:p>
          <a:endParaRPr lang="ru-RU"/>
        </a:p>
      </dgm:t>
    </dgm:pt>
    <dgm:pt modelId="{C9858BD5-F3D3-4F19-90E7-46B34350A243}" type="pres">
      <dgm:prSet presAssocID="{83780C61-55E8-44A8-B7A6-85AC2D0339FE}" presName="extraNode" presStyleLbl="node1" presStyleIdx="0" presStyleCnt="4"/>
      <dgm:spPr/>
    </dgm:pt>
    <dgm:pt modelId="{53E5A2B8-AFB9-47C8-B8AE-275B467FF190}" type="pres">
      <dgm:prSet presAssocID="{83780C61-55E8-44A8-B7A6-85AC2D0339FE}" presName="dstNode" presStyleLbl="node1" presStyleIdx="0" presStyleCnt="4"/>
      <dgm:spPr/>
    </dgm:pt>
    <dgm:pt modelId="{E6946F13-B8E8-4EC6-A558-4B095520A4FE}" type="pres">
      <dgm:prSet presAssocID="{5EDF0993-5E03-4EA1-8BDB-FB81BBBCA9AD}" presName="text_1" presStyleLbl="node1" presStyleIdx="0" presStyleCnt="4" custScaleY="14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4C048-25B0-4914-A1C5-B6E91B5A8D56}" type="pres">
      <dgm:prSet presAssocID="{5EDF0993-5E03-4EA1-8BDB-FB81BBBCA9AD}" presName="accent_1" presStyleCnt="0"/>
      <dgm:spPr/>
    </dgm:pt>
    <dgm:pt modelId="{FD0C03B4-8374-4B96-88E6-15D0F0581F5B}" type="pres">
      <dgm:prSet presAssocID="{5EDF0993-5E03-4EA1-8BDB-FB81BBBCA9AD}" presName="accentRepeatNode" presStyleLbl="solidFgAcc1" presStyleIdx="0" presStyleCnt="4" custScaleX="71079" custScaleY="71079" custLinFactNeighborX="-6728" custLinFactNeighborY="5"/>
      <dgm:spPr>
        <a:ln w="38100">
          <a:solidFill>
            <a:schemeClr val="accent4"/>
          </a:solidFill>
        </a:ln>
      </dgm:spPr>
    </dgm:pt>
    <dgm:pt modelId="{C05AAC65-A7E6-434B-A610-2A0A7CA8138C}" type="pres">
      <dgm:prSet presAssocID="{BEA852A4-5215-4240-92F4-C4A41EAF4C06}" presName="text_2" presStyleLbl="node1" presStyleIdx="1" presStyleCnt="4" custScaleX="100851" custScaleY="101580" custLinFactNeighborX="-425" custLinFactNeighborY="-3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77AE3-E0A8-406B-9A14-87EDE16DA2EC}" type="pres">
      <dgm:prSet presAssocID="{BEA852A4-5215-4240-92F4-C4A41EAF4C06}" presName="accent_2" presStyleCnt="0"/>
      <dgm:spPr/>
    </dgm:pt>
    <dgm:pt modelId="{4255763F-24BC-4B01-9AC7-7C98C9836944}" type="pres">
      <dgm:prSet presAssocID="{BEA852A4-5215-4240-92F4-C4A41EAF4C06}" presName="accentRepeatNode" presStyleLbl="solidFgAcc1" presStyleIdx="1" presStyleCnt="4" custScaleX="71079" custScaleY="71079" custLinFactNeighborX="-11608" custLinFactNeighborY="-3137"/>
      <dgm:spPr>
        <a:ln w="38100">
          <a:solidFill>
            <a:schemeClr val="accent4"/>
          </a:solidFill>
        </a:ln>
      </dgm:spPr>
    </dgm:pt>
    <dgm:pt modelId="{ACD85452-91BC-4401-B4C8-93ABAFD40612}" type="pres">
      <dgm:prSet presAssocID="{DA5C1B6E-7897-488B-89C9-F231502AF94F}" presName="text_3" presStyleLbl="node1" presStyleIdx="2" presStyleCnt="4" custScaleX="101039" custScaleY="142483" custLinFactNeighborX="-392" custLinFactNeighborY="-10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2DC6E-6252-4118-B2CF-FFE087388F24}" type="pres">
      <dgm:prSet presAssocID="{DA5C1B6E-7897-488B-89C9-F231502AF94F}" presName="accent_3" presStyleCnt="0"/>
      <dgm:spPr/>
    </dgm:pt>
    <dgm:pt modelId="{D74801F4-725F-4A88-B165-0BE67D235B25}" type="pres">
      <dgm:prSet presAssocID="{DA5C1B6E-7897-488B-89C9-F231502AF94F}" presName="accentRepeatNode" presStyleLbl="solidFgAcc1" presStyleIdx="2" presStyleCnt="4" custScaleX="71079" custScaleY="71079" custLinFactNeighborX="796" custLinFactNeighborY="-7406"/>
      <dgm:spPr>
        <a:ln w="38100">
          <a:solidFill>
            <a:schemeClr val="accent4"/>
          </a:solidFill>
        </a:ln>
      </dgm:spPr>
    </dgm:pt>
    <dgm:pt modelId="{6EFCA88C-3C43-4105-B759-B9CDB06BB0F0}" type="pres">
      <dgm:prSet presAssocID="{AB76AFAA-7AA7-4AA0-84EC-BB17D8D294B8}" presName="text_4" presStyleLbl="node1" presStyleIdx="3" presStyleCnt="4" custScaleY="142483" custLinFactNeighborX="169" custLinFactNeighborY="5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C1F9B-CB7D-4ED7-90FC-AD6138D8BE8C}" type="pres">
      <dgm:prSet presAssocID="{AB76AFAA-7AA7-4AA0-84EC-BB17D8D294B8}" presName="accent_4" presStyleCnt="0"/>
      <dgm:spPr/>
    </dgm:pt>
    <dgm:pt modelId="{6038E53D-96FB-4F48-97E0-BD6EB49E3155}" type="pres">
      <dgm:prSet presAssocID="{AB76AFAA-7AA7-4AA0-84EC-BB17D8D294B8}" presName="accentRepeatNode" presStyleLbl="solidFgAcc1" presStyleIdx="3" presStyleCnt="4" custScaleX="71079" custScaleY="71079" custLinFactNeighborX="892" custLinFactNeighborY="3629"/>
      <dgm:spPr>
        <a:ln w="38100">
          <a:solidFill>
            <a:schemeClr val="accent4"/>
          </a:solidFill>
        </a:ln>
      </dgm:spPr>
    </dgm:pt>
  </dgm:ptLst>
  <dgm:cxnLst>
    <dgm:cxn modelId="{FD879CCE-C825-42BB-9925-B8FAE5A3510C}" type="presOf" srcId="{AB76AFAA-7AA7-4AA0-84EC-BB17D8D294B8}" destId="{6EFCA88C-3C43-4105-B759-B9CDB06BB0F0}" srcOrd="0" destOrd="0" presId="urn:microsoft.com/office/officeart/2008/layout/VerticalCurvedList"/>
    <dgm:cxn modelId="{EFD659F8-C1D5-43ED-A4DC-E79CE2F65817}" type="presOf" srcId="{BEA852A4-5215-4240-92F4-C4A41EAF4C06}" destId="{C05AAC65-A7E6-434B-A610-2A0A7CA8138C}" srcOrd="0" destOrd="0" presId="urn:microsoft.com/office/officeart/2008/layout/VerticalCurvedList"/>
    <dgm:cxn modelId="{7C1E83C1-C2A5-446F-9BE9-B08A06E8F2B0}" type="presOf" srcId="{83780C61-55E8-44A8-B7A6-85AC2D0339FE}" destId="{2FD9B6F5-7E60-4B6C-A444-C9CAD3E9B813}" srcOrd="0" destOrd="0" presId="urn:microsoft.com/office/officeart/2008/layout/VerticalCurvedList"/>
    <dgm:cxn modelId="{9158901D-77FE-48AD-8833-5957EC8C297F}" srcId="{83780C61-55E8-44A8-B7A6-85AC2D0339FE}" destId="{DA5C1B6E-7897-488B-89C9-F231502AF94F}" srcOrd="2" destOrd="0" parTransId="{94C66491-57E0-4A9E-9D2C-343EC8BE5795}" sibTransId="{218E44F1-62BC-4E35-A4F8-5121A5A1D7EF}"/>
    <dgm:cxn modelId="{5A5DB97E-ECE8-48C2-9157-1FFDF88AFC60}" srcId="{83780C61-55E8-44A8-B7A6-85AC2D0339FE}" destId="{BEA852A4-5215-4240-92F4-C4A41EAF4C06}" srcOrd="1" destOrd="0" parTransId="{95E2291F-712A-4C86-93DA-9A9284999C41}" sibTransId="{43235B8A-EEE2-4469-84D4-5013E0CECB80}"/>
    <dgm:cxn modelId="{60293045-374E-4068-A232-6B3B75E35B77}" srcId="{83780C61-55E8-44A8-B7A6-85AC2D0339FE}" destId="{AB76AFAA-7AA7-4AA0-84EC-BB17D8D294B8}" srcOrd="3" destOrd="0" parTransId="{967AE6D3-D2CB-4867-BAB9-2D5FF62BCA17}" sibTransId="{FE077A1F-F302-43A9-87FC-11B7757BAD1F}"/>
    <dgm:cxn modelId="{A7B3CFF4-F156-4E04-BFE8-3BFC269511BF}" type="presOf" srcId="{521322AB-90FE-4246-83D1-D04FC0261F99}" destId="{613D5026-627C-4325-BED0-4D991EC40AC5}" srcOrd="0" destOrd="0" presId="urn:microsoft.com/office/officeart/2008/layout/VerticalCurvedList"/>
    <dgm:cxn modelId="{6F0A6EC0-3163-4E1E-9740-2D14927855ED}" type="presOf" srcId="{DA5C1B6E-7897-488B-89C9-F231502AF94F}" destId="{ACD85452-91BC-4401-B4C8-93ABAFD40612}" srcOrd="0" destOrd="0" presId="urn:microsoft.com/office/officeart/2008/layout/VerticalCurvedList"/>
    <dgm:cxn modelId="{7AEBD067-6F2E-4C33-A5E8-865D4D825C91}" type="presOf" srcId="{5EDF0993-5E03-4EA1-8BDB-FB81BBBCA9AD}" destId="{E6946F13-B8E8-4EC6-A558-4B095520A4FE}" srcOrd="0" destOrd="0" presId="urn:microsoft.com/office/officeart/2008/layout/VerticalCurvedList"/>
    <dgm:cxn modelId="{DF760925-7D15-4D84-B9E8-06495CD428CF}" srcId="{83780C61-55E8-44A8-B7A6-85AC2D0339FE}" destId="{5EDF0993-5E03-4EA1-8BDB-FB81BBBCA9AD}" srcOrd="0" destOrd="0" parTransId="{13FF39EF-1E82-41E2-8AFD-CE399953EB06}" sibTransId="{521322AB-90FE-4246-83D1-D04FC0261F99}"/>
    <dgm:cxn modelId="{C14D6121-454B-4819-9DE4-0E52F9F78E0F}" type="presParOf" srcId="{2FD9B6F5-7E60-4B6C-A444-C9CAD3E9B813}" destId="{B5CB9B68-2B58-4253-A2AD-5F7859FF1312}" srcOrd="0" destOrd="0" presId="urn:microsoft.com/office/officeart/2008/layout/VerticalCurvedList"/>
    <dgm:cxn modelId="{C15E663B-A6E0-407C-AC2A-CFB7F86BB216}" type="presParOf" srcId="{B5CB9B68-2B58-4253-A2AD-5F7859FF1312}" destId="{91847C7B-AE8D-45B3-B6BC-661927E031EE}" srcOrd="0" destOrd="0" presId="urn:microsoft.com/office/officeart/2008/layout/VerticalCurvedList"/>
    <dgm:cxn modelId="{A670B021-089D-40A6-AC27-A567C9590E80}" type="presParOf" srcId="{91847C7B-AE8D-45B3-B6BC-661927E031EE}" destId="{05137E08-EFAF-4290-B802-7C08E83CDBB7}" srcOrd="0" destOrd="0" presId="urn:microsoft.com/office/officeart/2008/layout/VerticalCurvedList"/>
    <dgm:cxn modelId="{CEE0A6A5-AA6F-4C17-8D83-03A5EB83B334}" type="presParOf" srcId="{91847C7B-AE8D-45B3-B6BC-661927E031EE}" destId="{613D5026-627C-4325-BED0-4D991EC40AC5}" srcOrd="1" destOrd="0" presId="urn:microsoft.com/office/officeart/2008/layout/VerticalCurvedList"/>
    <dgm:cxn modelId="{82C947ED-5903-4164-ADF3-D7EB545B1A40}" type="presParOf" srcId="{91847C7B-AE8D-45B3-B6BC-661927E031EE}" destId="{C9858BD5-F3D3-4F19-90E7-46B34350A243}" srcOrd="2" destOrd="0" presId="urn:microsoft.com/office/officeart/2008/layout/VerticalCurvedList"/>
    <dgm:cxn modelId="{5C489161-4072-47A9-A36A-E8663C3F8D3B}" type="presParOf" srcId="{91847C7B-AE8D-45B3-B6BC-661927E031EE}" destId="{53E5A2B8-AFB9-47C8-B8AE-275B467FF190}" srcOrd="3" destOrd="0" presId="urn:microsoft.com/office/officeart/2008/layout/VerticalCurvedList"/>
    <dgm:cxn modelId="{81ACCBEB-2DE9-4D70-9AC6-4C4AED83F1D8}" type="presParOf" srcId="{B5CB9B68-2B58-4253-A2AD-5F7859FF1312}" destId="{E6946F13-B8E8-4EC6-A558-4B095520A4FE}" srcOrd="1" destOrd="0" presId="urn:microsoft.com/office/officeart/2008/layout/VerticalCurvedList"/>
    <dgm:cxn modelId="{C1FEF25B-F42D-4B5F-AE48-AF4CFECD4D23}" type="presParOf" srcId="{B5CB9B68-2B58-4253-A2AD-5F7859FF1312}" destId="{4B34C048-25B0-4914-A1C5-B6E91B5A8D56}" srcOrd="2" destOrd="0" presId="urn:microsoft.com/office/officeart/2008/layout/VerticalCurvedList"/>
    <dgm:cxn modelId="{EE1BE721-7F67-4A92-B034-B53E14065922}" type="presParOf" srcId="{4B34C048-25B0-4914-A1C5-B6E91B5A8D56}" destId="{FD0C03B4-8374-4B96-88E6-15D0F0581F5B}" srcOrd="0" destOrd="0" presId="urn:microsoft.com/office/officeart/2008/layout/VerticalCurvedList"/>
    <dgm:cxn modelId="{A11ADD82-9F6F-4885-A786-E8BABD6209BB}" type="presParOf" srcId="{B5CB9B68-2B58-4253-A2AD-5F7859FF1312}" destId="{C05AAC65-A7E6-434B-A610-2A0A7CA8138C}" srcOrd="3" destOrd="0" presId="urn:microsoft.com/office/officeart/2008/layout/VerticalCurvedList"/>
    <dgm:cxn modelId="{379FE585-39CE-4C39-B7DF-EEAC5AB7D3C4}" type="presParOf" srcId="{B5CB9B68-2B58-4253-A2AD-5F7859FF1312}" destId="{61D77AE3-E0A8-406B-9A14-87EDE16DA2EC}" srcOrd="4" destOrd="0" presId="urn:microsoft.com/office/officeart/2008/layout/VerticalCurvedList"/>
    <dgm:cxn modelId="{A3314671-2914-484F-BC57-BE5C68C7442E}" type="presParOf" srcId="{61D77AE3-E0A8-406B-9A14-87EDE16DA2EC}" destId="{4255763F-24BC-4B01-9AC7-7C98C9836944}" srcOrd="0" destOrd="0" presId="urn:microsoft.com/office/officeart/2008/layout/VerticalCurvedList"/>
    <dgm:cxn modelId="{4FD2C414-B551-4180-A2A5-DD4E86C267D5}" type="presParOf" srcId="{B5CB9B68-2B58-4253-A2AD-5F7859FF1312}" destId="{ACD85452-91BC-4401-B4C8-93ABAFD40612}" srcOrd="5" destOrd="0" presId="urn:microsoft.com/office/officeart/2008/layout/VerticalCurvedList"/>
    <dgm:cxn modelId="{EFAF0657-F3A5-4CFC-99AA-870515B92F13}" type="presParOf" srcId="{B5CB9B68-2B58-4253-A2AD-5F7859FF1312}" destId="{E092DC6E-6252-4118-B2CF-FFE087388F24}" srcOrd="6" destOrd="0" presId="urn:microsoft.com/office/officeart/2008/layout/VerticalCurvedList"/>
    <dgm:cxn modelId="{F6B9FA52-B6DF-449D-AFA7-FB890A308797}" type="presParOf" srcId="{E092DC6E-6252-4118-B2CF-FFE087388F24}" destId="{D74801F4-725F-4A88-B165-0BE67D235B25}" srcOrd="0" destOrd="0" presId="urn:microsoft.com/office/officeart/2008/layout/VerticalCurvedList"/>
    <dgm:cxn modelId="{C10C339F-BE1B-4F39-97BC-B58D6C81DD61}" type="presParOf" srcId="{B5CB9B68-2B58-4253-A2AD-5F7859FF1312}" destId="{6EFCA88C-3C43-4105-B759-B9CDB06BB0F0}" srcOrd="7" destOrd="0" presId="urn:microsoft.com/office/officeart/2008/layout/VerticalCurvedList"/>
    <dgm:cxn modelId="{0ED195F9-23C7-4EFC-81B0-5BF3E2A85F17}" type="presParOf" srcId="{B5CB9B68-2B58-4253-A2AD-5F7859FF1312}" destId="{97BC1F9B-CB7D-4ED7-90FC-AD6138D8BE8C}" srcOrd="8" destOrd="0" presId="urn:microsoft.com/office/officeart/2008/layout/VerticalCurvedList"/>
    <dgm:cxn modelId="{A5E024D8-2123-4F91-99DF-80157E0D6ABE}" type="presParOf" srcId="{97BC1F9B-CB7D-4ED7-90FC-AD6138D8BE8C}" destId="{6038E53D-96FB-4F48-97E0-BD6EB49E31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2EFD6F-FB19-4B97-ADF9-1E7C6D3FEA3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688C0D3-4A62-4405-AEB6-B6D8636586A5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МОЛОДЫМ СЕМЬЯМ </a:t>
          </a:r>
          <a:r>
            <a:rPr lang="ru-RU" sz="1600" dirty="0"/>
            <a:t>–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УЧАСТНИКАМ ДОЛЕВОГО СТРОИТЕЛЬСТВА (ПРИОБРЕТЕНИЯ) ЖИЛЬЯ ПРЕДОСТАВЛЯЕТСЯ СОЦИАЛЬНАЯ ВЫПЛАТА </a:t>
          </a:r>
          <a:b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 КРАЕВОГО БЮДЖЕТА В РАЗМЕРЕ НЕ МЕНЕЕ: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62797-E2B9-4714-95C0-16B1E8C31301}" type="parTrans" cxnId="{1E13A4E3-9550-4493-8C1B-B4F5E559CAAD}">
      <dgm:prSet/>
      <dgm:spPr/>
      <dgm:t>
        <a:bodyPr/>
        <a:lstStyle/>
        <a:p>
          <a:endParaRPr lang="ru-RU"/>
        </a:p>
      </dgm:t>
    </dgm:pt>
    <dgm:pt modelId="{C9B4065D-A9D4-45B3-9B03-BA3B0972B2C2}" type="sibTrans" cxnId="{1E13A4E3-9550-4493-8C1B-B4F5E559CAAD}">
      <dgm:prSet/>
      <dgm:spPr/>
      <dgm:t>
        <a:bodyPr/>
        <a:lstStyle/>
        <a:p>
          <a:endParaRPr lang="ru-RU"/>
        </a:p>
      </dgm:t>
    </dgm:pt>
    <dgm:pt modelId="{C3543526-299A-497E-9F12-DE66091DD730}">
      <dgm:prSet phldrT="[Текст]" custT="1"/>
      <dgm:spPr/>
      <dgm:t>
        <a:bodyPr/>
        <a:lstStyle/>
        <a:p>
          <a:pPr>
            <a:spcBef>
              <a:spcPts val="1200"/>
            </a:spcBef>
          </a:pPr>
          <a:r>
            <a: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 процентов </a:t>
          </a:r>
        </a:p>
        <a:p>
          <a:pPr>
            <a:spcBef>
              <a:spcPts val="1200"/>
            </a:spcBef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расчетной (средней) стоимости жилья для молодых семей, имеющих одного ребенка или более, а также для неполных молодых семей, состоящих </a:t>
          </a:r>
          <a:b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 одного молодого родителя </a:t>
          </a:r>
          <a:b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одного ребенка или более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9E8E24-1C57-4552-90AA-7FC1C2D9D2A5}" type="parTrans" cxnId="{E3109923-2AB6-4F85-885E-DB11BB548B03}">
      <dgm:prSet/>
      <dgm:spPr/>
      <dgm:t>
        <a:bodyPr/>
        <a:lstStyle/>
        <a:p>
          <a:endParaRPr lang="ru-RU"/>
        </a:p>
      </dgm:t>
    </dgm:pt>
    <dgm:pt modelId="{EB89E984-2B73-4B5F-9E6F-C68FF16ACE1D}" type="sibTrans" cxnId="{E3109923-2AB6-4F85-885E-DB11BB548B03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E9783F4-DE34-45FC-A193-A61C9366D7E8}">
      <dgm:prSet phldrT="[Текст]" custT="1"/>
      <dgm:spPr>
        <a:ln>
          <a:solidFill>
            <a:schemeClr val="accent4"/>
          </a:solidFill>
        </a:ln>
      </dgm:spPr>
      <dgm:t>
        <a:bodyPr/>
        <a:lstStyle/>
        <a:p>
          <a:pPr>
            <a:spcBef>
              <a:spcPts val="1200"/>
            </a:spcBef>
          </a:pPr>
          <a:r>
            <a:rPr lang="ru-RU" sz="2000" b="1" u="sng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процентов </a:t>
          </a:r>
        </a:p>
        <a:p>
          <a:pPr>
            <a:spcBef>
              <a:spcPts val="1200"/>
            </a:spcBef>
          </a:pPr>
          <a:r>
            <a:rPr lang="ru-RU" sz="1600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расчетной (средней) стоимости жилья для молодых семей, </a:t>
          </a:r>
          <a:br>
            <a:rPr lang="ru-RU" sz="1600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600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имеющих детей</a:t>
          </a:r>
          <a:endParaRPr lang="ru-RU" sz="1600" strike="noStrik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E67153-B002-411A-BAE2-B5370F4D9CB6}" type="parTrans" cxnId="{D6497F01-5AA1-456A-B024-B17E8EC406FF}">
      <dgm:prSet/>
      <dgm:spPr/>
      <dgm:t>
        <a:bodyPr/>
        <a:lstStyle/>
        <a:p>
          <a:endParaRPr lang="ru-RU"/>
        </a:p>
      </dgm:t>
    </dgm:pt>
    <dgm:pt modelId="{9FA3F4B4-C966-40E2-A557-4416EE000241}" type="sibTrans" cxnId="{D6497F01-5AA1-456A-B024-B17E8EC406FF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818EC904-2BDA-4001-BB60-D66499E8071C}" type="pres">
      <dgm:prSet presAssocID="{D22EFD6F-FB19-4B97-ADF9-1E7C6D3FEA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B06A2-EF91-4A22-AD28-FE7249655D85}" type="pres">
      <dgm:prSet presAssocID="{1688C0D3-4A62-4405-AEB6-B6D8636586A5}" presName="node" presStyleLbl="node1" presStyleIdx="0" presStyleCnt="3" custScaleX="262454" custScaleY="97637" custRadScaleRad="9912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DFBE2-24A7-4F88-916E-8B2A470BB8BB}" type="pres">
      <dgm:prSet presAssocID="{1688C0D3-4A62-4405-AEB6-B6D8636586A5}" presName="spNode" presStyleCnt="0"/>
      <dgm:spPr/>
    </dgm:pt>
    <dgm:pt modelId="{ABFE4284-C870-4B0D-B949-305127B3A42B}" type="pres">
      <dgm:prSet presAssocID="{C9B4065D-A9D4-45B3-9B03-BA3B0972B2C2}" presName="sibTrans" presStyleLbl="sibTrans1D1" presStyleIdx="0" presStyleCnt="3"/>
      <dgm:spPr/>
      <dgm:t>
        <a:bodyPr/>
        <a:lstStyle/>
        <a:p>
          <a:endParaRPr lang="ru-RU"/>
        </a:p>
      </dgm:t>
    </dgm:pt>
    <dgm:pt modelId="{CC6A085A-3919-44A8-81AD-AA80B25F4CE4}" type="pres">
      <dgm:prSet presAssocID="{C3543526-299A-497E-9F12-DE66091DD730}" presName="node" presStyleLbl="node1" presStyleIdx="1" presStyleCnt="3" custScaleX="193669" custScaleY="193582" custRadScaleRad="158940" custRadScaleInc="-46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6087D-A506-4DFD-95CA-2D0675519421}" type="pres">
      <dgm:prSet presAssocID="{C3543526-299A-497E-9F12-DE66091DD730}" presName="spNode" presStyleCnt="0"/>
      <dgm:spPr/>
    </dgm:pt>
    <dgm:pt modelId="{08D3A2EF-058F-458E-A119-A3BB5198027F}" type="pres">
      <dgm:prSet presAssocID="{EB89E984-2B73-4B5F-9E6F-C68FF16ACE1D}" presName="sibTrans" presStyleLbl="sibTrans1D1" presStyleIdx="1" presStyleCnt="3"/>
      <dgm:spPr/>
      <dgm:t>
        <a:bodyPr/>
        <a:lstStyle/>
        <a:p>
          <a:endParaRPr lang="ru-RU"/>
        </a:p>
      </dgm:t>
    </dgm:pt>
    <dgm:pt modelId="{53CDFB5F-0FFC-4C3F-A026-5525B63315F6}" type="pres">
      <dgm:prSet presAssocID="{9E9783F4-DE34-45FC-A193-A61C9366D7E8}" presName="node" presStyleLbl="node1" presStyleIdx="2" presStyleCnt="3" custScaleX="177193" custScaleY="193582" custRadScaleRad="163702" custRadScaleInc="46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82CBC-9013-41F5-B1D6-7F45ECE6AE24}" type="pres">
      <dgm:prSet presAssocID="{9E9783F4-DE34-45FC-A193-A61C9366D7E8}" presName="spNode" presStyleCnt="0"/>
      <dgm:spPr/>
    </dgm:pt>
    <dgm:pt modelId="{2721DA67-1763-4755-ADBB-3DD09B3C4FE5}" type="pres">
      <dgm:prSet presAssocID="{9FA3F4B4-C966-40E2-A557-4416EE000241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3330984E-F540-4780-9666-430C8F6725CC}" type="presOf" srcId="{C9B4065D-A9D4-45B3-9B03-BA3B0972B2C2}" destId="{ABFE4284-C870-4B0D-B949-305127B3A42B}" srcOrd="0" destOrd="0" presId="urn:microsoft.com/office/officeart/2005/8/layout/cycle6"/>
    <dgm:cxn modelId="{711E7C12-9540-478D-94E1-DD8A983C88B1}" type="presOf" srcId="{D22EFD6F-FB19-4B97-ADF9-1E7C6D3FEA3A}" destId="{818EC904-2BDA-4001-BB60-D66499E8071C}" srcOrd="0" destOrd="0" presId="urn:microsoft.com/office/officeart/2005/8/layout/cycle6"/>
    <dgm:cxn modelId="{22874AB0-2446-4EBF-83DE-2FAB2B676D5D}" type="presOf" srcId="{9FA3F4B4-C966-40E2-A557-4416EE000241}" destId="{2721DA67-1763-4755-ADBB-3DD09B3C4FE5}" srcOrd="0" destOrd="0" presId="urn:microsoft.com/office/officeart/2005/8/layout/cycle6"/>
    <dgm:cxn modelId="{E3109923-2AB6-4F85-885E-DB11BB548B03}" srcId="{D22EFD6F-FB19-4B97-ADF9-1E7C6D3FEA3A}" destId="{C3543526-299A-497E-9F12-DE66091DD730}" srcOrd="1" destOrd="0" parTransId="{EA9E8E24-1C57-4552-90AA-7FC1C2D9D2A5}" sibTransId="{EB89E984-2B73-4B5F-9E6F-C68FF16ACE1D}"/>
    <dgm:cxn modelId="{06D69FCA-9B05-4540-B436-63E9EB3053B6}" type="presOf" srcId="{1688C0D3-4A62-4405-AEB6-B6D8636586A5}" destId="{613B06A2-EF91-4A22-AD28-FE7249655D85}" srcOrd="0" destOrd="0" presId="urn:microsoft.com/office/officeart/2005/8/layout/cycle6"/>
    <dgm:cxn modelId="{1E13A4E3-9550-4493-8C1B-B4F5E559CAAD}" srcId="{D22EFD6F-FB19-4B97-ADF9-1E7C6D3FEA3A}" destId="{1688C0D3-4A62-4405-AEB6-B6D8636586A5}" srcOrd="0" destOrd="0" parTransId="{54862797-E2B9-4714-95C0-16B1E8C31301}" sibTransId="{C9B4065D-A9D4-45B3-9B03-BA3B0972B2C2}"/>
    <dgm:cxn modelId="{D6497F01-5AA1-456A-B024-B17E8EC406FF}" srcId="{D22EFD6F-FB19-4B97-ADF9-1E7C6D3FEA3A}" destId="{9E9783F4-DE34-45FC-A193-A61C9366D7E8}" srcOrd="2" destOrd="0" parTransId="{F6E67153-B002-411A-BAE2-B5370F4D9CB6}" sibTransId="{9FA3F4B4-C966-40E2-A557-4416EE000241}"/>
    <dgm:cxn modelId="{1A2A6146-A0BB-42E6-A09A-D784C41E3503}" type="presOf" srcId="{EB89E984-2B73-4B5F-9E6F-C68FF16ACE1D}" destId="{08D3A2EF-058F-458E-A119-A3BB5198027F}" srcOrd="0" destOrd="0" presId="urn:microsoft.com/office/officeart/2005/8/layout/cycle6"/>
    <dgm:cxn modelId="{BC8C8CDD-0C16-4A1D-B319-BB883E47761C}" type="presOf" srcId="{9E9783F4-DE34-45FC-A193-A61C9366D7E8}" destId="{53CDFB5F-0FFC-4C3F-A026-5525B63315F6}" srcOrd="0" destOrd="0" presId="urn:microsoft.com/office/officeart/2005/8/layout/cycle6"/>
    <dgm:cxn modelId="{51735118-FCC9-4E7C-8A15-601AEB1E941D}" type="presOf" srcId="{C3543526-299A-497E-9F12-DE66091DD730}" destId="{CC6A085A-3919-44A8-81AD-AA80B25F4CE4}" srcOrd="0" destOrd="0" presId="urn:microsoft.com/office/officeart/2005/8/layout/cycle6"/>
    <dgm:cxn modelId="{6984D475-500F-46A5-8AAF-5FCB9CFFDDB8}" type="presParOf" srcId="{818EC904-2BDA-4001-BB60-D66499E8071C}" destId="{613B06A2-EF91-4A22-AD28-FE7249655D85}" srcOrd="0" destOrd="0" presId="urn:microsoft.com/office/officeart/2005/8/layout/cycle6"/>
    <dgm:cxn modelId="{AE6EA68B-4213-4BD7-820E-D5F35223E30B}" type="presParOf" srcId="{818EC904-2BDA-4001-BB60-D66499E8071C}" destId="{C9EDFBE2-24A7-4F88-916E-8B2A470BB8BB}" srcOrd="1" destOrd="0" presId="urn:microsoft.com/office/officeart/2005/8/layout/cycle6"/>
    <dgm:cxn modelId="{02CBD4C9-D794-4152-9194-8C2DA69FA190}" type="presParOf" srcId="{818EC904-2BDA-4001-BB60-D66499E8071C}" destId="{ABFE4284-C870-4B0D-B949-305127B3A42B}" srcOrd="2" destOrd="0" presId="urn:microsoft.com/office/officeart/2005/8/layout/cycle6"/>
    <dgm:cxn modelId="{7EE52BD4-8C34-45EB-B174-8CEA711D6BAE}" type="presParOf" srcId="{818EC904-2BDA-4001-BB60-D66499E8071C}" destId="{CC6A085A-3919-44A8-81AD-AA80B25F4CE4}" srcOrd="3" destOrd="0" presId="urn:microsoft.com/office/officeart/2005/8/layout/cycle6"/>
    <dgm:cxn modelId="{97B8CC8E-2894-4B88-9211-558DA37E5D9D}" type="presParOf" srcId="{818EC904-2BDA-4001-BB60-D66499E8071C}" destId="{2196087D-A506-4DFD-95CA-2D0675519421}" srcOrd="4" destOrd="0" presId="urn:microsoft.com/office/officeart/2005/8/layout/cycle6"/>
    <dgm:cxn modelId="{FAEF1AD8-217A-4C57-BF6F-21D76C29B782}" type="presParOf" srcId="{818EC904-2BDA-4001-BB60-D66499E8071C}" destId="{08D3A2EF-058F-458E-A119-A3BB5198027F}" srcOrd="5" destOrd="0" presId="urn:microsoft.com/office/officeart/2005/8/layout/cycle6"/>
    <dgm:cxn modelId="{BAB3A7E2-7386-4903-BAD2-0D362D932A5F}" type="presParOf" srcId="{818EC904-2BDA-4001-BB60-D66499E8071C}" destId="{53CDFB5F-0FFC-4C3F-A026-5525B63315F6}" srcOrd="6" destOrd="0" presId="urn:microsoft.com/office/officeart/2005/8/layout/cycle6"/>
    <dgm:cxn modelId="{1D76EFAF-CA3E-4F45-81B7-CC1E17539D9B}" type="presParOf" srcId="{818EC904-2BDA-4001-BB60-D66499E8071C}" destId="{DEF82CBC-9013-41F5-B1D6-7F45ECE6AE24}" srcOrd="7" destOrd="0" presId="urn:microsoft.com/office/officeart/2005/8/layout/cycle6"/>
    <dgm:cxn modelId="{4439AD6C-A721-4A53-A4C4-D35027921D23}" type="presParOf" srcId="{818EC904-2BDA-4001-BB60-D66499E8071C}" destId="{2721DA67-1763-4755-ADBB-3DD09B3C4FE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1C39E9-0AA6-4EF9-9AD9-4120041AB5B2}" type="doc">
      <dgm:prSet loTypeId="urn:microsoft.com/office/officeart/2005/8/layout/matrix1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71C9EE-60EE-44B7-8FDD-351A3EAA8CE5}">
      <dgm:prSet custT="1"/>
      <dgm:spPr/>
      <dgm:t>
        <a:bodyPr/>
        <a:lstStyle/>
        <a:p>
          <a:pPr rtl="0"/>
          <a:r>
            <a:rPr lang="ru-RU" sz="2400" dirty="0"/>
            <a:t>Социальная выплата используется:</a:t>
          </a:r>
          <a:endParaRPr lang="ru-RU" sz="2400" dirty="0">
            <a:solidFill>
              <a:schemeClr val="tx1"/>
            </a:solidFill>
          </a:endParaRPr>
        </a:p>
      </dgm:t>
    </dgm:pt>
    <dgm:pt modelId="{D5B5FD58-4F35-4361-B61A-90BE2CA7AD55}" type="parTrans" cxnId="{D68D19AA-31CC-45F5-9523-D0A1B056F8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CC99BB-75F6-413F-A1E1-87C6A33DFFC0}" type="sibTrans" cxnId="{D68D19AA-31CC-45F5-9523-D0A1B056F8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61255D-2DEC-4DE4-A0E9-ED96C6066D25}">
      <dgm:prSet custT="1"/>
      <dgm:spPr/>
      <dgm:t>
        <a:bodyPr/>
        <a:lstStyle/>
        <a:p>
          <a:pPr rtl="0"/>
          <a:r>
            <a:rPr lang="ru-RU" sz="1300" dirty="0">
              <a:solidFill>
                <a:schemeClr val="tx1"/>
              </a:solidFill>
            </a:rPr>
            <a:t>для оплаты цены договора купли-продажи жилого помещения, заключенного с юридическим лицом, зарегистрировавшим право собственности на жилое помещение на основании разрешения на ввод объекта в эксплуатацию, при условии, что с момента ввода объекта недвижимости в эксплуатацию до государственной регистрации перехода права собственности на жилое помещение к молодой семье прошло не более 12 месяцев</a:t>
          </a:r>
        </a:p>
      </dgm:t>
    </dgm:pt>
    <dgm:pt modelId="{915E5329-EEF8-4622-B159-4EE04C5F010F}" type="parTrans" cxnId="{7CC6C2A2-48F4-4DDF-AB73-22DC37E56F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5C4FDD-856F-4745-8428-4771E8F05E69}" type="sibTrans" cxnId="{7CC6C2A2-48F4-4DDF-AB73-22DC37E56F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9F1F83-2F3D-4515-B768-77431D05DAD1}">
      <dgm:prSet custT="1"/>
      <dgm:spPr/>
      <dgm:t>
        <a:bodyPr/>
        <a:lstStyle/>
        <a:p>
          <a:pPr rtl="0"/>
          <a:r>
            <a:rPr lang="ru-RU" sz="1400" dirty="0">
              <a:solidFill>
                <a:schemeClr val="tx1"/>
              </a:solidFill>
            </a:rPr>
            <a:t>для оплаты цены договора строительного подряда на строительство индивидуального жилого дома</a:t>
          </a:r>
        </a:p>
      </dgm:t>
    </dgm:pt>
    <dgm:pt modelId="{E19D63CC-8513-483A-B770-CC039F04E9C3}" type="parTrans" cxnId="{B20EFC83-EC7C-4CFB-A65D-07C3E7F7B9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90A4D9-BA4A-4A55-B9FE-74D46784A4AA}" type="sibTrans" cxnId="{B20EFC83-EC7C-4CFB-A65D-07C3E7F7B9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5A63C0-95F4-4673-A97F-F4C66DD97B25}">
      <dgm:prSet/>
      <dgm:spPr/>
      <dgm:t>
        <a:bodyPr/>
        <a:lstStyle/>
        <a:p>
          <a:pPr rtl="0"/>
          <a:r>
            <a:rPr lang="ru-RU" dirty="0">
              <a:solidFill>
                <a:schemeClr val="tx1"/>
              </a:solidFill>
            </a:rPr>
            <a:t>для осуществления последнего платежа в счет уплаты паевого взноса в полном размере, после уплаты которого жилое помещение переходит в собственность молодой семьи (в случае, если молодая семья или один из супругов в молодой семье является членом жилищного, жилищно-строительного, жилищного накопительного кооператива)</a:t>
          </a:r>
        </a:p>
      </dgm:t>
    </dgm:pt>
    <dgm:pt modelId="{CE8444B9-D940-4308-89FC-2CC143E884BA}" type="parTrans" cxnId="{D4B33DBA-0F16-4254-AB62-C074BB9D6D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11223E-C38C-47B8-A9BF-F5B0C34EE7DB}" type="sibTrans" cxnId="{D4B33DBA-0F16-4254-AB62-C074BB9D6D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C4282F-B7CE-4691-81C4-9D629DB51D92}">
      <dgm:prSet custT="1"/>
      <dgm:spPr/>
      <dgm:t>
        <a:bodyPr/>
        <a:lstStyle/>
        <a:p>
          <a:pPr rtl="0"/>
          <a:r>
            <a:rPr lang="ru-RU" sz="1400" dirty="0">
              <a:solidFill>
                <a:schemeClr val="tx1"/>
              </a:solidFill>
            </a:rPr>
            <a:t>для оплаты цены договора участия в долевом строительстве жилья (договора уступки права требования по договору долевого участия в строительстве жилья)</a:t>
          </a:r>
        </a:p>
      </dgm:t>
    </dgm:pt>
    <dgm:pt modelId="{8F13D1D0-168F-458C-B099-D5F05FA649D9}" type="sibTrans" cxnId="{9F6FA30D-EE66-4691-924C-ED998C66D2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D857DB-F9A7-4F28-8E75-D2221AF8641D}" type="parTrans" cxnId="{9F6FA30D-EE66-4691-924C-ED998C66D2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15FD18-664A-4CB3-8D0F-143FD7C7161B}" type="pres">
      <dgm:prSet presAssocID="{DF1C39E9-0AA6-4EF9-9AD9-4120041AB5B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D8E42-83F6-48AF-BC8E-08FA4E009162}" type="pres">
      <dgm:prSet presAssocID="{DF1C39E9-0AA6-4EF9-9AD9-4120041AB5B2}" presName="matrix" presStyleCnt="0"/>
      <dgm:spPr/>
    </dgm:pt>
    <dgm:pt modelId="{E9D6252E-59F0-4622-9EBF-E14C3CCA6249}" type="pres">
      <dgm:prSet presAssocID="{DF1C39E9-0AA6-4EF9-9AD9-4120041AB5B2}" presName="tile1" presStyleLbl="node1" presStyleIdx="0" presStyleCnt="4" custLinFactNeighborY="-3065"/>
      <dgm:spPr/>
      <dgm:t>
        <a:bodyPr/>
        <a:lstStyle/>
        <a:p>
          <a:endParaRPr lang="ru-RU"/>
        </a:p>
      </dgm:t>
    </dgm:pt>
    <dgm:pt modelId="{8C176C3D-3393-426D-B4E2-7AFFF89406FD}" type="pres">
      <dgm:prSet presAssocID="{DF1C39E9-0AA6-4EF9-9AD9-4120041AB5B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81094-89B0-4FD5-B696-91B0A4CA61B7}" type="pres">
      <dgm:prSet presAssocID="{DF1C39E9-0AA6-4EF9-9AD9-4120041AB5B2}" presName="tile2" presStyleLbl="node1" presStyleIdx="1" presStyleCnt="4" custLinFactNeighborY="1533"/>
      <dgm:spPr/>
      <dgm:t>
        <a:bodyPr/>
        <a:lstStyle/>
        <a:p>
          <a:endParaRPr lang="ru-RU"/>
        </a:p>
      </dgm:t>
    </dgm:pt>
    <dgm:pt modelId="{0C123398-2ABA-426C-B42B-322AD4485D97}" type="pres">
      <dgm:prSet presAssocID="{DF1C39E9-0AA6-4EF9-9AD9-4120041AB5B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32360-C255-4FB9-8921-23A072C7B150}" type="pres">
      <dgm:prSet presAssocID="{DF1C39E9-0AA6-4EF9-9AD9-4120041AB5B2}" presName="tile3" presStyleLbl="node1" presStyleIdx="2" presStyleCnt="4"/>
      <dgm:spPr/>
      <dgm:t>
        <a:bodyPr/>
        <a:lstStyle/>
        <a:p>
          <a:endParaRPr lang="ru-RU"/>
        </a:p>
      </dgm:t>
    </dgm:pt>
    <dgm:pt modelId="{886DF049-D02C-4B72-BE0B-8D4C40871160}" type="pres">
      <dgm:prSet presAssocID="{DF1C39E9-0AA6-4EF9-9AD9-4120041AB5B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C6085-670C-4335-9CB6-9025362068DD}" type="pres">
      <dgm:prSet presAssocID="{DF1C39E9-0AA6-4EF9-9AD9-4120041AB5B2}" presName="tile4" presStyleLbl="node1" presStyleIdx="3" presStyleCnt="4"/>
      <dgm:spPr/>
      <dgm:t>
        <a:bodyPr/>
        <a:lstStyle/>
        <a:p>
          <a:endParaRPr lang="ru-RU"/>
        </a:p>
      </dgm:t>
    </dgm:pt>
    <dgm:pt modelId="{71946AA0-43BE-404E-A3B3-2044DBE3D35B}" type="pres">
      <dgm:prSet presAssocID="{DF1C39E9-0AA6-4EF9-9AD9-4120041AB5B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5768C-FC6D-4FF5-A6FF-EB3A76EF724C}" type="pres">
      <dgm:prSet presAssocID="{DF1C39E9-0AA6-4EF9-9AD9-4120041AB5B2}" presName="centerTile" presStyleLbl="fgShp" presStyleIdx="0" presStyleCnt="1" custLinFactNeighborX="-8265" custLinFactNeighborY="721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52878-BFB8-48DC-88F0-740628FC0379}" type="presOf" srcId="{8A61255D-2DEC-4DE4-A0E9-ED96C6066D25}" destId="{0C123398-2ABA-426C-B42B-322AD4485D97}" srcOrd="1" destOrd="0" presId="urn:microsoft.com/office/officeart/2005/8/layout/matrix1"/>
    <dgm:cxn modelId="{0AECBE79-1184-406E-BF32-05A589EAD503}" type="presOf" srcId="{745A63C0-95F4-4673-A97F-F4C66DD97B25}" destId="{71946AA0-43BE-404E-A3B3-2044DBE3D35B}" srcOrd="1" destOrd="0" presId="urn:microsoft.com/office/officeart/2005/8/layout/matrix1"/>
    <dgm:cxn modelId="{7CC6C2A2-48F4-4DDF-AB73-22DC37E56FCF}" srcId="{4871C9EE-60EE-44B7-8FDD-351A3EAA8CE5}" destId="{8A61255D-2DEC-4DE4-A0E9-ED96C6066D25}" srcOrd="1" destOrd="0" parTransId="{915E5329-EEF8-4622-B159-4EE04C5F010F}" sibTransId="{7E5C4FDD-856F-4745-8428-4771E8F05E69}"/>
    <dgm:cxn modelId="{D68D19AA-31CC-45F5-9523-D0A1B056F8FD}" srcId="{DF1C39E9-0AA6-4EF9-9AD9-4120041AB5B2}" destId="{4871C9EE-60EE-44B7-8FDD-351A3EAA8CE5}" srcOrd="0" destOrd="0" parTransId="{D5B5FD58-4F35-4361-B61A-90BE2CA7AD55}" sibTransId="{D0CC99BB-75F6-413F-A1E1-87C6A33DFFC0}"/>
    <dgm:cxn modelId="{48A6E7A8-8540-4843-8D20-011FF9D63729}" type="presOf" srcId="{2FC4282F-B7CE-4691-81C4-9D629DB51D92}" destId="{E9D6252E-59F0-4622-9EBF-E14C3CCA6249}" srcOrd="0" destOrd="0" presId="urn:microsoft.com/office/officeart/2005/8/layout/matrix1"/>
    <dgm:cxn modelId="{ED8E8A74-20E7-429D-950E-8DFE0F307C12}" type="presOf" srcId="{4871C9EE-60EE-44B7-8FDD-351A3EAA8CE5}" destId="{F025768C-FC6D-4FF5-A6FF-EB3A76EF724C}" srcOrd="0" destOrd="0" presId="urn:microsoft.com/office/officeart/2005/8/layout/matrix1"/>
    <dgm:cxn modelId="{9F6FA30D-EE66-4691-924C-ED998C66D203}" srcId="{4871C9EE-60EE-44B7-8FDD-351A3EAA8CE5}" destId="{2FC4282F-B7CE-4691-81C4-9D629DB51D92}" srcOrd="0" destOrd="0" parTransId="{1AD857DB-F9A7-4F28-8E75-D2221AF8641D}" sibTransId="{8F13D1D0-168F-458C-B099-D5F05FA649D9}"/>
    <dgm:cxn modelId="{B20EFC83-EC7C-4CFB-A65D-07C3E7F7B9C5}" srcId="{4871C9EE-60EE-44B7-8FDD-351A3EAA8CE5}" destId="{CA9F1F83-2F3D-4515-B768-77431D05DAD1}" srcOrd="2" destOrd="0" parTransId="{E19D63CC-8513-483A-B770-CC039F04E9C3}" sibTransId="{2490A4D9-BA4A-4A55-B9FE-74D46784A4AA}"/>
    <dgm:cxn modelId="{15DBF28F-A44E-450C-ADF1-4FEC74FF5211}" type="presOf" srcId="{745A63C0-95F4-4673-A97F-F4C66DD97B25}" destId="{466C6085-670C-4335-9CB6-9025362068DD}" srcOrd="0" destOrd="0" presId="urn:microsoft.com/office/officeart/2005/8/layout/matrix1"/>
    <dgm:cxn modelId="{76357B0F-84A1-4840-AB48-0B8435EEABC2}" type="presOf" srcId="{DF1C39E9-0AA6-4EF9-9AD9-4120041AB5B2}" destId="{8915FD18-664A-4CB3-8D0F-143FD7C7161B}" srcOrd="0" destOrd="0" presId="urn:microsoft.com/office/officeart/2005/8/layout/matrix1"/>
    <dgm:cxn modelId="{434DE7F7-0077-4474-9B6E-666595DF8691}" type="presOf" srcId="{CA9F1F83-2F3D-4515-B768-77431D05DAD1}" destId="{D9632360-C255-4FB9-8921-23A072C7B150}" srcOrd="0" destOrd="0" presId="urn:microsoft.com/office/officeart/2005/8/layout/matrix1"/>
    <dgm:cxn modelId="{D4B33DBA-0F16-4254-AB62-C074BB9D6D07}" srcId="{4871C9EE-60EE-44B7-8FDD-351A3EAA8CE5}" destId="{745A63C0-95F4-4673-A97F-F4C66DD97B25}" srcOrd="3" destOrd="0" parTransId="{CE8444B9-D940-4308-89FC-2CC143E884BA}" sibTransId="{6F11223E-C38C-47B8-A9BF-F5B0C34EE7DB}"/>
    <dgm:cxn modelId="{091A49BD-BACD-4ACD-A268-838BD8EC0967}" type="presOf" srcId="{CA9F1F83-2F3D-4515-B768-77431D05DAD1}" destId="{886DF049-D02C-4B72-BE0B-8D4C40871160}" srcOrd="1" destOrd="0" presId="urn:microsoft.com/office/officeart/2005/8/layout/matrix1"/>
    <dgm:cxn modelId="{A072934D-07E5-4FD1-AF56-E45006E21E85}" type="presOf" srcId="{8A61255D-2DEC-4DE4-A0E9-ED96C6066D25}" destId="{C3281094-89B0-4FD5-B696-91B0A4CA61B7}" srcOrd="0" destOrd="0" presId="urn:microsoft.com/office/officeart/2005/8/layout/matrix1"/>
    <dgm:cxn modelId="{2DE85A29-38B3-4214-B086-5587AA86CB20}" type="presOf" srcId="{2FC4282F-B7CE-4691-81C4-9D629DB51D92}" destId="{8C176C3D-3393-426D-B4E2-7AFFF89406FD}" srcOrd="1" destOrd="0" presId="urn:microsoft.com/office/officeart/2005/8/layout/matrix1"/>
    <dgm:cxn modelId="{5F86D796-4524-49E7-821F-A573E5396589}" type="presParOf" srcId="{8915FD18-664A-4CB3-8D0F-143FD7C7161B}" destId="{13ED8E42-83F6-48AF-BC8E-08FA4E009162}" srcOrd="0" destOrd="0" presId="urn:microsoft.com/office/officeart/2005/8/layout/matrix1"/>
    <dgm:cxn modelId="{0682F7BE-D2D2-40FD-984B-D10C0F5A5D35}" type="presParOf" srcId="{13ED8E42-83F6-48AF-BC8E-08FA4E009162}" destId="{E9D6252E-59F0-4622-9EBF-E14C3CCA6249}" srcOrd="0" destOrd="0" presId="urn:microsoft.com/office/officeart/2005/8/layout/matrix1"/>
    <dgm:cxn modelId="{2A7C48D4-FC2E-4ADE-BC36-D8FB77C2DF8A}" type="presParOf" srcId="{13ED8E42-83F6-48AF-BC8E-08FA4E009162}" destId="{8C176C3D-3393-426D-B4E2-7AFFF89406FD}" srcOrd="1" destOrd="0" presId="urn:microsoft.com/office/officeart/2005/8/layout/matrix1"/>
    <dgm:cxn modelId="{1ED358B2-FAA1-4085-988D-4509FB624802}" type="presParOf" srcId="{13ED8E42-83F6-48AF-BC8E-08FA4E009162}" destId="{C3281094-89B0-4FD5-B696-91B0A4CA61B7}" srcOrd="2" destOrd="0" presId="urn:microsoft.com/office/officeart/2005/8/layout/matrix1"/>
    <dgm:cxn modelId="{D587B107-6F63-49D9-96F5-86C480A1E1DD}" type="presParOf" srcId="{13ED8E42-83F6-48AF-BC8E-08FA4E009162}" destId="{0C123398-2ABA-426C-B42B-322AD4485D97}" srcOrd="3" destOrd="0" presId="urn:microsoft.com/office/officeart/2005/8/layout/matrix1"/>
    <dgm:cxn modelId="{9830D610-48C1-4020-A07F-AC46A852DB6A}" type="presParOf" srcId="{13ED8E42-83F6-48AF-BC8E-08FA4E009162}" destId="{D9632360-C255-4FB9-8921-23A072C7B150}" srcOrd="4" destOrd="0" presId="urn:microsoft.com/office/officeart/2005/8/layout/matrix1"/>
    <dgm:cxn modelId="{5150C636-A49D-4377-938F-F00F1CB6E699}" type="presParOf" srcId="{13ED8E42-83F6-48AF-BC8E-08FA4E009162}" destId="{886DF049-D02C-4B72-BE0B-8D4C40871160}" srcOrd="5" destOrd="0" presId="urn:microsoft.com/office/officeart/2005/8/layout/matrix1"/>
    <dgm:cxn modelId="{C03AF18D-0105-4E92-A429-F9C61F57C69A}" type="presParOf" srcId="{13ED8E42-83F6-48AF-BC8E-08FA4E009162}" destId="{466C6085-670C-4335-9CB6-9025362068DD}" srcOrd="6" destOrd="0" presId="urn:microsoft.com/office/officeart/2005/8/layout/matrix1"/>
    <dgm:cxn modelId="{D33F9053-0823-4876-B7B7-0D6CF507C50D}" type="presParOf" srcId="{13ED8E42-83F6-48AF-BC8E-08FA4E009162}" destId="{71946AA0-43BE-404E-A3B3-2044DBE3D35B}" srcOrd="7" destOrd="0" presId="urn:microsoft.com/office/officeart/2005/8/layout/matrix1"/>
    <dgm:cxn modelId="{96075DAA-C402-49D4-8B75-508A6838F222}" type="presParOf" srcId="{8915FD18-664A-4CB3-8D0F-143FD7C7161B}" destId="{F025768C-FC6D-4FF5-A6FF-EB3A76EF72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077C63-CAE4-4F62-8CFF-6B6BA83C895D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19821F-96DE-4BC5-BE37-30E04241A06A}">
      <dgm:prSet phldrT="[Текст]" custT="1"/>
      <dgm:spPr>
        <a:solidFill>
          <a:srgbClr val="C0504D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100" dirty="0"/>
            <a:t> </a:t>
          </a:r>
        </a:p>
      </dgm:t>
    </dgm:pt>
    <dgm:pt modelId="{EA8012A3-BB57-4332-8676-1D90E8DDE26D}" type="parTrans" cxnId="{176F75E7-BFBE-4110-A39B-7F39877BD20E}">
      <dgm:prSet/>
      <dgm:spPr/>
      <dgm:t>
        <a:bodyPr/>
        <a:lstStyle/>
        <a:p>
          <a:endParaRPr lang="ru-RU" sz="1100"/>
        </a:p>
      </dgm:t>
    </dgm:pt>
    <dgm:pt modelId="{8879C1EF-6F70-4EF5-91C6-E41B9DD798E9}" type="sibTrans" cxnId="{176F75E7-BFBE-4110-A39B-7F39877BD20E}">
      <dgm:prSet/>
      <dgm:spPr/>
      <dgm:t>
        <a:bodyPr/>
        <a:lstStyle/>
        <a:p>
          <a:endParaRPr lang="ru-RU" sz="1100"/>
        </a:p>
      </dgm:t>
    </dgm:pt>
    <dgm:pt modelId="{4750192E-DA46-40DE-B8E1-B254050FD407}">
      <dgm:prSet phldrT="[Текст]" custT="1"/>
      <dgm:spPr>
        <a:solidFill>
          <a:schemeClr val="bg1"/>
        </a:solidFill>
        <a:ln w="25400">
          <a:solidFill>
            <a:srgbClr val="EAD5D5"/>
          </a:solidFill>
        </a:ln>
      </dgm:spPr>
      <dgm:t>
        <a:bodyPr lIns="36000" rIns="0"/>
        <a:lstStyle/>
        <a:p>
          <a:pPr algn="just"/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Заявление о предоставлении дополнительной социальной выплаты в связи с рождением (усыновлением, удочерением) ребенка, подписанное обоими супругами или родителем в неполной семье</a:t>
          </a:r>
        </a:p>
      </dgm:t>
    </dgm:pt>
    <dgm:pt modelId="{1D30D04D-B1AE-405D-A23D-64DD992DEB4D}" type="parTrans" cxnId="{94C75774-C40D-466E-9DA5-557059333CD5}">
      <dgm:prSet/>
      <dgm:spPr/>
      <dgm:t>
        <a:bodyPr/>
        <a:lstStyle/>
        <a:p>
          <a:endParaRPr lang="ru-RU" sz="1100"/>
        </a:p>
      </dgm:t>
    </dgm:pt>
    <dgm:pt modelId="{56AFDFF0-DC3C-4970-8814-5D590CFEBADA}" type="sibTrans" cxnId="{94C75774-C40D-466E-9DA5-557059333CD5}">
      <dgm:prSet/>
      <dgm:spPr/>
      <dgm:t>
        <a:bodyPr/>
        <a:lstStyle/>
        <a:p>
          <a:endParaRPr lang="ru-RU" sz="1100"/>
        </a:p>
      </dgm:t>
    </dgm:pt>
    <dgm:pt modelId="{48872DBD-D6B2-4464-8C95-29951D7EE189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F9BEECDF-0E7E-459C-A9D7-F17D181C43D9}" type="parTrans" cxnId="{00C2DC10-6F54-41FC-B9D9-21DF2DAA421C}">
      <dgm:prSet/>
      <dgm:spPr/>
      <dgm:t>
        <a:bodyPr/>
        <a:lstStyle/>
        <a:p>
          <a:endParaRPr lang="ru-RU" sz="1100"/>
        </a:p>
      </dgm:t>
    </dgm:pt>
    <dgm:pt modelId="{C8AB864A-F258-4BFF-A779-40FAF861759D}" type="sibTrans" cxnId="{00C2DC10-6F54-41FC-B9D9-21DF2DAA421C}">
      <dgm:prSet/>
      <dgm:spPr/>
      <dgm:t>
        <a:bodyPr/>
        <a:lstStyle/>
        <a:p>
          <a:endParaRPr lang="ru-RU" sz="1100"/>
        </a:p>
      </dgm:t>
    </dgm:pt>
    <dgm:pt modelId="{A89A021D-C820-460B-9BFF-0683FA26A0EB}">
      <dgm:prSet phldrT="[Текст]" custT="1"/>
      <dgm:spPr>
        <a:solidFill>
          <a:schemeClr val="bg1">
            <a:alpha val="90000"/>
          </a:schemeClr>
        </a:solidFill>
      </dgm:spPr>
      <dgm:t>
        <a:bodyPr lIns="36000"/>
        <a:lstStyle/>
        <a:p>
          <a:pPr algn="just">
            <a:spcAft>
              <a:spcPts val="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Копии паспортов обоих супругов или родителя в неполной семье (всех страниц), копия свидетельства о браке (на неполные семьи не распространяется)</a:t>
          </a:r>
        </a:p>
      </dgm:t>
    </dgm:pt>
    <dgm:pt modelId="{A9221B6E-53F3-4270-B352-AAE78D2E6A89}" type="parTrans" cxnId="{3D4AC5D7-3775-4719-956A-A4449E154609}">
      <dgm:prSet/>
      <dgm:spPr/>
      <dgm:t>
        <a:bodyPr/>
        <a:lstStyle/>
        <a:p>
          <a:endParaRPr lang="ru-RU" sz="1100"/>
        </a:p>
      </dgm:t>
    </dgm:pt>
    <dgm:pt modelId="{A967E0B7-897F-43B0-8605-F448B09CCA2E}" type="sibTrans" cxnId="{3D4AC5D7-3775-4719-956A-A4449E154609}">
      <dgm:prSet/>
      <dgm:spPr/>
      <dgm:t>
        <a:bodyPr/>
        <a:lstStyle/>
        <a:p>
          <a:endParaRPr lang="ru-RU" sz="1100"/>
        </a:p>
      </dgm:t>
    </dgm:pt>
    <dgm:pt modelId="{66DDF04E-81E9-4C2C-A778-63405D22CBC0}">
      <dgm:prSet phldrT="[Текст]" custT="1"/>
      <dgm:spPr/>
      <dgm:t>
        <a:bodyPr/>
        <a:lstStyle/>
        <a:p>
          <a:endParaRPr lang="ru-RU" sz="1100" dirty="0"/>
        </a:p>
      </dgm:t>
    </dgm:pt>
    <dgm:pt modelId="{FEB7BAA7-EAD0-4125-8168-18BB14FD5E3E}" type="parTrans" cxnId="{AE017F17-63E4-4B47-BFB1-2458398D306C}">
      <dgm:prSet/>
      <dgm:spPr/>
      <dgm:t>
        <a:bodyPr/>
        <a:lstStyle/>
        <a:p>
          <a:endParaRPr lang="ru-RU" sz="1100"/>
        </a:p>
      </dgm:t>
    </dgm:pt>
    <dgm:pt modelId="{DCDBF2E4-EB05-4E2D-A321-2FF9014C8A90}" type="sibTrans" cxnId="{AE017F17-63E4-4B47-BFB1-2458398D306C}">
      <dgm:prSet/>
      <dgm:spPr/>
      <dgm:t>
        <a:bodyPr/>
        <a:lstStyle/>
        <a:p>
          <a:endParaRPr lang="ru-RU" sz="1100"/>
        </a:p>
      </dgm:t>
    </dgm:pt>
    <dgm:pt modelId="{25D736B7-A33C-4E88-87D7-AEAB3FD790F4}">
      <dgm:prSet custT="1"/>
      <dgm:spPr/>
      <dgm:t>
        <a:bodyPr/>
        <a:lstStyle/>
        <a:p>
          <a:endParaRPr lang="ru-RU" sz="1100"/>
        </a:p>
      </dgm:t>
    </dgm:pt>
    <dgm:pt modelId="{A8C91A94-9053-413F-998E-76D1B8CFA708}" type="parTrans" cxnId="{4D85B701-B080-4FB3-B4FC-75A877E0CA9E}">
      <dgm:prSet/>
      <dgm:spPr/>
      <dgm:t>
        <a:bodyPr/>
        <a:lstStyle/>
        <a:p>
          <a:endParaRPr lang="ru-RU" sz="1100"/>
        </a:p>
      </dgm:t>
    </dgm:pt>
    <dgm:pt modelId="{F67B9ECD-0C72-44C0-A319-8C0785C7DE3E}" type="sibTrans" cxnId="{4D85B701-B080-4FB3-B4FC-75A877E0CA9E}">
      <dgm:prSet/>
      <dgm:spPr/>
      <dgm:t>
        <a:bodyPr/>
        <a:lstStyle/>
        <a:p>
          <a:endParaRPr lang="ru-RU" sz="1100"/>
        </a:p>
      </dgm:t>
    </dgm:pt>
    <dgm:pt modelId="{E3A228FE-16E6-4CE6-B7CF-FC47CAD0A49A}">
      <dgm:prSet custT="1"/>
      <dgm:spPr>
        <a:solidFill>
          <a:schemeClr val="bg1">
            <a:alpha val="90000"/>
          </a:schemeClr>
        </a:solidFill>
      </dgm:spPr>
      <dgm:t>
        <a:bodyPr lIns="36000"/>
        <a:lstStyle/>
        <a:p>
          <a:pPr algn="just"/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Копии свидетельств о рождении ребенка либо копии свидетельств об усыновлении, удочерении (на каждого)</a:t>
          </a:r>
        </a:p>
      </dgm:t>
    </dgm:pt>
    <dgm:pt modelId="{DD47E06E-3280-40DE-80E6-12A06A61550D}" type="parTrans" cxnId="{0330978B-B982-40EB-A0D2-2B4B833FC62C}">
      <dgm:prSet/>
      <dgm:spPr/>
      <dgm:t>
        <a:bodyPr/>
        <a:lstStyle/>
        <a:p>
          <a:endParaRPr lang="ru-RU" sz="1100"/>
        </a:p>
      </dgm:t>
    </dgm:pt>
    <dgm:pt modelId="{728D4460-9526-4CDE-A7B1-DC1BC5DBE871}" type="sibTrans" cxnId="{0330978B-B982-40EB-A0D2-2B4B833FC62C}">
      <dgm:prSet/>
      <dgm:spPr/>
      <dgm:t>
        <a:bodyPr/>
        <a:lstStyle/>
        <a:p>
          <a:endParaRPr lang="ru-RU" sz="1100"/>
        </a:p>
      </dgm:t>
    </dgm:pt>
    <dgm:pt modelId="{1AF637DA-20CD-4779-B900-935652730C8E}">
      <dgm:prSet custT="1"/>
      <dgm:spPr>
        <a:solidFill>
          <a:schemeClr val="bg1">
            <a:alpha val="90000"/>
          </a:schemeClr>
        </a:solidFill>
      </dgm:spPr>
      <dgm:t>
        <a:bodyPr lIns="36000"/>
        <a:lstStyle/>
        <a:p>
          <a:pPr algn="just"/>
          <a:r>
            <a:rPr lang="ru-RU" sz="1050" kern="1200" spc="-60" baseline="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Копия </a:t>
          </a:r>
          <a:r>
            <a:rPr lang="ru-RU" sz="1050" kern="1200" spc="-60" baseline="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документа, подтверждающего регистрацию гражданина и членов его семьи в системе индивидуального (персонифицированного) учета системы обязательного пенсионного страхования</a:t>
          </a:r>
        </a:p>
      </dgm:t>
    </dgm:pt>
    <dgm:pt modelId="{850B6F4A-57ED-441C-A86C-91D446301E5E}" type="parTrans" cxnId="{ECDF85E6-94C7-41F3-8065-E1E33FDB938F}">
      <dgm:prSet/>
      <dgm:spPr/>
      <dgm:t>
        <a:bodyPr/>
        <a:lstStyle/>
        <a:p>
          <a:endParaRPr lang="ru-RU" sz="1100"/>
        </a:p>
      </dgm:t>
    </dgm:pt>
    <dgm:pt modelId="{E1B74400-BF9F-4277-A06A-B0BA8C7A6DE0}" type="sibTrans" cxnId="{ECDF85E6-94C7-41F3-8065-E1E33FDB938F}">
      <dgm:prSet/>
      <dgm:spPr/>
      <dgm:t>
        <a:bodyPr/>
        <a:lstStyle/>
        <a:p>
          <a:endParaRPr lang="ru-RU" sz="1100"/>
        </a:p>
      </dgm:t>
    </dgm:pt>
    <dgm:pt modelId="{D9EFE84E-2A0C-4C08-92B2-76D536FD1C9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Документ, подтверждающий факт постоянного проживания граждан и их несовершеннолетних детей в жилом помещении</a:t>
          </a:r>
        </a:p>
      </dgm:t>
    </dgm:pt>
    <dgm:pt modelId="{F8551910-24FA-4000-8B72-92A5E020FC73}" type="parTrans" cxnId="{1025B1B2-1DD8-43CA-B8C9-A91DD6F176DD}">
      <dgm:prSet/>
      <dgm:spPr/>
      <dgm:t>
        <a:bodyPr/>
        <a:lstStyle/>
        <a:p>
          <a:endParaRPr lang="ru-RU" sz="1100"/>
        </a:p>
      </dgm:t>
    </dgm:pt>
    <dgm:pt modelId="{7B191F46-7A7E-43DD-857B-778E4ED8B791}" type="sibTrans" cxnId="{1025B1B2-1DD8-43CA-B8C9-A91DD6F176DD}">
      <dgm:prSet/>
      <dgm:spPr/>
      <dgm:t>
        <a:bodyPr/>
        <a:lstStyle/>
        <a:p>
          <a:endParaRPr lang="ru-RU" sz="1100"/>
        </a:p>
      </dgm:t>
    </dgm:pt>
    <dgm:pt modelId="{9AEB94B2-657B-4B9F-B6AA-F5BD65BC1F14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7AF8274C-A4BF-47E5-9702-968283CB6F78}" type="sibTrans" cxnId="{87BF8EE2-AD7F-4A20-900F-13E8F92027C9}">
      <dgm:prSet/>
      <dgm:spPr/>
      <dgm:t>
        <a:bodyPr/>
        <a:lstStyle/>
        <a:p>
          <a:endParaRPr lang="ru-RU" sz="1100"/>
        </a:p>
      </dgm:t>
    </dgm:pt>
    <dgm:pt modelId="{1AB25889-1A7F-469F-AF01-9188267FC9C5}" type="parTrans" cxnId="{87BF8EE2-AD7F-4A20-900F-13E8F92027C9}">
      <dgm:prSet/>
      <dgm:spPr/>
      <dgm:t>
        <a:bodyPr/>
        <a:lstStyle/>
        <a:p>
          <a:endParaRPr lang="ru-RU" sz="1100"/>
        </a:p>
      </dgm:t>
    </dgm:pt>
    <dgm:pt modelId="{137D2FAE-8DC3-4B72-A577-534CED3F9E5E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sz="1100"/>
        </a:p>
      </dgm:t>
    </dgm:pt>
    <dgm:pt modelId="{F9D1DD91-326B-4ED3-919A-5055F18BEA03}" type="sibTrans" cxnId="{4B9A19A6-0C03-4D7F-97DA-5DE00DB36B88}">
      <dgm:prSet/>
      <dgm:spPr/>
      <dgm:t>
        <a:bodyPr/>
        <a:lstStyle/>
        <a:p>
          <a:endParaRPr lang="ru-RU" sz="1100"/>
        </a:p>
      </dgm:t>
    </dgm:pt>
    <dgm:pt modelId="{F13AFCC3-02B1-4B13-BC0F-5EC6E59FFB9F}" type="parTrans" cxnId="{4B9A19A6-0C03-4D7F-97DA-5DE00DB36B88}">
      <dgm:prSet/>
      <dgm:spPr/>
      <dgm:t>
        <a:bodyPr/>
        <a:lstStyle/>
        <a:p>
          <a:endParaRPr lang="ru-RU" sz="1100"/>
        </a:p>
      </dgm:t>
    </dgm:pt>
    <dgm:pt modelId="{BE98FD70-50DD-42DE-9572-8490DC94B75A}" type="pres">
      <dgm:prSet presAssocID="{BE077C63-CAE4-4F62-8CFF-6B6BA83C89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A25006-E768-4123-8838-542522D036DC}" type="pres">
      <dgm:prSet presAssocID="{CA19821F-96DE-4BC5-BE37-30E04241A06A}" presName="horFlow" presStyleCnt="0"/>
      <dgm:spPr/>
    </dgm:pt>
    <dgm:pt modelId="{242E5281-7C39-4B0D-9A35-85B9A8C03C05}" type="pres">
      <dgm:prSet presAssocID="{CA19821F-96DE-4BC5-BE37-30E04241A06A}" presName="bigChev" presStyleLbl="node1" presStyleIdx="0" presStyleCnt="6" custScaleX="48767"/>
      <dgm:spPr/>
      <dgm:t>
        <a:bodyPr/>
        <a:lstStyle/>
        <a:p>
          <a:endParaRPr lang="ru-RU"/>
        </a:p>
      </dgm:t>
    </dgm:pt>
    <dgm:pt modelId="{8D53DB3D-2979-4B5E-B490-8B113D8EA940}" type="pres">
      <dgm:prSet presAssocID="{1D30D04D-B1AE-405D-A23D-64DD992DEB4D}" presName="parTrans" presStyleCnt="0"/>
      <dgm:spPr/>
    </dgm:pt>
    <dgm:pt modelId="{C6C19C6C-4BE6-444D-B2C7-27A6EBD37C84}" type="pres">
      <dgm:prSet presAssocID="{4750192E-DA46-40DE-B8E1-B254050FD407}" presName="node" presStyleLbl="alignAccFollowNode1" presStyleIdx="0" presStyleCnt="5" custScaleX="268738" custScaleY="137524" custLinFactNeighborX="-28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763E-84BD-49E8-952D-648DF1922F17}" type="pres">
      <dgm:prSet presAssocID="{CA19821F-96DE-4BC5-BE37-30E04241A06A}" presName="vSp" presStyleCnt="0"/>
      <dgm:spPr/>
    </dgm:pt>
    <dgm:pt modelId="{C3992435-3D50-45D5-9FD7-D1B663B28AF6}" type="pres">
      <dgm:prSet presAssocID="{48872DBD-D6B2-4464-8C95-29951D7EE189}" presName="horFlow" presStyleCnt="0"/>
      <dgm:spPr/>
    </dgm:pt>
    <dgm:pt modelId="{3177F963-ABEE-4F99-A8B5-C6EA5107D14D}" type="pres">
      <dgm:prSet presAssocID="{48872DBD-D6B2-4464-8C95-29951D7EE189}" presName="bigChev" presStyleLbl="node1" presStyleIdx="1" presStyleCnt="6" custScaleX="48767"/>
      <dgm:spPr/>
      <dgm:t>
        <a:bodyPr/>
        <a:lstStyle/>
        <a:p>
          <a:endParaRPr lang="ru-RU"/>
        </a:p>
      </dgm:t>
    </dgm:pt>
    <dgm:pt modelId="{B23DD7C2-6911-4CAE-9B9B-F32FAC754B14}" type="pres">
      <dgm:prSet presAssocID="{A9221B6E-53F3-4270-B352-AAE78D2E6A89}" presName="parTrans" presStyleCnt="0"/>
      <dgm:spPr/>
    </dgm:pt>
    <dgm:pt modelId="{3D013A0B-EB65-44C1-965F-3E728C8AEF82}" type="pres">
      <dgm:prSet presAssocID="{A89A021D-C820-460B-9BFF-0683FA26A0EB}" presName="node" presStyleLbl="alignAccFollowNode1" presStyleIdx="1" presStyleCnt="5" custScaleX="278330" custScaleY="137524" custLinFactNeighborX="-28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67F82-7FD7-4214-BC64-1FD6B0DF1A00}" type="pres">
      <dgm:prSet presAssocID="{48872DBD-D6B2-4464-8C95-29951D7EE189}" presName="vSp" presStyleCnt="0"/>
      <dgm:spPr/>
    </dgm:pt>
    <dgm:pt modelId="{8BA04315-FC34-4DEF-803C-80F5DE6AEB6A}" type="pres">
      <dgm:prSet presAssocID="{9AEB94B2-657B-4B9F-B6AA-F5BD65BC1F14}" presName="horFlow" presStyleCnt="0"/>
      <dgm:spPr/>
    </dgm:pt>
    <dgm:pt modelId="{69BB02D3-2E4B-4C7D-95D2-B55A5EBA48EB}" type="pres">
      <dgm:prSet presAssocID="{9AEB94B2-657B-4B9F-B6AA-F5BD65BC1F14}" presName="bigChev" presStyleLbl="node1" presStyleIdx="2" presStyleCnt="6" custScaleX="48767"/>
      <dgm:spPr/>
      <dgm:t>
        <a:bodyPr/>
        <a:lstStyle/>
        <a:p>
          <a:endParaRPr lang="ru-RU"/>
        </a:p>
      </dgm:t>
    </dgm:pt>
    <dgm:pt modelId="{C778DF91-FF1D-4355-820D-4002C7B92302}" type="pres">
      <dgm:prSet presAssocID="{DD47E06E-3280-40DE-80E6-12A06A61550D}" presName="parTrans" presStyleCnt="0"/>
      <dgm:spPr/>
    </dgm:pt>
    <dgm:pt modelId="{9ABE03E6-823E-4E4E-A023-A78CCADBCF09}" type="pres">
      <dgm:prSet presAssocID="{E3A228FE-16E6-4CE6-B7CF-FC47CAD0A49A}" presName="node" presStyleLbl="alignAccFollowNode1" presStyleIdx="2" presStyleCnt="5" custScaleX="268738" custScaleY="137524" custLinFactNeighborX="-28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00990-82A7-4BBC-B09C-D6490EC1A0ED}" type="pres">
      <dgm:prSet presAssocID="{9AEB94B2-657B-4B9F-B6AA-F5BD65BC1F14}" presName="vSp" presStyleCnt="0"/>
      <dgm:spPr/>
    </dgm:pt>
    <dgm:pt modelId="{BB16D432-906C-4A2A-ADEC-92EE1AC5775A}" type="pres">
      <dgm:prSet presAssocID="{25D736B7-A33C-4E88-87D7-AEAB3FD790F4}" presName="horFlow" presStyleCnt="0"/>
      <dgm:spPr/>
    </dgm:pt>
    <dgm:pt modelId="{A48FFC67-583E-453F-BC4F-B33C6FCA6A14}" type="pres">
      <dgm:prSet presAssocID="{25D736B7-A33C-4E88-87D7-AEAB3FD790F4}" presName="bigChev" presStyleLbl="node1" presStyleIdx="3" presStyleCnt="6" custScaleX="48767"/>
      <dgm:spPr/>
      <dgm:t>
        <a:bodyPr/>
        <a:lstStyle/>
        <a:p>
          <a:endParaRPr lang="ru-RU"/>
        </a:p>
      </dgm:t>
    </dgm:pt>
    <dgm:pt modelId="{DF099ADD-EFB8-4059-844A-084C4CC299C2}" type="pres">
      <dgm:prSet presAssocID="{850B6F4A-57ED-441C-A86C-91D446301E5E}" presName="parTrans" presStyleCnt="0"/>
      <dgm:spPr/>
    </dgm:pt>
    <dgm:pt modelId="{649E634B-BD1F-4730-9C6A-4595D1D88680}" type="pres">
      <dgm:prSet presAssocID="{1AF637DA-20CD-4779-B900-935652730C8E}" presName="node" presStyleLbl="alignAccFollowNode1" presStyleIdx="3" presStyleCnt="5" custScaleX="268738" custScaleY="137524" custLinFactNeighborX="-28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AC1DA-487A-499E-946A-DCB402DBEE20}" type="pres">
      <dgm:prSet presAssocID="{25D736B7-A33C-4E88-87D7-AEAB3FD790F4}" presName="vSp" presStyleCnt="0"/>
      <dgm:spPr/>
    </dgm:pt>
    <dgm:pt modelId="{2EAF2453-6D8D-4568-A907-5C20F795ADEA}" type="pres">
      <dgm:prSet presAssocID="{66DDF04E-81E9-4C2C-A778-63405D22CBC0}" presName="horFlow" presStyleCnt="0"/>
      <dgm:spPr/>
    </dgm:pt>
    <dgm:pt modelId="{8FC2B2DF-2DB7-4BBE-8A2C-A2A2B6FF23ED}" type="pres">
      <dgm:prSet presAssocID="{66DDF04E-81E9-4C2C-A778-63405D22CBC0}" presName="bigChev" presStyleLbl="node1" presStyleIdx="4" presStyleCnt="6" custScaleX="48767"/>
      <dgm:spPr/>
      <dgm:t>
        <a:bodyPr/>
        <a:lstStyle/>
        <a:p>
          <a:endParaRPr lang="ru-RU"/>
        </a:p>
      </dgm:t>
    </dgm:pt>
    <dgm:pt modelId="{2E1F17EF-A77E-40E8-B349-7FB2F1EF5E66}" type="pres">
      <dgm:prSet presAssocID="{F8551910-24FA-4000-8B72-92A5E020FC73}" presName="parTrans" presStyleCnt="0"/>
      <dgm:spPr/>
    </dgm:pt>
    <dgm:pt modelId="{BAED3AA7-C20D-4DA7-8159-3B7B424EB9FE}" type="pres">
      <dgm:prSet presAssocID="{D9EFE84E-2A0C-4C08-92B2-76D536FD1C9C}" presName="node" presStyleLbl="alignAccFollowNode1" presStyleIdx="4" presStyleCnt="5" custScaleX="268738" custScaleY="137524" custLinFactNeighborX="-28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8041-6E4A-4CE7-A652-EE2E7C567CFA}" type="pres">
      <dgm:prSet presAssocID="{66DDF04E-81E9-4C2C-A778-63405D22CBC0}" presName="vSp" presStyleCnt="0"/>
      <dgm:spPr/>
    </dgm:pt>
    <dgm:pt modelId="{A4E48BC0-4799-4834-A38F-E02251DF8980}" type="pres">
      <dgm:prSet presAssocID="{137D2FAE-8DC3-4B72-A577-534CED3F9E5E}" presName="horFlow" presStyleCnt="0"/>
      <dgm:spPr/>
    </dgm:pt>
    <dgm:pt modelId="{4440D0E4-6CA1-43D8-8A44-2D1EB8D32697}" type="pres">
      <dgm:prSet presAssocID="{137D2FAE-8DC3-4B72-A577-534CED3F9E5E}" presName="bigChev" presStyleLbl="node1" presStyleIdx="5" presStyleCnt="6" custScaleX="48767"/>
      <dgm:spPr/>
      <dgm:t>
        <a:bodyPr/>
        <a:lstStyle/>
        <a:p>
          <a:endParaRPr lang="ru-RU"/>
        </a:p>
      </dgm:t>
    </dgm:pt>
  </dgm:ptLst>
  <dgm:cxnLst>
    <dgm:cxn modelId="{ECDF85E6-94C7-41F3-8065-E1E33FDB938F}" srcId="{25D736B7-A33C-4E88-87D7-AEAB3FD790F4}" destId="{1AF637DA-20CD-4779-B900-935652730C8E}" srcOrd="0" destOrd="0" parTransId="{850B6F4A-57ED-441C-A86C-91D446301E5E}" sibTransId="{E1B74400-BF9F-4277-A06A-B0BA8C7A6DE0}"/>
    <dgm:cxn modelId="{8FD48DCE-E399-449C-B9EE-4323E44976F5}" type="presOf" srcId="{48872DBD-D6B2-4464-8C95-29951D7EE189}" destId="{3177F963-ABEE-4F99-A8B5-C6EA5107D14D}" srcOrd="0" destOrd="0" presId="urn:microsoft.com/office/officeart/2005/8/layout/lProcess3"/>
    <dgm:cxn modelId="{4B9A19A6-0C03-4D7F-97DA-5DE00DB36B88}" srcId="{BE077C63-CAE4-4F62-8CFF-6B6BA83C895D}" destId="{137D2FAE-8DC3-4B72-A577-534CED3F9E5E}" srcOrd="5" destOrd="0" parTransId="{F13AFCC3-02B1-4B13-BC0F-5EC6E59FFB9F}" sibTransId="{F9D1DD91-326B-4ED3-919A-5055F18BEA03}"/>
    <dgm:cxn modelId="{3D4AC5D7-3775-4719-956A-A4449E154609}" srcId="{48872DBD-D6B2-4464-8C95-29951D7EE189}" destId="{A89A021D-C820-460B-9BFF-0683FA26A0EB}" srcOrd="0" destOrd="0" parTransId="{A9221B6E-53F3-4270-B352-AAE78D2E6A89}" sibTransId="{A967E0B7-897F-43B0-8605-F448B09CCA2E}"/>
    <dgm:cxn modelId="{8366FF6E-B1CC-4B35-B5B5-A21E65263C66}" type="presOf" srcId="{66DDF04E-81E9-4C2C-A778-63405D22CBC0}" destId="{8FC2B2DF-2DB7-4BBE-8A2C-A2A2B6FF23ED}" srcOrd="0" destOrd="0" presId="urn:microsoft.com/office/officeart/2005/8/layout/lProcess3"/>
    <dgm:cxn modelId="{1025B1B2-1DD8-43CA-B8C9-A91DD6F176DD}" srcId="{66DDF04E-81E9-4C2C-A778-63405D22CBC0}" destId="{D9EFE84E-2A0C-4C08-92B2-76D536FD1C9C}" srcOrd="0" destOrd="0" parTransId="{F8551910-24FA-4000-8B72-92A5E020FC73}" sibTransId="{7B191F46-7A7E-43DD-857B-778E4ED8B791}"/>
    <dgm:cxn modelId="{4D85B701-B080-4FB3-B4FC-75A877E0CA9E}" srcId="{BE077C63-CAE4-4F62-8CFF-6B6BA83C895D}" destId="{25D736B7-A33C-4E88-87D7-AEAB3FD790F4}" srcOrd="3" destOrd="0" parTransId="{A8C91A94-9053-413F-998E-76D1B8CFA708}" sibTransId="{F67B9ECD-0C72-44C0-A319-8C0785C7DE3E}"/>
    <dgm:cxn modelId="{AE017F17-63E4-4B47-BFB1-2458398D306C}" srcId="{BE077C63-CAE4-4F62-8CFF-6B6BA83C895D}" destId="{66DDF04E-81E9-4C2C-A778-63405D22CBC0}" srcOrd="4" destOrd="0" parTransId="{FEB7BAA7-EAD0-4125-8168-18BB14FD5E3E}" sibTransId="{DCDBF2E4-EB05-4E2D-A321-2FF9014C8A90}"/>
    <dgm:cxn modelId="{D5E511B1-54D5-4FA2-8485-9BDEFDC467AD}" type="presOf" srcId="{1AF637DA-20CD-4779-B900-935652730C8E}" destId="{649E634B-BD1F-4730-9C6A-4595D1D88680}" srcOrd="0" destOrd="0" presId="urn:microsoft.com/office/officeart/2005/8/layout/lProcess3"/>
    <dgm:cxn modelId="{19DDEAD4-F09C-4730-B918-B309A95CE617}" type="presOf" srcId="{A89A021D-C820-460B-9BFF-0683FA26A0EB}" destId="{3D013A0B-EB65-44C1-965F-3E728C8AEF82}" srcOrd="0" destOrd="0" presId="urn:microsoft.com/office/officeart/2005/8/layout/lProcess3"/>
    <dgm:cxn modelId="{E9F22D78-6085-4C25-8F04-5BC4E7A4FD63}" type="presOf" srcId="{137D2FAE-8DC3-4B72-A577-534CED3F9E5E}" destId="{4440D0E4-6CA1-43D8-8A44-2D1EB8D32697}" srcOrd="0" destOrd="0" presId="urn:microsoft.com/office/officeart/2005/8/layout/lProcess3"/>
    <dgm:cxn modelId="{87BF8EE2-AD7F-4A20-900F-13E8F92027C9}" srcId="{BE077C63-CAE4-4F62-8CFF-6B6BA83C895D}" destId="{9AEB94B2-657B-4B9F-B6AA-F5BD65BC1F14}" srcOrd="2" destOrd="0" parTransId="{1AB25889-1A7F-469F-AF01-9188267FC9C5}" sibTransId="{7AF8274C-A4BF-47E5-9702-968283CB6F78}"/>
    <dgm:cxn modelId="{C0EE1BED-91D4-4660-9431-3059DB7DFDA1}" type="presOf" srcId="{CA19821F-96DE-4BC5-BE37-30E04241A06A}" destId="{242E5281-7C39-4B0D-9A35-85B9A8C03C05}" srcOrd="0" destOrd="0" presId="urn:microsoft.com/office/officeart/2005/8/layout/lProcess3"/>
    <dgm:cxn modelId="{176F75E7-BFBE-4110-A39B-7F39877BD20E}" srcId="{BE077C63-CAE4-4F62-8CFF-6B6BA83C895D}" destId="{CA19821F-96DE-4BC5-BE37-30E04241A06A}" srcOrd="0" destOrd="0" parTransId="{EA8012A3-BB57-4332-8676-1D90E8DDE26D}" sibTransId="{8879C1EF-6F70-4EF5-91C6-E41B9DD798E9}"/>
    <dgm:cxn modelId="{94C75774-C40D-466E-9DA5-557059333CD5}" srcId="{CA19821F-96DE-4BC5-BE37-30E04241A06A}" destId="{4750192E-DA46-40DE-B8E1-B254050FD407}" srcOrd="0" destOrd="0" parTransId="{1D30D04D-B1AE-405D-A23D-64DD992DEB4D}" sibTransId="{56AFDFF0-DC3C-4970-8814-5D590CFEBADA}"/>
    <dgm:cxn modelId="{E0303A6A-025A-4C17-9FBA-EC4272CF1DDC}" type="presOf" srcId="{25D736B7-A33C-4E88-87D7-AEAB3FD790F4}" destId="{A48FFC67-583E-453F-BC4F-B33C6FCA6A14}" srcOrd="0" destOrd="0" presId="urn:microsoft.com/office/officeart/2005/8/layout/lProcess3"/>
    <dgm:cxn modelId="{CF9BED21-370B-4A16-ACE1-B5B46FC074FC}" type="presOf" srcId="{D9EFE84E-2A0C-4C08-92B2-76D536FD1C9C}" destId="{BAED3AA7-C20D-4DA7-8159-3B7B424EB9FE}" srcOrd="0" destOrd="0" presId="urn:microsoft.com/office/officeart/2005/8/layout/lProcess3"/>
    <dgm:cxn modelId="{00C2DC10-6F54-41FC-B9D9-21DF2DAA421C}" srcId="{BE077C63-CAE4-4F62-8CFF-6B6BA83C895D}" destId="{48872DBD-D6B2-4464-8C95-29951D7EE189}" srcOrd="1" destOrd="0" parTransId="{F9BEECDF-0E7E-459C-A9D7-F17D181C43D9}" sibTransId="{C8AB864A-F258-4BFF-A779-40FAF861759D}"/>
    <dgm:cxn modelId="{CF19A692-1625-4969-9DB6-F8E3F64D3105}" type="presOf" srcId="{9AEB94B2-657B-4B9F-B6AA-F5BD65BC1F14}" destId="{69BB02D3-2E4B-4C7D-95D2-B55A5EBA48EB}" srcOrd="0" destOrd="0" presId="urn:microsoft.com/office/officeart/2005/8/layout/lProcess3"/>
    <dgm:cxn modelId="{7DFAD8EB-B637-4F3D-83B4-5E40FF888F3F}" type="presOf" srcId="{4750192E-DA46-40DE-B8E1-B254050FD407}" destId="{C6C19C6C-4BE6-444D-B2C7-27A6EBD37C84}" srcOrd="0" destOrd="0" presId="urn:microsoft.com/office/officeart/2005/8/layout/lProcess3"/>
    <dgm:cxn modelId="{0330978B-B982-40EB-A0D2-2B4B833FC62C}" srcId="{9AEB94B2-657B-4B9F-B6AA-F5BD65BC1F14}" destId="{E3A228FE-16E6-4CE6-B7CF-FC47CAD0A49A}" srcOrd="0" destOrd="0" parTransId="{DD47E06E-3280-40DE-80E6-12A06A61550D}" sibTransId="{728D4460-9526-4CDE-A7B1-DC1BC5DBE871}"/>
    <dgm:cxn modelId="{83C10D84-63B6-493F-93EC-42A2BD5B9787}" type="presOf" srcId="{BE077C63-CAE4-4F62-8CFF-6B6BA83C895D}" destId="{BE98FD70-50DD-42DE-9572-8490DC94B75A}" srcOrd="0" destOrd="0" presId="urn:microsoft.com/office/officeart/2005/8/layout/lProcess3"/>
    <dgm:cxn modelId="{609C0278-72E7-4187-BD38-31038ED2B318}" type="presOf" srcId="{E3A228FE-16E6-4CE6-B7CF-FC47CAD0A49A}" destId="{9ABE03E6-823E-4E4E-A023-A78CCADBCF09}" srcOrd="0" destOrd="0" presId="urn:microsoft.com/office/officeart/2005/8/layout/lProcess3"/>
    <dgm:cxn modelId="{051C93DD-221F-4029-BD62-E5CD4B97A9A6}" type="presParOf" srcId="{BE98FD70-50DD-42DE-9572-8490DC94B75A}" destId="{9EA25006-E768-4123-8838-542522D036DC}" srcOrd="0" destOrd="0" presId="urn:microsoft.com/office/officeart/2005/8/layout/lProcess3"/>
    <dgm:cxn modelId="{616A80A3-39A4-48A8-A707-5A59995B1ABC}" type="presParOf" srcId="{9EA25006-E768-4123-8838-542522D036DC}" destId="{242E5281-7C39-4B0D-9A35-85B9A8C03C05}" srcOrd="0" destOrd="0" presId="urn:microsoft.com/office/officeart/2005/8/layout/lProcess3"/>
    <dgm:cxn modelId="{2E9E5BCF-055E-409D-8F6D-3F5C40C28BCD}" type="presParOf" srcId="{9EA25006-E768-4123-8838-542522D036DC}" destId="{8D53DB3D-2979-4B5E-B490-8B113D8EA940}" srcOrd="1" destOrd="0" presId="urn:microsoft.com/office/officeart/2005/8/layout/lProcess3"/>
    <dgm:cxn modelId="{96AD6DE7-D03D-4BA1-973A-19CAEE461EB5}" type="presParOf" srcId="{9EA25006-E768-4123-8838-542522D036DC}" destId="{C6C19C6C-4BE6-444D-B2C7-27A6EBD37C84}" srcOrd="2" destOrd="0" presId="urn:microsoft.com/office/officeart/2005/8/layout/lProcess3"/>
    <dgm:cxn modelId="{70EC0684-D087-46A0-A2D5-3F309F284C13}" type="presParOf" srcId="{BE98FD70-50DD-42DE-9572-8490DC94B75A}" destId="{1326763E-84BD-49E8-952D-648DF1922F17}" srcOrd="1" destOrd="0" presId="urn:microsoft.com/office/officeart/2005/8/layout/lProcess3"/>
    <dgm:cxn modelId="{CFAFC1FE-8A6C-4C8D-84D6-09D82F6F9AC8}" type="presParOf" srcId="{BE98FD70-50DD-42DE-9572-8490DC94B75A}" destId="{C3992435-3D50-45D5-9FD7-D1B663B28AF6}" srcOrd="2" destOrd="0" presId="urn:microsoft.com/office/officeart/2005/8/layout/lProcess3"/>
    <dgm:cxn modelId="{D8BA0550-9B88-442F-B68F-38317357B008}" type="presParOf" srcId="{C3992435-3D50-45D5-9FD7-D1B663B28AF6}" destId="{3177F963-ABEE-4F99-A8B5-C6EA5107D14D}" srcOrd="0" destOrd="0" presId="urn:microsoft.com/office/officeart/2005/8/layout/lProcess3"/>
    <dgm:cxn modelId="{4AC37FCE-CC91-476F-8D1A-BEBDCEADAC19}" type="presParOf" srcId="{C3992435-3D50-45D5-9FD7-D1B663B28AF6}" destId="{B23DD7C2-6911-4CAE-9B9B-F32FAC754B14}" srcOrd="1" destOrd="0" presId="urn:microsoft.com/office/officeart/2005/8/layout/lProcess3"/>
    <dgm:cxn modelId="{573C35CF-2C62-48C3-9640-B74EF232ABAA}" type="presParOf" srcId="{C3992435-3D50-45D5-9FD7-D1B663B28AF6}" destId="{3D013A0B-EB65-44C1-965F-3E728C8AEF82}" srcOrd="2" destOrd="0" presId="urn:microsoft.com/office/officeart/2005/8/layout/lProcess3"/>
    <dgm:cxn modelId="{4891B8AE-B4BE-411D-ADBC-57EFCDEF2467}" type="presParOf" srcId="{BE98FD70-50DD-42DE-9572-8490DC94B75A}" destId="{57D67F82-7FD7-4214-BC64-1FD6B0DF1A00}" srcOrd="3" destOrd="0" presId="urn:microsoft.com/office/officeart/2005/8/layout/lProcess3"/>
    <dgm:cxn modelId="{60C0BF8F-D3D5-4AAB-B189-2CF604E0D93B}" type="presParOf" srcId="{BE98FD70-50DD-42DE-9572-8490DC94B75A}" destId="{8BA04315-FC34-4DEF-803C-80F5DE6AEB6A}" srcOrd="4" destOrd="0" presId="urn:microsoft.com/office/officeart/2005/8/layout/lProcess3"/>
    <dgm:cxn modelId="{F510C614-E189-4049-9304-E8ED641F2197}" type="presParOf" srcId="{8BA04315-FC34-4DEF-803C-80F5DE6AEB6A}" destId="{69BB02D3-2E4B-4C7D-95D2-B55A5EBA48EB}" srcOrd="0" destOrd="0" presId="urn:microsoft.com/office/officeart/2005/8/layout/lProcess3"/>
    <dgm:cxn modelId="{C7B83BDE-3B76-408F-B84C-B551D0C0395A}" type="presParOf" srcId="{8BA04315-FC34-4DEF-803C-80F5DE6AEB6A}" destId="{C778DF91-FF1D-4355-820D-4002C7B92302}" srcOrd="1" destOrd="0" presId="urn:microsoft.com/office/officeart/2005/8/layout/lProcess3"/>
    <dgm:cxn modelId="{A54C2D23-97A8-4822-ACFF-6CA30F60538F}" type="presParOf" srcId="{8BA04315-FC34-4DEF-803C-80F5DE6AEB6A}" destId="{9ABE03E6-823E-4E4E-A023-A78CCADBCF09}" srcOrd="2" destOrd="0" presId="urn:microsoft.com/office/officeart/2005/8/layout/lProcess3"/>
    <dgm:cxn modelId="{47EDF812-371C-4194-99BE-AF850B6197A2}" type="presParOf" srcId="{BE98FD70-50DD-42DE-9572-8490DC94B75A}" destId="{EEB00990-82A7-4BBC-B09C-D6490EC1A0ED}" srcOrd="5" destOrd="0" presId="urn:microsoft.com/office/officeart/2005/8/layout/lProcess3"/>
    <dgm:cxn modelId="{A9BC5404-919A-42F3-BD41-BB8ED0731BEC}" type="presParOf" srcId="{BE98FD70-50DD-42DE-9572-8490DC94B75A}" destId="{BB16D432-906C-4A2A-ADEC-92EE1AC5775A}" srcOrd="6" destOrd="0" presId="urn:microsoft.com/office/officeart/2005/8/layout/lProcess3"/>
    <dgm:cxn modelId="{946A7F19-09FC-46CF-9B87-8E4912C2F387}" type="presParOf" srcId="{BB16D432-906C-4A2A-ADEC-92EE1AC5775A}" destId="{A48FFC67-583E-453F-BC4F-B33C6FCA6A14}" srcOrd="0" destOrd="0" presId="urn:microsoft.com/office/officeart/2005/8/layout/lProcess3"/>
    <dgm:cxn modelId="{7E3F64F3-519F-4A15-B0E7-E996200D6737}" type="presParOf" srcId="{BB16D432-906C-4A2A-ADEC-92EE1AC5775A}" destId="{DF099ADD-EFB8-4059-844A-084C4CC299C2}" srcOrd="1" destOrd="0" presId="urn:microsoft.com/office/officeart/2005/8/layout/lProcess3"/>
    <dgm:cxn modelId="{41734358-3F7E-4F77-B36C-D8078AAE6C9D}" type="presParOf" srcId="{BB16D432-906C-4A2A-ADEC-92EE1AC5775A}" destId="{649E634B-BD1F-4730-9C6A-4595D1D88680}" srcOrd="2" destOrd="0" presId="urn:microsoft.com/office/officeart/2005/8/layout/lProcess3"/>
    <dgm:cxn modelId="{3539C791-664C-46F2-AE62-14F0879C0A04}" type="presParOf" srcId="{BE98FD70-50DD-42DE-9572-8490DC94B75A}" destId="{809AC1DA-487A-499E-946A-DCB402DBEE20}" srcOrd="7" destOrd="0" presId="urn:microsoft.com/office/officeart/2005/8/layout/lProcess3"/>
    <dgm:cxn modelId="{91C5B9C8-7E3D-44CC-829D-A6336FCE3100}" type="presParOf" srcId="{BE98FD70-50DD-42DE-9572-8490DC94B75A}" destId="{2EAF2453-6D8D-4568-A907-5C20F795ADEA}" srcOrd="8" destOrd="0" presId="urn:microsoft.com/office/officeart/2005/8/layout/lProcess3"/>
    <dgm:cxn modelId="{86E1CCB8-C659-4C68-A899-F8B27483FFCE}" type="presParOf" srcId="{2EAF2453-6D8D-4568-A907-5C20F795ADEA}" destId="{8FC2B2DF-2DB7-4BBE-8A2C-A2A2B6FF23ED}" srcOrd="0" destOrd="0" presId="urn:microsoft.com/office/officeart/2005/8/layout/lProcess3"/>
    <dgm:cxn modelId="{19A1B8C9-49F8-480D-AAB2-563664C4B036}" type="presParOf" srcId="{2EAF2453-6D8D-4568-A907-5C20F795ADEA}" destId="{2E1F17EF-A77E-40E8-B349-7FB2F1EF5E66}" srcOrd="1" destOrd="0" presId="urn:microsoft.com/office/officeart/2005/8/layout/lProcess3"/>
    <dgm:cxn modelId="{4F1A6D9B-8C71-4D75-BFC0-3CB4E7668F4F}" type="presParOf" srcId="{2EAF2453-6D8D-4568-A907-5C20F795ADEA}" destId="{BAED3AA7-C20D-4DA7-8159-3B7B424EB9FE}" srcOrd="2" destOrd="0" presId="urn:microsoft.com/office/officeart/2005/8/layout/lProcess3"/>
    <dgm:cxn modelId="{60BA8E78-9A5E-4193-981C-E4A3658ECF7D}" type="presParOf" srcId="{BE98FD70-50DD-42DE-9572-8490DC94B75A}" destId="{A2538041-6E4A-4CE7-A652-EE2E7C567CFA}" srcOrd="9" destOrd="0" presId="urn:microsoft.com/office/officeart/2005/8/layout/lProcess3"/>
    <dgm:cxn modelId="{C7AC90B1-B4CB-474A-BB52-CBA2A60EF212}" type="presParOf" srcId="{BE98FD70-50DD-42DE-9572-8490DC94B75A}" destId="{A4E48BC0-4799-4834-A38F-E02251DF8980}" srcOrd="10" destOrd="0" presId="urn:microsoft.com/office/officeart/2005/8/layout/lProcess3"/>
    <dgm:cxn modelId="{DA8AA8D5-8D21-4291-8B58-AFE4622480D9}" type="presParOf" srcId="{A4E48BC0-4799-4834-A38F-E02251DF8980}" destId="{4440D0E4-6CA1-43D8-8A44-2D1EB8D32697}" srcOrd="0" destOrd="0" presId="urn:microsoft.com/office/officeart/2005/8/layout/lProcess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077C63-CAE4-4F62-8CFF-6B6BA83C895D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19821F-96DE-4BC5-BE37-30E04241A06A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EA8012A3-BB57-4332-8676-1D90E8DDE26D}" type="parTrans" cxnId="{176F75E7-BFBE-4110-A39B-7F39877BD20E}">
      <dgm:prSet/>
      <dgm:spPr/>
      <dgm:t>
        <a:bodyPr/>
        <a:lstStyle/>
        <a:p>
          <a:endParaRPr lang="ru-RU" sz="1100"/>
        </a:p>
      </dgm:t>
    </dgm:pt>
    <dgm:pt modelId="{8879C1EF-6F70-4EF5-91C6-E41B9DD798E9}" type="sibTrans" cxnId="{176F75E7-BFBE-4110-A39B-7F39877BD20E}">
      <dgm:prSet/>
      <dgm:spPr/>
      <dgm:t>
        <a:bodyPr/>
        <a:lstStyle/>
        <a:p>
          <a:endParaRPr lang="ru-RU" sz="1100"/>
        </a:p>
      </dgm:t>
    </dgm:pt>
    <dgm:pt modelId="{4750192E-DA46-40DE-B8E1-B254050FD407}">
      <dgm:prSet phldrT="[Текст]" custT="1"/>
      <dgm:spPr>
        <a:solidFill>
          <a:schemeClr val="bg1"/>
        </a:solidFill>
        <a:ln w="25400">
          <a:solidFill>
            <a:srgbClr val="EAD5D5"/>
          </a:solidFill>
        </a:ln>
      </dgm:spPr>
      <dgm:t>
        <a:bodyPr lIns="36000"/>
        <a:lstStyle/>
        <a:p>
          <a:pPr algn="just"/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Справка из банка, иной кредитной организации, предоставившей гражданам кредит, о реквизитах ссудного счета для </a:t>
          </a:r>
          <a:b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</a:b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перечисления дополнительной социальной выплаты</a:t>
          </a:r>
        </a:p>
      </dgm:t>
    </dgm:pt>
    <dgm:pt modelId="{1D30D04D-B1AE-405D-A23D-64DD992DEB4D}" type="parTrans" cxnId="{94C75774-C40D-466E-9DA5-557059333CD5}">
      <dgm:prSet/>
      <dgm:spPr/>
      <dgm:t>
        <a:bodyPr/>
        <a:lstStyle/>
        <a:p>
          <a:endParaRPr lang="ru-RU" sz="1100"/>
        </a:p>
      </dgm:t>
    </dgm:pt>
    <dgm:pt modelId="{56AFDFF0-DC3C-4970-8814-5D590CFEBADA}" type="sibTrans" cxnId="{94C75774-C40D-466E-9DA5-557059333CD5}">
      <dgm:prSet/>
      <dgm:spPr/>
      <dgm:t>
        <a:bodyPr/>
        <a:lstStyle/>
        <a:p>
          <a:endParaRPr lang="ru-RU" sz="1100"/>
        </a:p>
      </dgm:t>
    </dgm:pt>
    <dgm:pt modelId="{48872DBD-D6B2-4464-8C95-29951D7EE189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F9BEECDF-0E7E-459C-A9D7-F17D181C43D9}" type="parTrans" cxnId="{00C2DC10-6F54-41FC-B9D9-21DF2DAA421C}">
      <dgm:prSet/>
      <dgm:spPr/>
      <dgm:t>
        <a:bodyPr/>
        <a:lstStyle/>
        <a:p>
          <a:endParaRPr lang="ru-RU" sz="1100"/>
        </a:p>
      </dgm:t>
    </dgm:pt>
    <dgm:pt modelId="{C8AB864A-F258-4BFF-A779-40FAF861759D}" type="sibTrans" cxnId="{00C2DC10-6F54-41FC-B9D9-21DF2DAA421C}">
      <dgm:prSet/>
      <dgm:spPr/>
      <dgm:t>
        <a:bodyPr/>
        <a:lstStyle/>
        <a:p>
          <a:endParaRPr lang="ru-RU" sz="1100"/>
        </a:p>
      </dgm:t>
    </dgm:pt>
    <dgm:pt modelId="{A89A021D-C820-460B-9BFF-0683FA26A0EB}">
      <dgm:prSet phldrT="[Текст]" custT="1"/>
      <dgm:spPr>
        <a:solidFill>
          <a:schemeClr val="bg1">
            <a:alpha val="90000"/>
          </a:schemeClr>
        </a:solidFill>
      </dgm:spPr>
      <dgm:t>
        <a:bodyPr lIns="36000"/>
        <a:lstStyle/>
        <a:p>
          <a:pPr algn="just"/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Копия свидетельства о праве собственности на жилое помещение или </a:t>
          </a:r>
          <a:r>
            <a:rPr lang="ru-RU" sz="105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выписка </a:t>
          </a: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из Единого государственного реестра недвижимости об основных характеристиках и зарегистрированных правах на объект недвижимости</a:t>
          </a:r>
        </a:p>
      </dgm:t>
    </dgm:pt>
    <dgm:pt modelId="{A9221B6E-53F3-4270-B352-AAE78D2E6A89}" type="parTrans" cxnId="{3D4AC5D7-3775-4719-956A-A4449E154609}">
      <dgm:prSet/>
      <dgm:spPr/>
      <dgm:t>
        <a:bodyPr/>
        <a:lstStyle/>
        <a:p>
          <a:endParaRPr lang="ru-RU" sz="1100"/>
        </a:p>
      </dgm:t>
    </dgm:pt>
    <dgm:pt modelId="{A967E0B7-897F-43B0-8605-F448B09CCA2E}" type="sibTrans" cxnId="{3D4AC5D7-3775-4719-956A-A4449E154609}">
      <dgm:prSet/>
      <dgm:spPr/>
      <dgm:t>
        <a:bodyPr/>
        <a:lstStyle/>
        <a:p>
          <a:endParaRPr lang="ru-RU" sz="1100"/>
        </a:p>
      </dgm:t>
    </dgm:pt>
    <dgm:pt modelId="{9AEB94B2-657B-4B9F-B6AA-F5BD65BC1F14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1AB25889-1A7F-469F-AF01-9188267FC9C5}" type="parTrans" cxnId="{87BF8EE2-AD7F-4A20-900F-13E8F92027C9}">
      <dgm:prSet/>
      <dgm:spPr/>
      <dgm:t>
        <a:bodyPr/>
        <a:lstStyle/>
        <a:p>
          <a:endParaRPr lang="ru-RU" sz="1100"/>
        </a:p>
      </dgm:t>
    </dgm:pt>
    <dgm:pt modelId="{7AF8274C-A4BF-47E5-9702-968283CB6F78}" type="sibTrans" cxnId="{87BF8EE2-AD7F-4A20-900F-13E8F92027C9}">
      <dgm:prSet/>
      <dgm:spPr/>
      <dgm:t>
        <a:bodyPr/>
        <a:lstStyle/>
        <a:p>
          <a:endParaRPr lang="ru-RU" sz="1100"/>
        </a:p>
      </dgm:t>
    </dgm:pt>
    <dgm:pt modelId="{66DDF04E-81E9-4C2C-A778-63405D22CBC0}">
      <dgm:prSet phldrT="[Текст]" custT="1"/>
      <dgm:spPr/>
      <dgm:t>
        <a:bodyPr/>
        <a:lstStyle/>
        <a:p>
          <a:endParaRPr lang="ru-RU" sz="1100" dirty="0"/>
        </a:p>
      </dgm:t>
    </dgm:pt>
    <dgm:pt modelId="{FEB7BAA7-EAD0-4125-8168-18BB14FD5E3E}" type="parTrans" cxnId="{AE017F17-63E4-4B47-BFB1-2458398D306C}">
      <dgm:prSet/>
      <dgm:spPr/>
      <dgm:t>
        <a:bodyPr/>
        <a:lstStyle/>
        <a:p>
          <a:endParaRPr lang="ru-RU" sz="1100"/>
        </a:p>
      </dgm:t>
    </dgm:pt>
    <dgm:pt modelId="{DCDBF2E4-EB05-4E2D-A321-2FF9014C8A90}" type="sibTrans" cxnId="{AE017F17-63E4-4B47-BFB1-2458398D306C}">
      <dgm:prSet/>
      <dgm:spPr/>
      <dgm:t>
        <a:bodyPr/>
        <a:lstStyle/>
        <a:p>
          <a:endParaRPr lang="ru-RU" sz="1100"/>
        </a:p>
      </dgm:t>
    </dgm:pt>
    <dgm:pt modelId="{25D736B7-A33C-4E88-87D7-AEAB3FD790F4}">
      <dgm:prSet custT="1"/>
      <dgm:spPr/>
      <dgm:t>
        <a:bodyPr/>
        <a:lstStyle/>
        <a:p>
          <a:endParaRPr lang="ru-RU" sz="1100"/>
        </a:p>
      </dgm:t>
    </dgm:pt>
    <dgm:pt modelId="{A8C91A94-9053-413F-998E-76D1B8CFA708}" type="parTrans" cxnId="{4D85B701-B080-4FB3-B4FC-75A877E0CA9E}">
      <dgm:prSet/>
      <dgm:spPr/>
      <dgm:t>
        <a:bodyPr/>
        <a:lstStyle/>
        <a:p>
          <a:endParaRPr lang="ru-RU" sz="1100"/>
        </a:p>
      </dgm:t>
    </dgm:pt>
    <dgm:pt modelId="{F67B9ECD-0C72-44C0-A319-8C0785C7DE3E}" type="sibTrans" cxnId="{4D85B701-B080-4FB3-B4FC-75A877E0CA9E}">
      <dgm:prSet/>
      <dgm:spPr/>
      <dgm:t>
        <a:bodyPr/>
        <a:lstStyle/>
        <a:p>
          <a:endParaRPr lang="ru-RU" sz="1100"/>
        </a:p>
      </dgm:t>
    </dgm:pt>
    <dgm:pt modelId="{E3A228FE-16E6-4CE6-B7CF-FC47CAD0A49A}">
      <dgm:prSet custT="1"/>
      <dgm:spPr>
        <a:solidFill>
          <a:schemeClr val="bg1">
            <a:alpha val="90000"/>
          </a:schemeClr>
        </a:solidFill>
      </dgm:spPr>
      <dgm:t>
        <a:bodyPr lIns="36000" rIns="108000"/>
        <a:lstStyle/>
        <a:p>
          <a:pPr algn="just">
            <a:lnSpc>
              <a:spcPct val="80000"/>
            </a:lnSpc>
            <a:spcAft>
              <a:spcPts val="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Копия договора на получение ипотечного (жилищного) кредита</a:t>
          </a:r>
        </a:p>
      </dgm:t>
    </dgm:pt>
    <dgm:pt modelId="{DD47E06E-3280-40DE-80E6-12A06A61550D}" type="parTrans" cxnId="{0330978B-B982-40EB-A0D2-2B4B833FC62C}">
      <dgm:prSet/>
      <dgm:spPr/>
      <dgm:t>
        <a:bodyPr/>
        <a:lstStyle/>
        <a:p>
          <a:endParaRPr lang="ru-RU" sz="1100"/>
        </a:p>
      </dgm:t>
    </dgm:pt>
    <dgm:pt modelId="{728D4460-9526-4CDE-A7B1-DC1BC5DBE871}" type="sibTrans" cxnId="{0330978B-B982-40EB-A0D2-2B4B833FC62C}">
      <dgm:prSet/>
      <dgm:spPr/>
      <dgm:t>
        <a:bodyPr/>
        <a:lstStyle/>
        <a:p>
          <a:endParaRPr lang="ru-RU" sz="1100"/>
        </a:p>
      </dgm:t>
    </dgm:pt>
    <dgm:pt modelId="{1AF637DA-20CD-4779-B900-935652730C8E}">
      <dgm:prSet custT="1"/>
      <dgm:spPr>
        <a:solidFill>
          <a:schemeClr val="bg1">
            <a:alpha val="90000"/>
          </a:schemeClr>
        </a:solidFill>
      </dgm:spPr>
      <dgm:t>
        <a:bodyPr lIns="36000"/>
        <a:lstStyle/>
        <a:p>
          <a:pPr algn="just"/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Справка из банка, иной кредитной организации, предоставившей гражданам кредит, об остатке задолженности по кредиту (по состоянию на дату подачи заявления) с приложением актуализированного графика платежей</a:t>
          </a:r>
        </a:p>
      </dgm:t>
    </dgm:pt>
    <dgm:pt modelId="{850B6F4A-57ED-441C-A86C-91D446301E5E}" type="parTrans" cxnId="{ECDF85E6-94C7-41F3-8065-E1E33FDB938F}">
      <dgm:prSet/>
      <dgm:spPr/>
      <dgm:t>
        <a:bodyPr/>
        <a:lstStyle/>
        <a:p>
          <a:endParaRPr lang="ru-RU" sz="1100"/>
        </a:p>
      </dgm:t>
    </dgm:pt>
    <dgm:pt modelId="{E1B74400-BF9F-4277-A06A-B0BA8C7A6DE0}" type="sibTrans" cxnId="{ECDF85E6-94C7-41F3-8065-E1E33FDB938F}">
      <dgm:prSet/>
      <dgm:spPr/>
      <dgm:t>
        <a:bodyPr/>
        <a:lstStyle/>
        <a:p>
          <a:endParaRPr lang="ru-RU" sz="1100"/>
        </a:p>
      </dgm:t>
    </dgm:pt>
    <dgm:pt modelId="{D9EFE84E-2A0C-4C08-92B2-76D536FD1C9C}">
      <dgm:prSet custT="1"/>
      <dgm:spPr>
        <a:solidFill>
          <a:schemeClr val="bg1">
            <a:alpha val="90000"/>
          </a:schemeClr>
        </a:solidFill>
      </dgm:spPr>
      <dgm:t>
        <a:bodyPr lIns="36000"/>
        <a:lstStyle/>
        <a:p>
          <a:pPr algn="just"/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Справка из банка, иной кредитной организации, предоставившей гражданам кредит, о наличии (отсутствии) просроченной задолженности по кредиту (по состоянию на дату подачи заявления) с указанием размера задолженности (при наличии)</a:t>
          </a:r>
        </a:p>
      </dgm:t>
    </dgm:pt>
    <dgm:pt modelId="{F8551910-24FA-4000-8B72-92A5E020FC73}" type="parTrans" cxnId="{1025B1B2-1DD8-43CA-B8C9-A91DD6F176DD}">
      <dgm:prSet/>
      <dgm:spPr/>
      <dgm:t>
        <a:bodyPr/>
        <a:lstStyle/>
        <a:p>
          <a:endParaRPr lang="ru-RU" sz="1100"/>
        </a:p>
      </dgm:t>
    </dgm:pt>
    <dgm:pt modelId="{7B191F46-7A7E-43DD-857B-778E4ED8B791}" type="sibTrans" cxnId="{1025B1B2-1DD8-43CA-B8C9-A91DD6F176DD}">
      <dgm:prSet/>
      <dgm:spPr/>
      <dgm:t>
        <a:bodyPr/>
        <a:lstStyle/>
        <a:p>
          <a:endParaRPr lang="ru-RU" sz="1100"/>
        </a:p>
      </dgm:t>
    </dgm:pt>
    <dgm:pt modelId="{137D2FAE-8DC3-4B72-A577-534CED3F9E5E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sz="1100"/>
        </a:p>
      </dgm:t>
    </dgm:pt>
    <dgm:pt modelId="{F9D1DD91-326B-4ED3-919A-5055F18BEA03}" type="sibTrans" cxnId="{4B9A19A6-0C03-4D7F-97DA-5DE00DB36B88}">
      <dgm:prSet/>
      <dgm:spPr/>
      <dgm:t>
        <a:bodyPr/>
        <a:lstStyle/>
        <a:p>
          <a:endParaRPr lang="ru-RU" sz="1100"/>
        </a:p>
      </dgm:t>
    </dgm:pt>
    <dgm:pt modelId="{F13AFCC3-02B1-4B13-BC0F-5EC6E59FFB9F}" type="parTrans" cxnId="{4B9A19A6-0C03-4D7F-97DA-5DE00DB36B88}">
      <dgm:prSet/>
      <dgm:spPr/>
      <dgm:t>
        <a:bodyPr/>
        <a:lstStyle/>
        <a:p>
          <a:endParaRPr lang="ru-RU" sz="1100"/>
        </a:p>
      </dgm:t>
    </dgm:pt>
    <dgm:pt modelId="{BE98FD70-50DD-42DE-9572-8490DC94B75A}" type="pres">
      <dgm:prSet presAssocID="{BE077C63-CAE4-4F62-8CFF-6B6BA83C89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A25006-E768-4123-8838-542522D036DC}" type="pres">
      <dgm:prSet presAssocID="{CA19821F-96DE-4BC5-BE37-30E04241A06A}" presName="horFlow" presStyleCnt="0"/>
      <dgm:spPr/>
    </dgm:pt>
    <dgm:pt modelId="{242E5281-7C39-4B0D-9A35-85B9A8C03C05}" type="pres">
      <dgm:prSet presAssocID="{CA19821F-96DE-4BC5-BE37-30E04241A06A}" presName="bigChev" presStyleLbl="node1" presStyleIdx="0" presStyleCnt="6" custScaleX="48767"/>
      <dgm:spPr/>
      <dgm:t>
        <a:bodyPr/>
        <a:lstStyle/>
        <a:p>
          <a:endParaRPr lang="ru-RU"/>
        </a:p>
      </dgm:t>
    </dgm:pt>
    <dgm:pt modelId="{8D53DB3D-2979-4B5E-B490-8B113D8EA940}" type="pres">
      <dgm:prSet presAssocID="{1D30D04D-B1AE-405D-A23D-64DD992DEB4D}" presName="parTrans" presStyleCnt="0"/>
      <dgm:spPr/>
    </dgm:pt>
    <dgm:pt modelId="{C6C19C6C-4BE6-444D-B2C7-27A6EBD37C84}" type="pres">
      <dgm:prSet presAssocID="{4750192E-DA46-40DE-B8E1-B254050FD407}" presName="node" presStyleLbl="alignAccFollowNode1" presStyleIdx="0" presStyleCnt="5" custScaleX="357618" custScaleY="138487" custLinFactNeighborX="-28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763E-84BD-49E8-952D-648DF1922F17}" type="pres">
      <dgm:prSet presAssocID="{CA19821F-96DE-4BC5-BE37-30E04241A06A}" presName="vSp" presStyleCnt="0"/>
      <dgm:spPr/>
    </dgm:pt>
    <dgm:pt modelId="{C3992435-3D50-45D5-9FD7-D1B663B28AF6}" type="pres">
      <dgm:prSet presAssocID="{48872DBD-D6B2-4464-8C95-29951D7EE189}" presName="horFlow" presStyleCnt="0"/>
      <dgm:spPr/>
    </dgm:pt>
    <dgm:pt modelId="{3177F963-ABEE-4F99-A8B5-C6EA5107D14D}" type="pres">
      <dgm:prSet presAssocID="{48872DBD-D6B2-4464-8C95-29951D7EE189}" presName="bigChev" presStyleLbl="node1" presStyleIdx="1" presStyleCnt="6" custScaleX="48767"/>
      <dgm:spPr/>
      <dgm:t>
        <a:bodyPr/>
        <a:lstStyle/>
        <a:p>
          <a:endParaRPr lang="ru-RU"/>
        </a:p>
      </dgm:t>
    </dgm:pt>
    <dgm:pt modelId="{B23DD7C2-6911-4CAE-9B9B-F32FAC754B14}" type="pres">
      <dgm:prSet presAssocID="{A9221B6E-53F3-4270-B352-AAE78D2E6A89}" presName="parTrans" presStyleCnt="0"/>
      <dgm:spPr/>
    </dgm:pt>
    <dgm:pt modelId="{3D013A0B-EB65-44C1-965F-3E728C8AEF82}" type="pres">
      <dgm:prSet presAssocID="{A89A021D-C820-460B-9BFF-0683FA26A0EB}" presName="node" presStyleLbl="alignAccFollowNode1" presStyleIdx="1" presStyleCnt="5" custScaleX="357618" custScaleY="138487" custLinFactNeighborX="-28494" custLinFactNeighborY="3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67F82-7FD7-4214-BC64-1FD6B0DF1A00}" type="pres">
      <dgm:prSet presAssocID="{48872DBD-D6B2-4464-8C95-29951D7EE189}" presName="vSp" presStyleCnt="0"/>
      <dgm:spPr/>
    </dgm:pt>
    <dgm:pt modelId="{8BA04315-FC34-4DEF-803C-80F5DE6AEB6A}" type="pres">
      <dgm:prSet presAssocID="{9AEB94B2-657B-4B9F-B6AA-F5BD65BC1F14}" presName="horFlow" presStyleCnt="0"/>
      <dgm:spPr/>
    </dgm:pt>
    <dgm:pt modelId="{69BB02D3-2E4B-4C7D-95D2-B55A5EBA48EB}" type="pres">
      <dgm:prSet presAssocID="{9AEB94B2-657B-4B9F-B6AA-F5BD65BC1F14}" presName="bigChev" presStyleLbl="node1" presStyleIdx="2" presStyleCnt="6" custScaleX="48767"/>
      <dgm:spPr/>
      <dgm:t>
        <a:bodyPr/>
        <a:lstStyle/>
        <a:p>
          <a:endParaRPr lang="ru-RU"/>
        </a:p>
      </dgm:t>
    </dgm:pt>
    <dgm:pt modelId="{C778DF91-FF1D-4355-820D-4002C7B92302}" type="pres">
      <dgm:prSet presAssocID="{DD47E06E-3280-40DE-80E6-12A06A61550D}" presName="parTrans" presStyleCnt="0"/>
      <dgm:spPr/>
    </dgm:pt>
    <dgm:pt modelId="{9ABE03E6-823E-4E4E-A023-A78CCADBCF09}" type="pres">
      <dgm:prSet presAssocID="{E3A228FE-16E6-4CE6-B7CF-FC47CAD0A49A}" presName="node" presStyleLbl="alignAccFollowNode1" presStyleIdx="2" presStyleCnt="5" custScaleX="357618" custScaleY="138487" custLinFactNeighborX="-28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00990-82A7-4BBC-B09C-D6490EC1A0ED}" type="pres">
      <dgm:prSet presAssocID="{9AEB94B2-657B-4B9F-B6AA-F5BD65BC1F14}" presName="vSp" presStyleCnt="0"/>
      <dgm:spPr/>
    </dgm:pt>
    <dgm:pt modelId="{BB16D432-906C-4A2A-ADEC-92EE1AC5775A}" type="pres">
      <dgm:prSet presAssocID="{25D736B7-A33C-4E88-87D7-AEAB3FD790F4}" presName="horFlow" presStyleCnt="0"/>
      <dgm:spPr/>
    </dgm:pt>
    <dgm:pt modelId="{A48FFC67-583E-453F-BC4F-B33C6FCA6A14}" type="pres">
      <dgm:prSet presAssocID="{25D736B7-A33C-4E88-87D7-AEAB3FD790F4}" presName="bigChev" presStyleLbl="node1" presStyleIdx="3" presStyleCnt="6" custScaleX="48767"/>
      <dgm:spPr/>
      <dgm:t>
        <a:bodyPr/>
        <a:lstStyle/>
        <a:p>
          <a:endParaRPr lang="ru-RU"/>
        </a:p>
      </dgm:t>
    </dgm:pt>
    <dgm:pt modelId="{DF099ADD-EFB8-4059-844A-084C4CC299C2}" type="pres">
      <dgm:prSet presAssocID="{850B6F4A-57ED-441C-A86C-91D446301E5E}" presName="parTrans" presStyleCnt="0"/>
      <dgm:spPr/>
    </dgm:pt>
    <dgm:pt modelId="{649E634B-BD1F-4730-9C6A-4595D1D88680}" type="pres">
      <dgm:prSet presAssocID="{1AF637DA-20CD-4779-B900-935652730C8E}" presName="node" presStyleLbl="alignAccFollowNode1" presStyleIdx="3" presStyleCnt="5" custScaleX="357618" custScaleY="138487" custLinFactNeighborX="-28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AC1DA-487A-499E-946A-DCB402DBEE20}" type="pres">
      <dgm:prSet presAssocID="{25D736B7-A33C-4E88-87D7-AEAB3FD790F4}" presName="vSp" presStyleCnt="0"/>
      <dgm:spPr/>
    </dgm:pt>
    <dgm:pt modelId="{2EAF2453-6D8D-4568-A907-5C20F795ADEA}" type="pres">
      <dgm:prSet presAssocID="{66DDF04E-81E9-4C2C-A778-63405D22CBC0}" presName="horFlow" presStyleCnt="0"/>
      <dgm:spPr/>
    </dgm:pt>
    <dgm:pt modelId="{8FC2B2DF-2DB7-4BBE-8A2C-A2A2B6FF23ED}" type="pres">
      <dgm:prSet presAssocID="{66DDF04E-81E9-4C2C-A778-63405D22CBC0}" presName="bigChev" presStyleLbl="node1" presStyleIdx="4" presStyleCnt="6" custScaleX="48767"/>
      <dgm:spPr/>
      <dgm:t>
        <a:bodyPr/>
        <a:lstStyle/>
        <a:p>
          <a:endParaRPr lang="ru-RU"/>
        </a:p>
      </dgm:t>
    </dgm:pt>
    <dgm:pt modelId="{2E1F17EF-A77E-40E8-B349-7FB2F1EF5E66}" type="pres">
      <dgm:prSet presAssocID="{F8551910-24FA-4000-8B72-92A5E020FC73}" presName="parTrans" presStyleCnt="0"/>
      <dgm:spPr/>
    </dgm:pt>
    <dgm:pt modelId="{BAED3AA7-C20D-4DA7-8159-3B7B424EB9FE}" type="pres">
      <dgm:prSet presAssocID="{D9EFE84E-2A0C-4C08-92B2-76D536FD1C9C}" presName="node" presStyleLbl="alignAccFollowNode1" presStyleIdx="4" presStyleCnt="5" custScaleX="357618" custScaleY="138487" custLinFactNeighborX="-28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8041-6E4A-4CE7-A652-EE2E7C567CFA}" type="pres">
      <dgm:prSet presAssocID="{66DDF04E-81E9-4C2C-A778-63405D22CBC0}" presName="vSp" presStyleCnt="0"/>
      <dgm:spPr/>
    </dgm:pt>
    <dgm:pt modelId="{A4E48BC0-4799-4834-A38F-E02251DF8980}" type="pres">
      <dgm:prSet presAssocID="{137D2FAE-8DC3-4B72-A577-534CED3F9E5E}" presName="horFlow" presStyleCnt="0"/>
      <dgm:spPr/>
    </dgm:pt>
    <dgm:pt modelId="{4440D0E4-6CA1-43D8-8A44-2D1EB8D32697}" type="pres">
      <dgm:prSet presAssocID="{137D2FAE-8DC3-4B72-A577-534CED3F9E5E}" presName="bigChev" presStyleLbl="node1" presStyleIdx="5" presStyleCnt="6" custScaleX="48767"/>
      <dgm:spPr/>
      <dgm:t>
        <a:bodyPr/>
        <a:lstStyle/>
        <a:p>
          <a:endParaRPr lang="ru-RU"/>
        </a:p>
      </dgm:t>
    </dgm:pt>
  </dgm:ptLst>
  <dgm:cxnLst>
    <dgm:cxn modelId="{ECDF85E6-94C7-41F3-8065-E1E33FDB938F}" srcId="{25D736B7-A33C-4E88-87D7-AEAB3FD790F4}" destId="{1AF637DA-20CD-4779-B900-935652730C8E}" srcOrd="0" destOrd="0" parTransId="{850B6F4A-57ED-441C-A86C-91D446301E5E}" sibTransId="{E1B74400-BF9F-4277-A06A-B0BA8C7A6DE0}"/>
    <dgm:cxn modelId="{EDA3C0E6-6D08-40DC-800D-E6275FAD8233}" type="presOf" srcId="{CA19821F-96DE-4BC5-BE37-30E04241A06A}" destId="{242E5281-7C39-4B0D-9A35-85B9A8C03C05}" srcOrd="0" destOrd="0" presId="urn:microsoft.com/office/officeart/2005/8/layout/lProcess3"/>
    <dgm:cxn modelId="{7A653002-A3D9-4F51-927C-BEB9AFE1012E}" type="presOf" srcId="{E3A228FE-16E6-4CE6-B7CF-FC47CAD0A49A}" destId="{9ABE03E6-823E-4E4E-A023-A78CCADBCF09}" srcOrd="0" destOrd="0" presId="urn:microsoft.com/office/officeart/2005/8/layout/lProcess3"/>
    <dgm:cxn modelId="{52200386-A8A6-40FF-8342-19077C6A0A3E}" type="presOf" srcId="{D9EFE84E-2A0C-4C08-92B2-76D536FD1C9C}" destId="{BAED3AA7-C20D-4DA7-8159-3B7B424EB9FE}" srcOrd="0" destOrd="0" presId="urn:microsoft.com/office/officeart/2005/8/layout/lProcess3"/>
    <dgm:cxn modelId="{7AB5BDED-F7EF-4CA6-BF99-43204FB7ACD1}" type="presOf" srcId="{9AEB94B2-657B-4B9F-B6AA-F5BD65BC1F14}" destId="{69BB02D3-2E4B-4C7D-95D2-B55A5EBA48EB}" srcOrd="0" destOrd="0" presId="urn:microsoft.com/office/officeart/2005/8/layout/lProcess3"/>
    <dgm:cxn modelId="{8870F542-EBB4-441D-BB94-82F23EE0EF27}" type="presOf" srcId="{137D2FAE-8DC3-4B72-A577-534CED3F9E5E}" destId="{4440D0E4-6CA1-43D8-8A44-2D1EB8D32697}" srcOrd="0" destOrd="0" presId="urn:microsoft.com/office/officeart/2005/8/layout/lProcess3"/>
    <dgm:cxn modelId="{23C12D52-EA2B-48DF-BD8E-75CDD5BFE283}" type="presOf" srcId="{4750192E-DA46-40DE-B8E1-B254050FD407}" destId="{C6C19C6C-4BE6-444D-B2C7-27A6EBD37C84}" srcOrd="0" destOrd="0" presId="urn:microsoft.com/office/officeart/2005/8/layout/lProcess3"/>
    <dgm:cxn modelId="{DF273559-F536-49F0-B0F9-F314A2D9B2E3}" type="presOf" srcId="{A89A021D-C820-460B-9BFF-0683FA26A0EB}" destId="{3D013A0B-EB65-44C1-965F-3E728C8AEF82}" srcOrd="0" destOrd="0" presId="urn:microsoft.com/office/officeart/2005/8/layout/lProcess3"/>
    <dgm:cxn modelId="{4B9A19A6-0C03-4D7F-97DA-5DE00DB36B88}" srcId="{BE077C63-CAE4-4F62-8CFF-6B6BA83C895D}" destId="{137D2FAE-8DC3-4B72-A577-534CED3F9E5E}" srcOrd="5" destOrd="0" parTransId="{F13AFCC3-02B1-4B13-BC0F-5EC6E59FFB9F}" sibTransId="{F9D1DD91-326B-4ED3-919A-5055F18BEA03}"/>
    <dgm:cxn modelId="{7F98E9D5-28FC-49F8-BB2D-8FEEA0AFABCE}" type="presOf" srcId="{66DDF04E-81E9-4C2C-A778-63405D22CBC0}" destId="{8FC2B2DF-2DB7-4BBE-8A2C-A2A2B6FF23ED}" srcOrd="0" destOrd="0" presId="urn:microsoft.com/office/officeart/2005/8/layout/lProcess3"/>
    <dgm:cxn modelId="{3D4AC5D7-3775-4719-956A-A4449E154609}" srcId="{48872DBD-D6B2-4464-8C95-29951D7EE189}" destId="{A89A021D-C820-460B-9BFF-0683FA26A0EB}" srcOrd="0" destOrd="0" parTransId="{A9221B6E-53F3-4270-B352-AAE78D2E6A89}" sibTransId="{A967E0B7-897F-43B0-8605-F448B09CCA2E}"/>
    <dgm:cxn modelId="{1025B1B2-1DD8-43CA-B8C9-A91DD6F176DD}" srcId="{66DDF04E-81E9-4C2C-A778-63405D22CBC0}" destId="{D9EFE84E-2A0C-4C08-92B2-76D536FD1C9C}" srcOrd="0" destOrd="0" parTransId="{F8551910-24FA-4000-8B72-92A5E020FC73}" sibTransId="{7B191F46-7A7E-43DD-857B-778E4ED8B791}"/>
    <dgm:cxn modelId="{4D85B701-B080-4FB3-B4FC-75A877E0CA9E}" srcId="{BE077C63-CAE4-4F62-8CFF-6B6BA83C895D}" destId="{25D736B7-A33C-4E88-87D7-AEAB3FD790F4}" srcOrd="3" destOrd="0" parTransId="{A8C91A94-9053-413F-998E-76D1B8CFA708}" sibTransId="{F67B9ECD-0C72-44C0-A319-8C0785C7DE3E}"/>
    <dgm:cxn modelId="{AE017F17-63E4-4B47-BFB1-2458398D306C}" srcId="{BE077C63-CAE4-4F62-8CFF-6B6BA83C895D}" destId="{66DDF04E-81E9-4C2C-A778-63405D22CBC0}" srcOrd="4" destOrd="0" parTransId="{FEB7BAA7-EAD0-4125-8168-18BB14FD5E3E}" sibTransId="{DCDBF2E4-EB05-4E2D-A321-2FF9014C8A90}"/>
    <dgm:cxn modelId="{87BF8EE2-AD7F-4A20-900F-13E8F92027C9}" srcId="{BE077C63-CAE4-4F62-8CFF-6B6BA83C895D}" destId="{9AEB94B2-657B-4B9F-B6AA-F5BD65BC1F14}" srcOrd="2" destOrd="0" parTransId="{1AB25889-1A7F-469F-AF01-9188267FC9C5}" sibTransId="{7AF8274C-A4BF-47E5-9702-968283CB6F78}"/>
    <dgm:cxn modelId="{176F75E7-BFBE-4110-A39B-7F39877BD20E}" srcId="{BE077C63-CAE4-4F62-8CFF-6B6BA83C895D}" destId="{CA19821F-96DE-4BC5-BE37-30E04241A06A}" srcOrd="0" destOrd="0" parTransId="{EA8012A3-BB57-4332-8676-1D90E8DDE26D}" sibTransId="{8879C1EF-6F70-4EF5-91C6-E41B9DD798E9}"/>
    <dgm:cxn modelId="{F03DFE99-7230-4B65-AA94-058EA5921B7D}" type="presOf" srcId="{BE077C63-CAE4-4F62-8CFF-6B6BA83C895D}" destId="{BE98FD70-50DD-42DE-9572-8490DC94B75A}" srcOrd="0" destOrd="0" presId="urn:microsoft.com/office/officeart/2005/8/layout/lProcess3"/>
    <dgm:cxn modelId="{94C75774-C40D-466E-9DA5-557059333CD5}" srcId="{CA19821F-96DE-4BC5-BE37-30E04241A06A}" destId="{4750192E-DA46-40DE-B8E1-B254050FD407}" srcOrd="0" destOrd="0" parTransId="{1D30D04D-B1AE-405D-A23D-64DD992DEB4D}" sibTransId="{56AFDFF0-DC3C-4970-8814-5D590CFEBADA}"/>
    <dgm:cxn modelId="{AF001CC2-19C0-4EF6-A86D-775BEF1B1B75}" type="presOf" srcId="{1AF637DA-20CD-4779-B900-935652730C8E}" destId="{649E634B-BD1F-4730-9C6A-4595D1D88680}" srcOrd="0" destOrd="0" presId="urn:microsoft.com/office/officeart/2005/8/layout/lProcess3"/>
    <dgm:cxn modelId="{00C2DC10-6F54-41FC-B9D9-21DF2DAA421C}" srcId="{BE077C63-CAE4-4F62-8CFF-6B6BA83C895D}" destId="{48872DBD-D6B2-4464-8C95-29951D7EE189}" srcOrd="1" destOrd="0" parTransId="{F9BEECDF-0E7E-459C-A9D7-F17D181C43D9}" sibTransId="{C8AB864A-F258-4BFF-A779-40FAF861759D}"/>
    <dgm:cxn modelId="{D75D1F1E-3071-4D18-864A-7C3173437E0F}" type="presOf" srcId="{25D736B7-A33C-4E88-87D7-AEAB3FD790F4}" destId="{A48FFC67-583E-453F-BC4F-B33C6FCA6A14}" srcOrd="0" destOrd="0" presId="urn:microsoft.com/office/officeart/2005/8/layout/lProcess3"/>
    <dgm:cxn modelId="{0330978B-B982-40EB-A0D2-2B4B833FC62C}" srcId="{9AEB94B2-657B-4B9F-B6AA-F5BD65BC1F14}" destId="{E3A228FE-16E6-4CE6-B7CF-FC47CAD0A49A}" srcOrd="0" destOrd="0" parTransId="{DD47E06E-3280-40DE-80E6-12A06A61550D}" sibTransId="{728D4460-9526-4CDE-A7B1-DC1BC5DBE871}"/>
    <dgm:cxn modelId="{9E7702B9-F5EC-46F5-8F58-628993D13058}" type="presOf" srcId="{48872DBD-D6B2-4464-8C95-29951D7EE189}" destId="{3177F963-ABEE-4F99-A8B5-C6EA5107D14D}" srcOrd="0" destOrd="0" presId="urn:microsoft.com/office/officeart/2005/8/layout/lProcess3"/>
    <dgm:cxn modelId="{13C5990C-3196-4C26-9854-44BC28A48A06}" type="presParOf" srcId="{BE98FD70-50DD-42DE-9572-8490DC94B75A}" destId="{9EA25006-E768-4123-8838-542522D036DC}" srcOrd="0" destOrd="0" presId="urn:microsoft.com/office/officeart/2005/8/layout/lProcess3"/>
    <dgm:cxn modelId="{94EF05BE-AEB9-4F17-A213-A20C13870840}" type="presParOf" srcId="{9EA25006-E768-4123-8838-542522D036DC}" destId="{242E5281-7C39-4B0D-9A35-85B9A8C03C05}" srcOrd="0" destOrd="0" presId="urn:microsoft.com/office/officeart/2005/8/layout/lProcess3"/>
    <dgm:cxn modelId="{3F3E14E5-BC23-4657-99FD-445F66BEF7E7}" type="presParOf" srcId="{9EA25006-E768-4123-8838-542522D036DC}" destId="{8D53DB3D-2979-4B5E-B490-8B113D8EA940}" srcOrd="1" destOrd="0" presId="urn:microsoft.com/office/officeart/2005/8/layout/lProcess3"/>
    <dgm:cxn modelId="{9AE79477-74BF-465C-A34E-1EDD30B5704F}" type="presParOf" srcId="{9EA25006-E768-4123-8838-542522D036DC}" destId="{C6C19C6C-4BE6-444D-B2C7-27A6EBD37C84}" srcOrd="2" destOrd="0" presId="urn:microsoft.com/office/officeart/2005/8/layout/lProcess3"/>
    <dgm:cxn modelId="{85CA8280-D9B3-4540-BB74-9996D6361934}" type="presParOf" srcId="{BE98FD70-50DD-42DE-9572-8490DC94B75A}" destId="{1326763E-84BD-49E8-952D-648DF1922F17}" srcOrd="1" destOrd="0" presId="urn:microsoft.com/office/officeart/2005/8/layout/lProcess3"/>
    <dgm:cxn modelId="{F971CB39-D57C-4C16-BF35-3CE4FB984053}" type="presParOf" srcId="{BE98FD70-50DD-42DE-9572-8490DC94B75A}" destId="{C3992435-3D50-45D5-9FD7-D1B663B28AF6}" srcOrd="2" destOrd="0" presId="urn:microsoft.com/office/officeart/2005/8/layout/lProcess3"/>
    <dgm:cxn modelId="{3F717927-B9CA-459A-8876-A1AF7E784DF0}" type="presParOf" srcId="{C3992435-3D50-45D5-9FD7-D1B663B28AF6}" destId="{3177F963-ABEE-4F99-A8B5-C6EA5107D14D}" srcOrd="0" destOrd="0" presId="urn:microsoft.com/office/officeart/2005/8/layout/lProcess3"/>
    <dgm:cxn modelId="{CDF31F42-F2A3-4FFA-BAD4-6A781BE3E065}" type="presParOf" srcId="{C3992435-3D50-45D5-9FD7-D1B663B28AF6}" destId="{B23DD7C2-6911-4CAE-9B9B-F32FAC754B14}" srcOrd="1" destOrd="0" presId="urn:microsoft.com/office/officeart/2005/8/layout/lProcess3"/>
    <dgm:cxn modelId="{A933AC79-2A2C-47FF-A8DD-9ABF374AF5A5}" type="presParOf" srcId="{C3992435-3D50-45D5-9FD7-D1B663B28AF6}" destId="{3D013A0B-EB65-44C1-965F-3E728C8AEF82}" srcOrd="2" destOrd="0" presId="urn:microsoft.com/office/officeart/2005/8/layout/lProcess3"/>
    <dgm:cxn modelId="{173E49B3-8048-4A71-8118-74C70CB47F04}" type="presParOf" srcId="{BE98FD70-50DD-42DE-9572-8490DC94B75A}" destId="{57D67F82-7FD7-4214-BC64-1FD6B0DF1A00}" srcOrd="3" destOrd="0" presId="urn:microsoft.com/office/officeart/2005/8/layout/lProcess3"/>
    <dgm:cxn modelId="{28E876A9-634D-491A-AC4C-08B3369896A2}" type="presParOf" srcId="{BE98FD70-50DD-42DE-9572-8490DC94B75A}" destId="{8BA04315-FC34-4DEF-803C-80F5DE6AEB6A}" srcOrd="4" destOrd="0" presId="urn:microsoft.com/office/officeart/2005/8/layout/lProcess3"/>
    <dgm:cxn modelId="{041F4482-2EA3-4C43-9F4B-CD0E0D554414}" type="presParOf" srcId="{8BA04315-FC34-4DEF-803C-80F5DE6AEB6A}" destId="{69BB02D3-2E4B-4C7D-95D2-B55A5EBA48EB}" srcOrd="0" destOrd="0" presId="urn:microsoft.com/office/officeart/2005/8/layout/lProcess3"/>
    <dgm:cxn modelId="{1C8D4A88-30B2-4605-8D40-3367763E6E96}" type="presParOf" srcId="{8BA04315-FC34-4DEF-803C-80F5DE6AEB6A}" destId="{C778DF91-FF1D-4355-820D-4002C7B92302}" srcOrd="1" destOrd="0" presId="urn:microsoft.com/office/officeart/2005/8/layout/lProcess3"/>
    <dgm:cxn modelId="{4074C65D-E229-4EFE-92D0-885FE3FCCE30}" type="presParOf" srcId="{8BA04315-FC34-4DEF-803C-80F5DE6AEB6A}" destId="{9ABE03E6-823E-4E4E-A023-A78CCADBCF09}" srcOrd="2" destOrd="0" presId="urn:microsoft.com/office/officeart/2005/8/layout/lProcess3"/>
    <dgm:cxn modelId="{F82055FD-4FFA-4730-BA5D-AAC8CE231E81}" type="presParOf" srcId="{BE98FD70-50DD-42DE-9572-8490DC94B75A}" destId="{EEB00990-82A7-4BBC-B09C-D6490EC1A0ED}" srcOrd="5" destOrd="0" presId="urn:microsoft.com/office/officeart/2005/8/layout/lProcess3"/>
    <dgm:cxn modelId="{94057601-95F6-4BAD-A4CD-626BF5F79CFC}" type="presParOf" srcId="{BE98FD70-50DD-42DE-9572-8490DC94B75A}" destId="{BB16D432-906C-4A2A-ADEC-92EE1AC5775A}" srcOrd="6" destOrd="0" presId="urn:microsoft.com/office/officeart/2005/8/layout/lProcess3"/>
    <dgm:cxn modelId="{22322762-3DF9-445F-A014-AA90980E1661}" type="presParOf" srcId="{BB16D432-906C-4A2A-ADEC-92EE1AC5775A}" destId="{A48FFC67-583E-453F-BC4F-B33C6FCA6A14}" srcOrd="0" destOrd="0" presId="urn:microsoft.com/office/officeart/2005/8/layout/lProcess3"/>
    <dgm:cxn modelId="{A5C54344-7EB6-4295-9E44-3E2848C665C3}" type="presParOf" srcId="{BB16D432-906C-4A2A-ADEC-92EE1AC5775A}" destId="{DF099ADD-EFB8-4059-844A-084C4CC299C2}" srcOrd="1" destOrd="0" presId="urn:microsoft.com/office/officeart/2005/8/layout/lProcess3"/>
    <dgm:cxn modelId="{505BA6FA-D26F-47C2-AFB8-B9A91FA3D95A}" type="presParOf" srcId="{BB16D432-906C-4A2A-ADEC-92EE1AC5775A}" destId="{649E634B-BD1F-4730-9C6A-4595D1D88680}" srcOrd="2" destOrd="0" presId="urn:microsoft.com/office/officeart/2005/8/layout/lProcess3"/>
    <dgm:cxn modelId="{2AAC725B-3512-48B0-9801-7C8067E8867F}" type="presParOf" srcId="{BE98FD70-50DD-42DE-9572-8490DC94B75A}" destId="{809AC1DA-487A-499E-946A-DCB402DBEE20}" srcOrd="7" destOrd="0" presId="urn:microsoft.com/office/officeart/2005/8/layout/lProcess3"/>
    <dgm:cxn modelId="{6AE791A3-9EFF-4ADF-813D-D62B1B40087A}" type="presParOf" srcId="{BE98FD70-50DD-42DE-9572-8490DC94B75A}" destId="{2EAF2453-6D8D-4568-A907-5C20F795ADEA}" srcOrd="8" destOrd="0" presId="urn:microsoft.com/office/officeart/2005/8/layout/lProcess3"/>
    <dgm:cxn modelId="{6C1CA9FF-5DDC-4592-B7AE-35DD15DA4B80}" type="presParOf" srcId="{2EAF2453-6D8D-4568-A907-5C20F795ADEA}" destId="{8FC2B2DF-2DB7-4BBE-8A2C-A2A2B6FF23ED}" srcOrd="0" destOrd="0" presId="urn:microsoft.com/office/officeart/2005/8/layout/lProcess3"/>
    <dgm:cxn modelId="{39E9C737-0700-4245-847B-036AE665ED6D}" type="presParOf" srcId="{2EAF2453-6D8D-4568-A907-5C20F795ADEA}" destId="{2E1F17EF-A77E-40E8-B349-7FB2F1EF5E66}" srcOrd="1" destOrd="0" presId="urn:microsoft.com/office/officeart/2005/8/layout/lProcess3"/>
    <dgm:cxn modelId="{5E8ABCFF-9BB4-4E35-8D9E-31CA63BAF877}" type="presParOf" srcId="{2EAF2453-6D8D-4568-A907-5C20F795ADEA}" destId="{BAED3AA7-C20D-4DA7-8159-3B7B424EB9FE}" srcOrd="2" destOrd="0" presId="urn:microsoft.com/office/officeart/2005/8/layout/lProcess3"/>
    <dgm:cxn modelId="{EC10928C-7E66-4351-97CE-7A1287DDAA2A}" type="presParOf" srcId="{BE98FD70-50DD-42DE-9572-8490DC94B75A}" destId="{A2538041-6E4A-4CE7-A652-EE2E7C567CFA}" srcOrd="9" destOrd="0" presId="urn:microsoft.com/office/officeart/2005/8/layout/lProcess3"/>
    <dgm:cxn modelId="{C7497EB3-87AE-40E6-95D2-E035B5D776B4}" type="presParOf" srcId="{BE98FD70-50DD-42DE-9572-8490DC94B75A}" destId="{A4E48BC0-4799-4834-A38F-E02251DF8980}" srcOrd="10" destOrd="0" presId="urn:microsoft.com/office/officeart/2005/8/layout/lProcess3"/>
    <dgm:cxn modelId="{AE412099-30CA-4B24-B569-ADCD38F19F89}" type="presParOf" srcId="{A4E48BC0-4799-4834-A38F-E02251DF8980}" destId="{4440D0E4-6CA1-43D8-8A44-2D1EB8D3269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F4DEA-8CF6-46EA-9425-93462C5F48C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F9F46-45F8-4D17-B9DC-1AAE1CD0D5DE}">
      <dgm:prSet phldrT="[Текст]" custT="1"/>
      <dgm:spPr/>
      <dgm:t>
        <a:bodyPr/>
        <a:lstStyle/>
        <a:p>
          <a:r>
            <a:rPr lang="ru-RU" sz="1400" b="1" dirty="0"/>
            <a:t>Период действия</a:t>
          </a:r>
        </a:p>
      </dgm:t>
    </dgm:pt>
    <dgm:pt modelId="{E1D805C3-2EF7-4148-8890-730A2A8116C6}" type="parTrans" cxnId="{ECF3924F-0666-4966-9AA9-C3457F840B3A}">
      <dgm:prSet/>
      <dgm:spPr/>
      <dgm:t>
        <a:bodyPr/>
        <a:lstStyle/>
        <a:p>
          <a:endParaRPr lang="ru-RU"/>
        </a:p>
      </dgm:t>
    </dgm:pt>
    <dgm:pt modelId="{A8DF4473-E761-4F45-B6BD-58F66BE3D1B0}" type="sibTrans" cxnId="{ECF3924F-0666-4966-9AA9-C3457F840B3A}">
      <dgm:prSet/>
      <dgm:spPr/>
      <dgm:t>
        <a:bodyPr/>
        <a:lstStyle/>
        <a:p>
          <a:endParaRPr lang="ru-RU"/>
        </a:p>
      </dgm:t>
    </dgm:pt>
    <dgm:pt modelId="{F31BC40C-AB55-43D9-8490-CF8E21CD9740}">
      <dgm:prSet phldrT="[Текст]" custT="1"/>
      <dgm:spPr/>
      <dgm:t>
        <a:bodyPr/>
        <a:lstStyle/>
        <a:p>
          <a:r>
            <a:rPr lang="ru-RU" sz="1400" b="1" dirty="0"/>
            <a:t> Размер процентной ставки</a:t>
          </a:r>
        </a:p>
      </dgm:t>
    </dgm:pt>
    <dgm:pt modelId="{CB6E7718-2A54-49E6-9315-14DFB2859DB0}" type="parTrans" cxnId="{6F0BBDD1-D897-4A58-BAEC-24094BF4FBE5}">
      <dgm:prSet/>
      <dgm:spPr/>
      <dgm:t>
        <a:bodyPr/>
        <a:lstStyle/>
        <a:p>
          <a:endParaRPr lang="ru-RU"/>
        </a:p>
      </dgm:t>
    </dgm:pt>
    <dgm:pt modelId="{5E2763F4-DFF1-432B-8A94-D9D3A91C4212}" type="sibTrans" cxnId="{6F0BBDD1-D897-4A58-BAEC-24094BF4FBE5}">
      <dgm:prSet/>
      <dgm:spPr/>
      <dgm:t>
        <a:bodyPr/>
        <a:lstStyle/>
        <a:p>
          <a:endParaRPr lang="ru-RU"/>
        </a:p>
      </dgm:t>
    </dgm:pt>
    <dgm:pt modelId="{D6D0C4B5-FD7B-4706-9B53-367AB46BE277}">
      <dgm:prSet custT="1"/>
      <dgm:spPr/>
      <dgm:t>
        <a:bodyPr/>
        <a:lstStyle/>
        <a:p>
          <a:r>
            <a:rPr lang="ru-RU" sz="1400" b="1" dirty="0"/>
            <a:t>Первоначальный взнос</a:t>
          </a:r>
        </a:p>
      </dgm:t>
    </dgm:pt>
    <dgm:pt modelId="{D8D9A16B-641F-45EC-9DA7-64CFB76B3AB0}" type="parTrans" cxnId="{8ED6CDF0-7354-405F-838D-D20DD6797491}">
      <dgm:prSet/>
      <dgm:spPr/>
      <dgm:t>
        <a:bodyPr/>
        <a:lstStyle/>
        <a:p>
          <a:endParaRPr lang="ru-RU"/>
        </a:p>
      </dgm:t>
    </dgm:pt>
    <dgm:pt modelId="{1149D93C-D322-4A95-B6EB-EA10763D90D7}" type="sibTrans" cxnId="{8ED6CDF0-7354-405F-838D-D20DD6797491}">
      <dgm:prSet/>
      <dgm:spPr/>
      <dgm:t>
        <a:bodyPr/>
        <a:lstStyle/>
        <a:p>
          <a:endParaRPr lang="ru-RU"/>
        </a:p>
      </dgm:t>
    </dgm:pt>
    <dgm:pt modelId="{B9DD5804-D9E4-42E0-8EE2-3048252F6AF4}">
      <dgm:prSet custT="1"/>
      <dgm:spPr/>
      <dgm:t>
        <a:bodyPr/>
        <a:lstStyle/>
        <a:p>
          <a:r>
            <a:rPr lang="ru-RU" sz="1400" dirty="0"/>
            <a:t>с 1 декабря 2019 года по 31 декабря 2024 года включительно</a:t>
          </a:r>
        </a:p>
      </dgm:t>
    </dgm:pt>
    <dgm:pt modelId="{0C3543A2-B1E9-4B4C-9F8B-73BF657012EC}" type="parTrans" cxnId="{7FFE90C7-3BD2-4F6B-BFA9-3B9786A82AB2}">
      <dgm:prSet/>
      <dgm:spPr/>
      <dgm:t>
        <a:bodyPr/>
        <a:lstStyle/>
        <a:p>
          <a:endParaRPr lang="ru-RU"/>
        </a:p>
      </dgm:t>
    </dgm:pt>
    <dgm:pt modelId="{04F9E197-7144-44B5-9F2C-557A4BE20507}" type="sibTrans" cxnId="{7FFE90C7-3BD2-4F6B-BFA9-3B9786A82AB2}">
      <dgm:prSet/>
      <dgm:spPr/>
      <dgm:t>
        <a:bodyPr/>
        <a:lstStyle/>
        <a:p>
          <a:endParaRPr lang="ru-RU"/>
        </a:p>
      </dgm:t>
    </dgm:pt>
    <dgm:pt modelId="{6F7E124C-502B-4A01-A01F-34CFBD66A13A}">
      <dgm:prSet custT="1"/>
      <dgm:spPr/>
      <dgm:t>
        <a:bodyPr/>
        <a:lstStyle/>
        <a:p>
          <a:r>
            <a:rPr lang="ru-RU" sz="1400" b="1" dirty="0"/>
            <a:t>Размер кредита</a:t>
          </a:r>
        </a:p>
      </dgm:t>
    </dgm:pt>
    <dgm:pt modelId="{5C1AF876-681F-46BC-B371-13ACE4CE9D19}" type="parTrans" cxnId="{8A5E9214-6D05-415B-B610-592B23E4E177}">
      <dgm:prSet/>
      <dgm:spPr/>
      <dgm:t>
        <a:bodyPr/>
        <a:lstStyle/>
        <a:p>
          <a:endParaRPr lang="ru-RU"/>
        </a:p>
      </dgm:t>
    </dgm:pt>
    <dgm:pt modelId="{CD8BE253-0D01-486D-9CE1-57A13C10E4EB}" type="sibTrans" cxnId="{8A5E9214-6D05-415B-B610-592B23E4E177}">
      <dgm:prSet/>
      <dgm:spPr/>
      <dgm:t>
        <a:bodyPr/>
        <a:lstStyle/>
        <a:p>
          <a:endParaRPr lang="ru-RU"/>
        </a:p>
      </dgm:t>
    </dgm:pt>
    <dgm:pt modelId="{D49EA3BA-0A30-4573-92A1-20930760B721}">
      <dgm:prSet custT="1"/>
      <dgm:spPr/>
      <dgm:t>
        <a:bodyPr/>
        <a:lstStyle/>
        <a:p>
          <a:r>
            <a:rPr lang="ru-RU" sz="1400" b="1" dirty="0"/>
            <a:t>Срок кредита</a:t>
          </a:r>
        </a:p>
      </dgm:t>
    </dgm:pt>
    <dgm:pt modelId="{12A0FBB1-8974-45CB-BDC3-343C62A5D290}" type="parTrans" cxnId="{273E924A-4C18-40B7-9AC9-D012397C5252}">
      <dgm:prSet/>
      <dgm:spPr/>
      <dgm:t>
        <a:bodyPr/>
        <a:lstStyle/>
        <a:p>
          <a:endParaRPr lang="ru-RU"/>
        </a:p>
      </dgm:t>
    </dgm:pt>
    <dgm:pt modelId="{4DEB51BC-0FFB-4571-AA2F-6F8DFD41F231}" type="sibTrans" cxnId="{273E924A-4C18-40B7-9AC9-D012397C5252}">
      <dgm:prSet/>
      <dgm:spPr/>
      <dgm:t>
        <a:bodyPr/>
        <a:lstStyle/>
        <a:p>
          <a:endParaRPr lang="ru-RU"/>
        </a:p>
      </dgm:t>
    </dgm:pt>
    <dgm:pt modelId="{4B6C5CFA-31A0-4AA3-86A1-C3AFDC353356}">
      <dgm:prSet custT="1"/>
      <dgm:spPr/>
      <dgm:t>
        <a:bodyPr/>
        <a:lstStyle/>
        <a:p>
          <a:r>
            <a:rPr lang="ru-RU" sz="1400" dirty="0" smtClean="0"/>
            <a:t>не </a:t>
          </a:r>
          <a:r>
            <a:rPr lang="ru-RU" sz="1400" dirty="0"/>
            <a:t>более 6 млн. рублей</a:t>
          </a:r>
        </a:p>
      </dgm:t>
    </dgm:pt>
    <dgm:pt modelId="{07ABAEF5-0829-4475-B818-9C8D499C0440}" type="parTrans" cxnId="{25EE88E9-BF32-415A-9035-BDD6E8037076}">
      <dgm:prSet/>
      <dgm:spPr/>
      <dgm:t>
        <a:bodyPr/>
        <a:lstStyle/>
        <a:p>
          <a:endParaRPr lang="ru-RU"/>
        </a:p>
      </dgm:t>
    </dgm:pt>
    <dgm:pt modelId="{F87E6DCD-A304-43DF-8A7E-8F1185AF73C5}" type="sibTrans" cxnId="{25EE88E9-BF32-415A-9035-BDD6E8037076}">
      <dgm:prSet/>
      <dgm:spPr/>
      <dgm:t>
        <a:bodyPr/>
        <a:lstStyle/>
        <a:p>
          <a:endParaRPr lang="ru-RU"/>
        </a:p>
      </dgm:t>
    </dgm:pt>
    <dgm:pt modelId="{C21FAE50-B2B9-4084-9237-82BE83C1D07D}">
      <dgm:prSet custT="1"/>
      <dgm:spPr/>
      <dgm:t>
        <a:bodyPr/>
        <a:lstStyle/>
        <a:p>
          <a:r>
            <a:rPr lang="ru-RU" sz="1400" dirty="0" smtClean="0"/>
            <a:t>не </a:t>
          </a:r>
          <a:r>
            <a:rPr lang="ru-RU" sz="1400" dirty="0"/>
            <a:t>более 240 месяцев</a:t>
          </a:r>
        </a:p>
      </dgm:t>
    </dgm:pt>
    <dgm:pt modelId="{D11782F9-9A40-44B4-ACF0-C82D0FA69B2C}" type="parTrans" cxnId="{4A205AD2-FFDC-4930-B4A4-D94C5EF1735B}">
      <dgm:prSet/>
      <dgm:spPr/>
      <dgm:t>
        <a:bodyPr/>
        <a:lstStyle/>
        <a:p>
          <a:endParaRPr lang="ru-RU"/>
        </a:p>
      </dgm:t>
    </dgm:pt>
    <dgm:pt modelId="{42F0A4F2-4518-40CF-8544-A4B348F918F8}" type="sibTrans" cxnId="{4A205AD2-FFDC-4930-B4A4-D94C5EF1735B}">
      <dgm:prSet/>
      <dgm:spPr/>
      <dgm:t>
        <a:bodyPr/>
        <a:lstStyle/>
        <a:p>
          <a:endParaRPr lang="ru-RU"/>
        </a:p>
      </dgm:t>
    </dgm:pt>
    <dgm:pt modelId="{11037235-FE14-4ADE-B61C-D4D98DE670DC}">
      <dgm:prSet custT="1"/>
      <dgm:spPr/>
      <dgm:t>
        <a:bodyPr/>
        <a:lstStyle/>
        <a:p>
          <a:r>
            <a:rPr lang="ru-RU" sz="1400" dirty="0" smtClean="0"/>
            <a:t>от </a:t>
          </a:r>
          <a:r>
            <a:rPr lang="ru-RU" sz="1400" dirty="0"/>
            <a:t>20 процентов</a:t>
          </a:r>
        </a:p>
      </dgm:t>
    </dgm:pt>
    <dgm:pt modelId="{C6825209-D2D1-486C-8412-DB35F01A844F}" type="parTrans" cxnId="{570FBD26-9A41-40AB-A857-4A4FA72AF95D}">
      <dgm:prSet/>
      <dgm:spPr/>
      <dgm:t>
        <a:bodyPr/>
        <a:lstStyle/>
        <a:p>
          <a:endParaRPr lang="ru-RU"/>
        </a:p>
      </dgm:t>
    </dgm:pt>
    <dgm:pt modelId="{5E96ED74-A4C8-475B-9F68-377A9218ECC7}" type="sibTrans" cxnId="{570FBD26-9A41-40AB-A857-4A4FA72AF95D}">
      <dgm:prSet/>
      <dgm:spPr/>
      <dgm:t>
        <a:bodyPr/>
        <a:lstStyle/>
        <a:p>
          <a:endParaRPr lang="ru-RU"/>
        </a:p>
      </dgm:t>
    </dgm:pt>
    <dgm:pt modelId="{EBBB34F2-BD3A-4706-B61F-BBAE8EA8FB22}">
      <dgm:prSet custT="1"/>
      <dgm:spPr/>
      <dgm:t>
        <a:bodyPr/>
        <a:lstStyle/>
        <a:p>
          <a:r>
            <a:rPr lang="ru-RU" sz="1400" dirty="0"/>
            <a:t>2 процента годовых</a:t>
          </a:r>
        </a:p>
      </dgm:t>
    </dgm:pt>
    <dgm:pt modelId="{28915EBF-E2F3-45E2-9AC6-A93B6BBF9A3C}" type="parTrans" cxnId="{5E279B10-6FF6-43EC-A11F-BC4CD07756C1}">
      <dgm:prSet/>
      <dgm:spPr/>
      <dgm:t>
        <a:bodyPr/>
        <a:lstStyle/>
        <a:p>
          <a:endParaRPr lang="ru-RU"/>
        </a:p>
      </dgm:t>
    </dgm:pt>
    <dgm:pt modelId="{09E5344C-F42C-4F0D-871B-5BC39A98F7E0}" type="sibTrans" cxnId="{5E279B10-6FF6-43EC-A11F-BC4CD07756C1}">
      <dgm:prSet/>
      <dgm:spPr/>
      <dgm:t>
        <a:bodyPr/>
        <a:lstStyle/>
        <a:p>
          <a:endParaRPr lang="ru-RU"/>
        </a:p>
      </dgm:t>
    </dgm:pt>
    <dgm:pt modelId="{F7E4C37D-4D99-42D4-9ECC-437F189C952B}" type="pres">
      <dgm:prSet presAssocID="{8DFF4DEA-8CF6-46EA-9425-93462C5F48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E5983-D52D-40E8-AB79-0F3CB4A9A4A5}" type="pres">
      <dgm:prSet presAssocID="{99BF9F46-45F8-4D17-B9DC-1AAE1CD0D5DE}" presName="parentLin" presStyleCnt="0"/>
      <dgm:spPr/>
    </dgm:pt>
    <dgm:pt modelId="{918FEE9B-E440-4D18-BB3E-D2FB78190FEF}" type="pres">
      <dgm:prSet presAssocID="{99BF9F46-45F8-4D17-B9DC-1AAE1CD0D5D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1CA9039-6479-4CB8-B815-2777A8AB0849}" type="pres">
      <dgm:prSet presAssocID="{99BF9F46-45F8-4D17-B9DC-1AAE1CD0D5D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4EFD-1493-440C-929E-3B13FD884416}" type="pres">
      <dgm:prSet presAssocID="{99BF9F46-45F8-4D17-B9DC-1AAE1CD0D5DE}" presName="negativeSpace" presStyleCnt="0"/>
      <dgm:spPr/>
    </dgm:pt>
    <dgm:pt modelId="{3353F40F-4DD5-4159-89C5-1233EE86409B}" type="pres">
      <dgm:prSet presAssocID="{99BF9F46-45F8-4D17-B9DC-1AAE1CD0D5D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93825-205A-4ECF-9B52-B06B9BF7EB07}" type="pres">
      <dgm:prSet presAssocID="{A8DF4473-E761-4F45-B6BD-58F66BE3D1B0}" presName="spaceBetweenRectangles" presStyleCnt="0"/>
      <dgm:spPr/>
    </dgm:pt>
    <dgm:pt modelId="{9AFC0323-3002-4026-8052-80A79910C564}" type="pres">
      <dgm:prSet presAssocID="{6F7E124C-502B-4A01-A01F-34CFBD66A13A}" presName="parentLin" presStyleCnt="0"/>
      <dgm:spPr/>
    </dgm:pt>
    <dgm:pt modelId="{960C4A31-E155-48E0-85FD-4305D2853428}" type="pres">
      <dgm:prSet presAssocID="{6F7E124C-502B-4A01-A01F-34CFBD66A13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9C76DA6-92C0-4B8C-A676-C7B99DC8884A}" type="pres">
      <dgm:prSet presAssocID="{6F7E124C-502B-4A01-A01F-34CFBD66A1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81587-FA4A-4EC8-9A71-0CCF102D93DA}" type="pres">
      <dgm:prSet presAssocID="{6F7E124C-502B-4A01-A01F-34CFBD66A13A}" presName="negativeSpace" presStyleCnt="0"/>
      <dgm:spPr/>
    </dgm:pt>
    <dgm:pt modelId="{CCCD2108-D3D8-41F4-94CD-91D9BCA9EBA1}" type="pres">
      <dgm:prSet presAssocID="{6F7E124C-502B-4A01-A01F-34CFBD66A13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45FEF-E7FF-4B5C-9BEF-8702350F2C6B}" type="pres">
      <dgm:prSet presAssocID="{CD8BE253-0D01-486D-9CE1-57A13C10E4EB}" presName="spaceBetweenRectangles" presStyleCnt="0"/>
      <dgm:spPr/>
    </dgm:pt>
    <dgm:pt modelId="{5D3658C8-72B5-46A8-8913-A756597BC71C}" type="pres">
      <dgm:prSet presAssocID="{D49EA3BA-0A30-4573-92A1-20930760B721}" presName="parentLin" presStyleCnt="0"/>
      <dgm:spPr/>
    </dgm:pt>
    <dgm:pt modelId="{3D65E946-B455-4B42-9E7B-08D3FAAB89E8}" type="pres">
      <dgm:prSet presAssocID="{D49EA3BA-0A30-4573-92A1-20930760B72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0818140-DD0A-4215-BC02-25D49D746E1D}" type="pres">
      <dgm:prSet presAssocID="{D49EA3BA-0A30-4573-92A1-20930760B7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108A3-ACFE-40A9-BE81-C53B5F9528A2}" type="pres">
      <dgm:prSet presAssocID="{D49EA3BA-0A30-4573-92A1-20930760B721}" presName="negativeSpace" presStyleCnt="0"/>
      <dgm:spPr/>
    </dgm:pt>
    <dgm:pt modelId="{322A6485-BB17-45EA-AAFB-7012336C35E4}" type="pres">
      <dgm:prSet presAssocID="{D49EA3BA-0A30-4573-92A1-20930760B721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3F63B-9D8F-483E-BB64-27A5FD74AF94}" type="pres">
      <dgm:prSet presAssocID="{4DEB51BC-0FFB-4571-AA2F-6F8DFD41F231}" presName="spaceBetweenRectangles" presStyleCnt="0"/>
      <dgm:spPr/>
    </dgm:pt>
    <dgm:pt modelId="{10F0D251-D624-4AE1-BEBA-4B3074421650}" type="pres">
      <dgm:prSet presAssocID="{D6D0C4B5-FD7B-4706-9B53-367AB46BE277}" presName="parentLin" presStyleCnt="0"/>
      <dgm:spPr/>
    </dgm:pt>
    <dgm:pt modelId="{DC3BF639-8CF1-48D3-A774-6FC9F82B20A6}" type="pres">
      <dgm:prSet presAssocID="{D6D0C4B5-FD7B-4706-9B53-367AB46BE27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1D6F052-EF4A-4926-9314-8DEE59D89290}" type="pres">
      <dgm:prSet presAssocID="{D6D0C4B5-FD7B-4706-9B53-367AB46BE2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E811C-EEFF-4EC6-96EA-8417CA067509}" type="pres">
      <dgm:prSet presAssocID="{D6D0C4B5-FD7B-4706-9B53-367AB46BE277}" presName="negativeSpace" presStyleCnt="0"/>
      <dgm:spPr/>
    </dgm:pt>
    <dgm:pt modelId="{2BEC2317-0223-455F-95FE-A5DB12E9C61F}" type="pres">
      <dgm:prSet presAssocID="{D6D0C4B5-FD7B-4706-9B53-367AB46BE27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34F08-CC7A-47FE-B167-181D6909F36B}" type="pres">
      <dgm:prSet presAssocID="{1149D93C-D322-4A95-B6EB-EA10763D90D7}" presName="spaceBetweenRectangles" presStyleCnt="0"/>
      <dgm:spPr/>
    </dgm:pt>
    <dgm:pt modelId="{0FD16365-BDF7-4D24-90CB-AC2C8A53DBA3}" type="pres">
      <dgm:prSet presAssocID="{F31BC40C-AB55-43D9-8490-CF8E21CD9740}" presName="parentLin" presStyleCnt="0"/>
      <dgm:spPr/>
    </dgm:pt>
    <dgm:pt modelId="{214C4FD9-1552-42BA-89DC-79E565BA0494}" type="pres">
      <dgm:prSet presAssocID="{F31BC40C-AB55-43D9-8490-CF8E21CD974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23F7DB7-17C1-46BB-B2DE-2FD9A864878B}" type="pres">
      <dgm:prSet presAssocID="{F31BC40C-AB55-43D9-8490-CF8E21CD974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9B32C-4A69-4909-BD25-1316A57594FF}" type="pres">
      <dgm:prSet presAssocID="{F31BC40C-AB55-43D9-8490-CF8E21CD9740}" presName="negativeSpace" presStyleCnt="0"/>
      <dgm:spPr/>
    </dgm:pt>
    <dgm:pt modelId="{990CDA15-AE66-4488-AEE4-5F87D12AF237}" type="pres">
      <dgm:prSet presAssocID="{F31BC40C-AB55-43D9-8490-CF8E21CD974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22AD6-34EB-4686-A3DF-86D3FFCB58E2}" type="presOf" srcId="{D6D0C4B5-FD7B-4706-9B53-367AB46BE277}" destId="{01D6F052-EF4A-4926-9314-8DEE59D89290}" srcOrd="1" destOrd="0" presId="urn:microsoft.com/office/officeart/2005/8/layout/list1"/>
    <dgm:cxn modelId="{392ED56D-5B75-4C74-AF48-DE50BC5D8E48}" type="presOf" srcId="{F31BC40C-AB55-43D9-8490-CF8E21CD9740}" destId="{423F7DB7-17C1-46BB-B2DE-2FD9A864878B}" srcOrd="1" destOrd="0" presId="urn:microsoft.com/office/officeart/2005/8/layout/list1"/>
    <dgm:cxn modelId="{AEA34CD9-19C6-458B-B535-AFF3DB115159}" type="presOf" srcId="{6F7E124C-502B-4A01-A01F-34CFBD66A13A}" destId="{960C4A31-E155-48E0-85FD-4305D2853428}" srcOrd="0" destOrd="0" presId="urn:microsoft.com/office/officeart/2005/8/layout/list1"/>
    <dgm:cxn modelId="{FDE7484C-ECDC-4B86-9934-C8933CDD7F74}" type="presOf" srcId="{EBBB34F2-BD3A-4706-B61F-BBAE8EA8FB22}" destId="{990CDA15-AE66-4488-AEE4-5F87D12AF237}" srcOrd="0" destOrd="0" presId="urn:microsoft.com/office/officeart/2005/8/layout/list1"/>
    <dgm:cxn modelId="{20384D05-93EA-43F7-AB62-3CD2038D8296}" type="presOf" srcId="{99BF9F46-45F8-4D17-B9DC-1AAE1CD0D5DE}" destId="{61CA9039-6479-4CB8-B815-2777A8AB0849}" srcOrd="1" destOrd="0" presId="urn:microsoft.com/office/officeart/2005/8/layout/list1"/>
    <dgm:cxn modelId="{9BCC6304-DE07-4C41-8871-D0EB1CC96788}" type="presOf" srcId="{F31BC40C-AB55-43D9-8490-CF8E21CD9740}" destId="{214C4FD9-1552-42BA-89DC-79E565BA0494}" srcOrd="0" destOrd="0" presId="urn:microsoft.com/office/officeart/2005/8/layout/list1"/>
    <dgm:cxn modelId="{4A205AD2-FFDC-4930-B4A4-D94C5EF1735B}" srcId="{D49EA3BA-0A30-4573-92A1-20930760B721}" destId="{C21FAE50-B2B9-4084-9237-82BE83C1D07D}" srcOrd="0" destOrd="0" parTransId="{D11782F9-9A40-44B4-ACF0-C82D0FA69B2C}" sibTransId="{42F0A4F2-4518-40CF-8544-A4B348F918F8}"/>
    <dgm:cxn modelId="{A09A358D-3E1D-482B-BD4A-16104F80BD7E}" type="presOf" srcId="{11037235-FE14-4ADE-B61C-D4D98DE670DC}" destId="{2BEC2317-0223-455F-95FE-A5DB12E9C61F}" srcOrd="0" destOrd="0" presId="urn:microsoft.com/office/officeart/2005/8/layout/list1"/>
    <dgm:cxn modelId="{D929D297-459A-4BC1-B788-E23E3A568E0F}" type="presOf" srcId="{4B6C5CFA-31A0-4AA3-86A1-C3AFDC353356}" destId="{CCCD2108-D3D8-41F4-94CD-91D9BCA9EBA1}" srcOrd="0" destOrd="0" presId="urn:microsoft.com/office/officeart/2005/8/layout/list1"/>
    <dgm:cxn modelId="{BF0770E3-B48D-467E-9E31-30FB8B1F397F}" type="presOf" srcId="{99BF9F46-45F8-4D17-B9DC-1AAE1CD0D5DE}" destId="{918FEE9B-E440-4D18-BB3E-D2FB78190FEF}" srcOrd="0" destOrd="0" presId="urn:microsoft.com/office/officeart/2005/8/layout/list1"/>
    <dgm:cxn modelId="{FA6DA83A-309F-452A-8579-2BF229897F97}" type="presOf" srcId="{D49EA3BA-0A30-4573-92A1-20930760B721}" destId="{3D65E946-B455-4B42-9E7B-08D3FAAB89E8}" srcOrd="0" destOrd="0" presId="urn:microsoft.com/office/officeart/2005/8/layout/list1"/>
    <dgm:cxn modelId="{8A5E9214-6D05-415B-B610-592B23E4E177}" srcId="{8DFF4DEA-8CF6-46EA-9425-93462C5F48C5}" destId="{6F7E124C-502B-4A01-A01F-34CFBD66A13A}" srcOrd="1" destOrd="0" parTransId="{5C1AF876-681F-46BC-B371-13ACE4CE9D19}" sibTransId="{CD8BE253-0D01-486D-9CE1-57A13C10E4EB}"/>
    <dgm:cxn modelId="{8D66F6D5-DB90-4DFB-8462-8CFDA02CADC6}" type="presOf" srcId="{6F7E124C-502B-4A01-A01F-34CFBD66A13A}" destId="{49C76DA6-92C0-4B8C-A676-C7B99DC8884A}" srcOrd="1" destOrd="0" presId="urn:microsoft.com/office/officeart/2005/8/layout/list1"/>
    <dgm:cxn modelId="{1FB22980-2D66-43A1-881B-F015F5447664}" type="presOf" srcId="{B9DD5804-D9E4-42E0-8EE2-3048252F6AF4}" destId="{3353F40F-4DD5-4159-89C5-1233EE86409B}" srcOrd="0" destOrd="0" presId="urn:microsoft.com/office/officeart/2005/8/layout/list1"/>
    <dgm:cxn modelId="{7FFE90C7-3BD2-4F6B-BFA9-3B9786A82AB2}" srcId="{99BF9F46-45F8-4D17-B9DC-1AAE1CD0D5DE}" destId="{B9DD5804-D9E4-42E0-8EE2-3048252F6AF4}" srcOrd="0" destOrd="0" parTransId="{0C3543A2-B1E9-4B4C-9F8B-73BF657012EC}" sibTransId="{04F9E197-7144-44B5-9F2C-557A4BE20507}"/>
    <dgm:cxn modelId="{5E279B10-6FF6-43EC-A11F-BC4CD07756C1}" srcId="{F31BC40C-AB55-43D9-8490-CF8E21CD9740}" destId="{EBBB34F2-BD3A-4706-B61F-BBAE8EA8FB22}" srcOrd="0" destOrd="0" parTransId="{28915EBF-E2F3-45E2-9AC6-A93B6BBF9A3C}" sibTransId="{09E5344C-F42C-4F0D-871B-5BC39A98F7E0}"/>
    <dgm:cxn modelId="{6F0BBDD1-D897-4A58-BAEC-24094BF4FBE5}" srcId="{8DFF4DEA-8CF6-46EA-9425-93462C5F48C5}" destId="{F31BC40C-AB55-43D9-8490-CF8E21CD9740}" srcOrd="4" destOrd="0" parTransId="{CB6E7718-2A54-49E6-9315-14DFB2859DB0}" sibTransId="{5E2763F4-DFF1-432B-8A94-D9D3A91C4212}"/>
    <dgm:cxn modelId="{D13E0DEC-B6C7-487B-AE11-37A0632B6E97}" type="presOf" srcId="{C21FAE50-B2B9-4084-9237-82BE83C1D07D}" destId="{322A6485-BB17-45EA-AAFB-7012336C35E4}" srcOrd="0" destOrd="0" presId="urn:microsoft.com/office/officeart/2005/8/layout/list1"/>
    <dgm:cxn modelId="{8ED6CDF0-7354-405F-838D-D20DD6797491}" srcId="{8DFF4DEA-8CF6-46EA-9425-93462C5F48C5}" destId="{D6D0C4B5-FD7B-4706-9B53-367AB46BE277}" srcOrd="3" destOrd="0" parTransId="{D8D9A16B-641F-45EC-9DA7-64CFB76B3AB0}" sibTransId="{1149D93C-D322-4A95-B6EB-EA10763D90D7}"/>
    <dgm:cxn modelId="{ECF3924F-0666-4966-9AA9-C3457F840B3A}" srcId="{8DFF4DEA-8CF6-46EA-9425-93462C5F48C5}" destId="{99BF9F46-45F8-4D17-B9DC-1AAE1CD0D5DE}" srcOrd="0" destOrd="0" parTransId="{E1D805C3-2EF7-4148-8890-730A2A8116C6}" sibTransId="{A8DF4473-E761-4F45-B6BD-58F66BE3D1B0}"/>
    <dgm:cxn modelId="{570FBD26-9A41-40AB-A857-4A4FA72AF95D}" srcId="{D6D0C4B5-FD7B-4706-9B53-367AB46BE277}" destId="{11037235-FE14-4ADE-B61C-D4D98DE670DC}" srcOrd="0" destOrd="0" parTransId="{C6825209-D2D1-486C-8412-DB35F01A844F}" sibTransId="{5E96ED74-A4C8-475B-9F68-377A9218ECC7}"/>
    <dgm:cxn modelId="{1082A0E8-3E5E-46FF-BCF9-665CE0B68231}" type="presOf" srcId="{D6D0C4B5-FD7B-4706-9B53-367AB46BE277}" destId="{DC3BF639-8CF1-48D3-A774-6FC9F82B20A6}" srcOrd="0" destOrd="0" presId="urn:microsoft.com/office/officeart/2005/8/layout/list1"/>
    <dgm:cxn modelId="{BBE6F856-9AE3-44AE-A68B-13B2C7A10987}" type="presOf" srcId="{8DFF4DEA-8CF6-46EA-9425-93462C5F48C5}" destId="{F7E4C37D-4D99-42D4-9ECC-437F189C952B}" srcOrd="0" destOrd="0" presId="urn:microsoft.com/office/officeart/2005/8/layout/list1"/>
    <dgm:cxn modelId="{644AEF17-77C4-4451-9810-83C4886E7DF6}" type="presOf" srcId="{D49EA3BA-0A30-4573-92A1-20930760B721}" destId="{40818140-DD0A-4215-BC02-25D49D746E1D}" srcOrd="1" destOrd="0" presId="urn:microsoft.com/office/officeart/2005/8/layout/list1"/>
    <dgm:cxn modelId="{25EE88E9-BF32-415A-9035-BDD6E8037076}" srcId="{6F7E124C-502B-4A01-A01F-34CFBD66A13A}" destId="{4B6C5CFA-31A0-4AA3-86A1-C3AFDC353356}" srcOrd="0" destOrd="0" parTransId="{07ABAEF5-0829-4475-B818-9C8D499C0440}" sibTransId="{F87E6DCD-A304-43DF-8A7E-8F1185AF73C5}"/>
    <dgm:cxn modelId="{273E924A-4C18-40B7-9AC9-D012397C5252}" srcId="{8DFF4DEA-8CF6-46EA-9425-93462C5F48C5}" destId="{D49EA3BA-0A30-4573-92A1-20930760B721}" srcOrd="2" destOrd="0" parTransId="{12A0FBB1-8974-45CB-BDC3-343C62A5D290}" sibTransId="{4DEB51BC-0FFB-4571-AA2F-6F8DFD41F231}"/>
    <dgm:cxn modelId="{D670C338-2FB8-49E5-BE9C-1324570C7792}" type="presParOf" srcId="{F7E4C37D-4D99-42D4-9ECC-437F189C952B}" destId="{B0FE5983-D52D-40E8-AB79-0F3CB4A9A4A5}" srcOrd="0" destOrd="0" presId="urn:microsoft.com/office/officeart/2005/8/layout/list1"/>
    <dgm:cxn modelId="{D3AAF275-E79B-47C2-9DB9-4DE241E4B4B0}" type="presParOf" srcId="{B0FE5983-D52D-40E8-AB79-0F3CB4A9A4A5}" destId="{918FEE9B-E440-4D18-BB3E-D2FB78190FEF}" srcOrd="0" destOrd="0" presId="urn:microsoft.com/office/officeart/2005/8/layout/list1"/>
    <dgm:cxn modelId="{89F661D8-7A6C-4B30-831C-E33E61013E49}" type="presParOf" srcId="{B0FE5983-D52D-40E8-AB79-0F3CB4A9A4A5}" destId="{61CA9039-6479-4CB8-B815-2777A8AB0849}" srcOrd="1" destOrd="0" presId="urn:microsoft.com/office/officeart/2005/8/layout/list1"/>
    <dgm:cxn modelId="{2755859E-B180-4836-95DC-0EC5605705C3}" type="presParOf" srcId="{F7E4C37D-4D99-42D4-9ECC-437F189C952B}" destId="{66054EFD-1493-440C-929E-3B13FD884416}" srcOrd="1" destOrd="0" presId="urn:microsoft.com/office/officeart/2005/8/layout/list1"/>
    <dgm:cxn modelId="{247910AD-38FE-423B-9469-463A95A0E667}" type="presParOf" srcId="{F7E4C37D-4D99-42D4-9ECC-437F189C952B}" destId="{3353F40F-4DD5-4159-89C5-1233EE86409B}" srcOrd="2" destOrd="0" presId="urn:microsoft.com/office/officeart/2005/8/layout/list1"/>
    <dgm:cxn modelId="{7D5534B8-44ED-4D04-B088-3BDF50E0C8DC}" type="presParOf" srcId="{F7E4C37D-4D99-42D4-9ECC-437F189C952B}" destId="{A1893825-205A-4ECF-9B52-B06B9BF7EB07}" srcOrd="3" destOrd="0" presId="urn:microsoft.com/office/officeart/2005/8/layout/list1"/>
    <dgm:cxn modelId="{026FDA26-E61C-43D5-8FE4-5C5A67E5FF78}" type="presParOf" srcId="{F7E4C37D-4D99-42D4-9ECC-437F189C952B}" destId="{9AFC0323-3002-4026-8052-80A79910C564}" srcOrd="4" destOrd="0" presId="urn:microsoft.com/office/officeart/2005/8/layout/list1"/>
    <dgm:cxn modelId="{6077EB1D-DC6A-4D0D-B37D-1A169CB63F17}" type="presParOf" srcId="{9AFC0323-3002-4026-8052-80A79910C564}" destId="{960C4A31-E155-48E0-85FD-4305D2853428}" srcOrd="0" destOrd="0" presId="urn:microsoft.com/office/officeart/2005/8/layout/list1"/>
    <dgm:cxn modelId="{C917EDCD-C869-4F6C-AF22-0F0A87938745}" type="presParOf" srcId="{9AFC0323-3002-4026-8052-80A79910C564}" destId="{49C76DA6-92C0-4B8C-A676-C7B99DC8884A}" srcOrd="1" destOrd="0" presId="urn:microsoft.com/office/officeart/2005/8/layout/list1"/>
    <dgm:cxn modelId="{D69967C1-DCCE-4854-9B06-BF7236DAE237}" type="presParOf" srcId="{F7E4C37D-4D99-42D4-9ECC-437F189C952B}" destId="{76981587-FA4A-4EC8-9A71-0CCF102D93DA}" srcOrd="5" destOrd="0" presId="urn:microsoft.com/office/officeart/2005/8/layout/list1"/>
    <dgm:cxn modelId="{2B2C5B0C-6D71-4F22-997E-D3B717BA0B38}" type="presParOf" srcId="{F7E4C37D-4D99-42D4-9ECC-437F189C952B}" destId="{CCCD2108-D3D8-41F4-94CD-91D9BCA9EBA1}" srcOrd="6" destOrd="0" presId="urn:microsoft.com/office/officeart/2005/8/layout/list1"/>
    <dgm:cxn modelId="{47668557-FB3E-4322-AB04-CE2522D867F3}" type="presParOf" srcId="{F7E4C37D-4D99-42D4-9ECC-437F189C952B}" destId="{6AF45FEF-E7FF-4B5C-9BEF-8702350F2C6B}" srcOrd="7" destOrd="0" presId="urn:microsoft.com/office/officeart/2005/8/layout/list1"/>
    <dgm:cxn modelId="{603D6A36-956F-40BC-9B4F-9F328C436FB4}" type="presParOf" srcId="{F7E4C37D-4D99-42D4-9ECC-437F189C952B}" destId="{5D3658C8-72B5-46A8-8913-A756597BC71C}" srcOrd="8" destOrd="0" presId="urn:microsoft.com/office/officeart/2005/8/layout/list1"/>
    <dgm:cxn modelId="{51B11EFA-15CB-4AC0-AC2A-AD0769E656D2}" type="presParOf" srcId="{5D3658C8-72B5-46A8-8913-A756597BC71C}" destId="{3D65E946-B455-4B42-9E7B-08D3FAAB89E8}" srcOrd="0" destOrd="0" presId="urn:microsoft.com/office/officeart/2005/8/layout/list1"/>
    <dgm:cxn modelId="{4F112FAB-FB6E-49FE-859E-B91CCD0C61FB}" type="presParOf" srcId="{5D3658C8-72B5-46A8-8913-A756597BC71C}" destId="{40818140-DD0A-4215-BC02-25D49D746E1D}" srcOrd="1" destOrd="0" presId="urn:microsoft.com/office/officeart/2005/8/layout/list1"/>
    <dgm:cxn modelId="{9CD61FF4-8A8D-4858-B566-B3CBD5943532}" type="presParOf" srcId="{F7E4C37D-4D99-42D4-9ECC-437F189C952B}" destId="{6D7108A3-ACFE-40A9-BE81-C53B5F9528A2}" srcOrd="9" destOrd="0" presId="urn:microsoft.com/office/officeart/2005/8/layout/list1"/>
    <dgm:cxn modelId="{A4428D6F-3E43-46CD-B1D4-75ABD802F066}" type="presParOf" srcId="{F7E4C37D-4D99-42D4-9ECC-437F189C952B}" destId="{322A6485-BB17-45EA-AAFB-7012336C35E4}" srcOrd="10" destOrd="0" presId="urn:microsoft.com/office/officeart/2005/8/layout/list1"/>
    <dgm:cxn modelId="{7A15C040-6852-489D-AEC0-04BF1D4CEAAD}" type="presParOf" srcId="{F7E4C37D-4D99-42D4-9ECC-437F189C952B}" destId="{3EA3F63B-9D8F-483E-BB64-27A5FD74AF94}" srcOrd="11" destOrd="0" presId="urn:microsoft.com/office/officeart/2005/8/layout/list1"/>
    <dgm:cxn modelId="{9ACE1EA2-7A07-4278-AFEA-210F912F5FBA}" type="presParOf" srcId="{F7E4C37D-4D99-42D4-9ECC-437F189C952B}" destId="{10F0D251-D624-4AE1-BEBA-4B3074421650}" srcOrd="12" destOrd="0" presId="urn:microsoft.com/office/officeart/2005/8/layout/list1"/>
    <dgm:cxn modelId="{84689188-1708-46EE-8F6B-D9FE5E375AB1}" type="presParOf" srcId="{10F0D251-D624-4AE1-BEBA-4B3074421650}" destId="{DC3BF639-8CF1-48D3-A774-6FC9F82B20A6}" srcOrd="0" destOrd="0" presId="urn:microsoft.com/office/officeart/2005/8/layout/list1"/>
    <dgm:cxn modelId="{8B82FC4A-92C3-46BE-B572-AC519FF4E14C}" type="presParOf" srcId="{10F0D251-D624-4AE1-BEBA-4B3074421650}" destId="{01D6F052-EF4A-4926-9314-8DEE59D89290}" srcOrd="1" destOrd="0" presId="urn:microsoft.com/office/officeart/2005/8/layout/list1"/>
    <dgm:cxn modelId="{CB5E8B66-71D5-4994-BDA4-83F5E80A686B}" type="presParOf" srcId="{F7E4C37D-4D99-42D4-9ECC-437F189C952B}" destId="{C83E811C-EEFF-4EC6-96EA-8417CA067509}" srcOrd="13" destOrd="0" presId="urn:microsoft.com/office/officeart/2005/8/layout/list1"/>
    <dgm:cxn modelId="{31E4394C-52C8-4FB2-B37E-638720937F63}" type="presParOf" srcId="{F7E4C37D-4D99-42D4-9ECC-437F189C952B}" destId="{2BEC2317-0223-455F-95FE-A5DB12E9C61F}" srcOrd="14" destOrd="0" presId="urn:microsoft.com/office/officeart/2005/8/layout/list1"/>
    <dgm:cxn modelId="{EBA8A874-FA44-4838-9612-1C4EF4E4AED2}" type="presParOf" srcId="{F7E4C37D-4D99-42D4-9ECC-437F189C952B}" destId="{86E34F08-CC7A-47FE-B167-181D6909F36B}" srcOrd="15" destOrd="0" presId="urn:microsoft.com/office/officeart/2005/8/layout/list1"/>
    <dgm:cxn modelId="{AF7B6000-8500-4C3F-9FE4-22B7FC00CFFB}" type="presParOf" srcId="{F7E4C37D-4D99-42D4-9ECC-437F189C952B}" destId="{0FD16365-BDF7-4D24-90CB-AC2C8A53DBA3}" srcOrd="16" destOrd="0" presId="urn:microsoft.com/office/officeart/2005/8/layout/list1"/>
    <dgm:cxn modelId="{CB8E5D89-1E14-4D3D-BCE1-C3390F28DEE0}" type="presParOf" srcId="{0FD16365-BDF7-4D24-90CB-AC2C8A53DBA3}" destId="{214C4FD9-1552-42BA-89DC-79E565BA0494}" srcOrd="0" destOrd="0" presId="urn:microsoft.com/office/officeart/2005/8/layout/list1"/>
    <dgm:cxn modelId="{5CE04C5A-212A-44EF-A814-7610AE0A4C83}" type="presParOf" srcId="{0FD16365-BDF7-4D24-90CB-AC2C8A53DBA3}" destId="{423F7DB7-17C1-46BB-B2DE-2FD9A864878B}" srcOrd="1" destOrd="0" presId="urn:microsoft.com/office/officeart/2005/8/layout/list1"/>
    <dgm:cxn modelId="{92F56A1D-180D-4692-98A7-3EAA7257FE36}" type="presParOf" srcId="{F7E4C37D-4D99-42D4-9ECC-437F189C952B}" destId="{CEE9B32C-4A69-4909-BD25-1316A57594FF}" srcOrd="17" destOrd="0" presId="urn:microsoft.com/office/officeart/2005/8/layout/list1"/>
    <dgm:cxn modelId="{48A784DC-C250-4402-9DBB-73FF27E88004}" type="presParOf" srcId="{F7E4C37D-4D99-42D4-9ECC-437F189C952B}" destId="{990CDA15-AE66-4488-AEE4-5F87D12AF2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8FBD05-E4DB-4949-8D99-6D3ACB688D3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B9C8AF-7A9B-436B-94AB-5E1A90D16F7C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Дети-сироты</a:t>
          </a:r>
          <a:r>
            <a:rPr lang="ru-RU" sz="1400" dirty="0">
              <a:solidFill>
                <a:schemeClr val="tx1"/>
              </a:solidFill>
            </a:rPr>
            <a:t> и дети, оставшиеся без попечения родителей, лица из числа детей-сирот и детей, </a:t>
          </a:r>
          <a:r>
            <a:rPr lang="ru-RU" sz="1400" dirty="0" smtClean="0">
              <a:solidFill>
                <a:schemeClr val="tx1"/>
              </a:solidFill>
            </a:rPr>
            <a:t>оставшихся </a:t>
          </a:r>
          <a:r>
            <a:rPr lang="ru-RU" sz="1400" dirty="0">
              <a:solidFill>
                <a:schemeClr val="tx1"/>
              </a:solidFill>
            </a:rPr>
            <a:t>без попечения родителей (далее  дети-сироты), </a:t>
          </a:r>
          <a:r>
            <a:rPr lang="ru-RU" sz="1400" b="1" dirty="0">
              <a:solidFill>
                <a:srgbClr val="FF0000"/>
              </a:solidFill>
            </a:rPr>
            <a:t>обеспечиваются жилыми помещениями </a:t>
          </a:r>
          <a:r>
            <a:rPr lang="ru-RU" sz="1400" dirty="0">
              <a:solidFill>
                <a:schemeClr val="tx1"/>
              </a:solidFill>
            </a:rPr>
            <a:t>в слу­чаях, если они:</a:t>
          </a:r>
        </a:p>
      </dgm:t>
    </dgm:pt>
    <dgm:pt modelId="{84BF0F44-7A5A-4FE4-AB36-6733ED66BABD}" type="parTrans" cxnId="{F6FE3B0D-69DE-40EF-95D6-AFD843C613BA}">
      <dgm:prSet/>
      <dgm:spPr/>
      <dgm:t>
        <a:bodyPr/>
        <a:lstStyle/>
        <a:p>
          <a:endParaRPr lang="ru-RU" sz="1400"/>
        </a:p>
      </dgm:t>
    </dgm:pt>
    <dgm:pt modelId="{F2B46D58-C761-4966-BA4F-206287CF7A52}" type="sibTrans" cxnId="{F6FE3B0D-69DE-40EF-95D6-AFD843C613BA}">
      <dgm:prSet/>
      <dgm:spPr/>
      <dgm:t>
        <a:bodyPr/>
        <a:lstStyle/>
        <a:p>
          <a:endParaRPr lang="ru-RU" sz="1400"/>
        </a:p>
      </dgm:t>
    </dgm:pt>
    <dgm:pt modelId="{D393BAB6-165B-409A-88A7-6B141CADA04E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не являются нанимателями жилых помещений, членами семьи нанимателя жилых  помещений, собственниками жилых помещений</a:t>
          </a:r>
          <a:r>
            <a:rPr lang="ru-RU" sz="1400" dirty="0"/>
            <a:t>;</a:t>
          </a:r>
        </a:p>
      </dgm:t>
    </dgm:pt>
    <dgm:pt modelId="{C6946F11-A4BA-4F44-B992-0BDEB75AB9E4}" type="parTrans" cxnId="{E7138FC0-6DEB-4AAD-AAB1-7B11BC2301F2}">
      <dgm:prSet/>
      <dgm:spPr/>
      <dgm:t>
        <a:bodyPr/>
        <a:lstStyle/>
        <a:p>
          <a:endParaRPr lang="ru-RU" sz="1400"/>
        </a:p>
      </dgm:t>
    </dgm:pt>
    <dgm:pt modelId="{07A26516-0ED3-406B-B2F5-A839137A0FC2}" type="sibTrans" cxnId="{E7138FC0-6DEB-4AAD-AAB1-7B11BC2301F2}">
      <dgm:prSet/>
      <dgm:spPr/>
      <dgm:t>
        <a:bodyPr/>
        <a:lstStyle/>
        <a:p>
          <a:endParaRPr lang="ru-RU" sz="1400"/>
        </a:p>
      </dgm:t>
    </dgm:pt>
    <dgm:pt modelId="{A26A2B5B-0083-4A67-92DC-3BEC91F32DAB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если их проживание </a:t>
          </a:r>
          <a:r>
            <a:rPr lang="ru-RU" sz="1400" dirty="0"/>
            <a:t>(на правах нанимателя либо собственника жилого помещения) </a:t>
          </a:r>
          <a:r>
            <a:rPr lang="ru-RU" sz="1400" b="1" dirty="0">
              <a:solidFill>
                <a:srgbClr val="FF0000"/>
              </a:solidFill>
            </a:rPr>
            <a:t>в ранее занимаемых жилых помещениях признается невозможным.</a:t>
          </a:r>
        </a:p>
      </dgm:t>
    </dgm:pt>
    <dgm:pt modelId="{5CBF3B4F-6763-4A0A-A692-3851477BA2C8}" type="parTrans" cxnId="{D0796665-6797-4F62-B546-83199247ACD5}">
      <dgm:prSet/>
      <dgm:spPr/>
      <dgm:t>
        <a:bodyPr/>
        <a:lstStyle/>
        <a:p>
          <a:endParaRPr lang="ru-RU" sz="1400"/>
        </a:p>
      </dgm:t>
    </dgm:pt>
    <dgm:pt modelId="{4A9A0FE8-7204-483B-BE0E-FCF59B478E63}" type="sibTrans" cxnId="{D0796665-6797-4F62-B546-83199247ACD5}">
      <dgm:prSet/>
      <dgm:spPr/>
      <dgm:t>
        <a:bodyPr/>
        <a:lstStyle/>
        <a:p>
          <a:endParaRPr lang="ru-RU" sz="1400"/>
        </a:p>
      </dgm:t>
    </dgm:pt>
    <dgm:pt modelId="{74134A70-FFAC-47AB-83D4-C8B3338B58E5}" type="pres">
      <dgm:prSet presAssocID="{8A8FBD05-E4DB-4949-8D99-6D3ACB688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E28DA-0137-4EE8-A693-A4EDBED22DAB}" type="pres">
      <dgm:prSet presAssocID="{DFB9C8AF-7A9B-436B-94AB-5E1A90D16F7C}" presName="parentText" presStyleLbl="node1" presStyleIdx="0" presStyleCnt="1" custScaleY="585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5A45-02EA-490D-A32D-271A460A282B}" type="pres">
      <dgm:prSet presAssocID="{DFB9C8AF-7A9B-436B-94AB-5E1A90D16F7C}" presName="childText" presStyleLbl="revTx" presStyleIdx="0" presStyleCnt="1" custScaleY="23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96665-6797-4F62-B546-83199247ACD5}" srcId="{DFB9C8AF-7A9B-436B-94AB-5E1A90D16F7C}" destId="{A26A2B5B-0083-4A67-92DC-3BEC91F32DAB}" srcOrd="1" destOrd="0" parTransId="{5CBF3B4F-6763-4A0A-A692-3851477BA2C8}" sibTransId="{4A9A0FE8-7204-483B-BE0E-FCF59B478E63}"/>
    <dgm:cxn modelId="{F6FE3B0D-69DE-40EF-95D6-AFD843C613BA}" srcId="{8A8FBD05-E4DB-4949-8D99-6D3ACB688D35}" destId="{DFB9C8AF-7A9B-436B-94AB-5E1A90D16F7C}" srcOrd="0" destOrd="0" parTransId="{84BF0F44-7A5A-4FE4-AB36-6733ED66BABD}" sibTransId="{F2B46D58-C761-4966-BA4F-206287CF7A52}"/>
    <dgm:cxn modelId="{0ABC103F-E3C4-4BAB-A39F-0412AE83DA43}" type="presOf" srcId="{A26A2B5B-0083-4A67-92DC-3BEC91F32DAB}" destId="{0BB95A45-02EA-490D-A32D-271A460A282B}" srcOrd="0" destOrd="1" presId="urn:microsoft.com/office/officeart/2005/8/layout/vList2"/>
    <dgm:cxn modelId="{E2EC2065-8A1D-4C39-8AE8-7716F03F42F3}" type="presOf" srcId="{8A8FBD05-E4DB-4949-8D99-6D3ACB688D35}" destId="{74134A70-FFAC-47AB-83D4-C8B3338B58E5}" srcOrd="0" destOrd="0" presId="urn:microsoft.com/office/officeart/2005/8/layout/vList2"/>
    <dgm:cxn modelId="{E7138FC0-6DEB-4AAD-AAB1-7B11BC2301F2}" srcId="{DFB9C8AF-7A9B-436B-94AB-5E1A90D16F7C}" destId="{D393BAB6-165B-409A-88A7-6B141CADA04E}" srcOrd="0" destOrd="0" parTransId="{C6946F11-A4BA-4F44-B992-0BDEB75AB9E4}" sibTransId="{07A26516-0ED3-406B-B2F5-A839137A0FC2}"/>
    <dgm:cxn modelId="{358EC51C-AFD9-4176-B88A-FA93EFD71A0C}" type="presOf" srcId="{DFB9C8AF-7A9B-436B-94AB-5E1A90D16F7C}" destId="{8AEE28DA-0137-4EE8-A693-A4EDBED22DAB}" srcOrd="0" destOrd="0" presId="urn:microsoft.com/office/officeart/2005/8/layout/vList2"/>
    <dgm:cxn modelId="{5B691CE5-08AF-4660-8949-C958271F00A6}" type="presOf" srcId="{D393BAB6-165B-409A-88A7-6B141CADA04E}" destId="{0BB95A45-02EA-490D-A32D-271A460A282B}" srcOrd="0" destOrd="0" presId="urn:microsoft.com/office/officeart/2005/8/layout/vList2"/>
    <dgm:cxn modelId="{49A1D801-D56E-4223-A33F-A0D9D3FAE21E}" type="presParOf" srcId="{74134A70-FFAC-47AB-83D4-C8B3338B58E5}" destId="{8AEE28DA-0137-4EE8-A693-A4EDBED22DAB}" srcOrd="0" destOrd="0" presId="urn:microsoft.com/office/officeart/2005/8/layout/vList2"/>
    <dgm:cxn modelId="{52DC4189-C8F3-4DEC-B89B-E5BC1446C967}" type="presParOf" srcId="{74134A70-FFAC-47AB-83D4-C8B3338B58E5}" destId="{0BB95A45-02EA-490D-A32D-271A460A28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F94B63-1DAD-4A92-A4D5-704B6A06E224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D49A9C-2E70-4F22-83A4-200C51058B2F}">
      <dgm:prSet custT="1"/>
      <dgm:spPr/>
      <dgm:t>
        <a:bodyPr/>
        <a:lstStyle/>
        <a:p>
          <a:pPr rtl="0"/>
          <a:r>
            <a:rPr lang="ru-RU" sz="1100" dirty="0"/>
            <a:t> документ, удостоверяющий личность (паспорт гражданина Российской Федерации или документ, его заменяющий)</a:t>
          </a:r>
        </a:p>
      </dgm:t>
    </dgm:pt>
    <dgm:pt modelId="{5B0AA5EA-90CD-4028-958A-276AAF636EE9}" type="parTrans" cxnId="{A9E4D061-947D-4BF5-832C-27D50F8DAC53}">
      <dgm:prSet/>
      <dgm:spPr/>
      <dgm:t>
        <a:bodyPr/>
        <a:lstStyle/>
        <a:p>
          <a:endParaRPr lang="ru-RU" sz="1100"/>
        </a:p>
      </dgm:t>
    </dgm:pt>
    <dgm:pt modelId="{DC8A7C89-54FC-475E-8FD3-3B3A1F47B7C1}" type="sibTrans" cxnId="{A9E4D061-947D-4BF5-832C-27D50F8DAC53}">
      <dgm:prSet/>
      <dgm:spPr/>
      <dgm:t>
        <a:bodyPr/>
        <a:lstStyle/>
        <a:p>
          <a:endParaRPr lang="ru-RU" sz="1100"/>
        </a:p>
      </dgm:t>
    </dgm:pt>
    <dgm:pt modelId="{93C50731-599C-4378-95E5-629EAF8E79F7}">
      <dgm:prSet custT="1"/>
      <dgm:spPr/>
      <dgm:t>
        <a:bodyPr/>
        <a:lstStyle/>
        <a:p>
          <a:pPr rtl="0"/>
          <a:r>
            <a:rPr lang="ru-RU" sz="1100" dirty="0"/>
            <a:t> свидетельство о рождении</a:t>
          </a:r>
        </a:p>
      </dgm:t>
    </dgm:pt>
    <dgm:pt modelId="{8AF31F1A-CA0D-42E0-A919-5C06D06F3A16}" type="parTrans" cxnId="{3FA00098-5DCA-4C2A-A18C-09FDD6046B34}">
      <dgm:prSet/>
      <dgm:spPr/>
      <dgm:t>
        <a:bodyPr/>
        <a:lstStyle/>
        <a:p>
          <a:endParaRPr lang="ru-RU" sz="1100"/>
        </a:p>
      </dgm:t>
    </dgm:pt>
    <dgm:pt modelId="{04A67904-D9D9-4064-8A26-C473A1F179FA}" type="sibTrans" cxnId="{3FA00098-5DCA-4C2A-A18C-09FDD6046B34}">
      <dgm:prSet/>
      <dgm:spPr/>
      <dgm:t>
        <a:bodyPr/>
        <a:lstStyle/>
        <a:p>
          <a:endParaRPr lang="ru-RU" sz="1100"/>
        </a:p>
      </dgm:t>
    </dgm:pt>
    <dgm:pt modelId="{0D47836E-E9E4-4DC7-8780-07CBDD90CA6E}">
      <dgm:prSet custT="1"/>
      <dgm:spPr/>
      <dgm:t>
        <a:bodyPr/>
        <a:lstStyle/>
        <a:p>
          <a:pPr rtl="0"/>
          <a:r>
            <a:rPr lang="ru-RU" sz="1100" dirty="0"/>
            <a:t>  документы, подтверждающие факт </a:t>
          </a:r>
          <a:r>
            <a:rPr lang="ru-RU" sz="1100" dirty="0" smtClean="0"/>
            <a:t>отсутствия у заявителя единственного </a:t>
          </a:r>
          <a:r>
            <a:rPr lang="ru-RU" sz="1100" dirty="0"/>
            <a:t>или обоих родителей либо </a:t>
          </a:r>
          <a:r>
            <a:rPr lang="ru-RU" sz="1100" dirty="0" smtClean="0"/>
            <a:t>что он остался </a:t>
          </a:r>
          <a:r>
            <a:rPr lang="ru-RU" sz="1100" dirty="0"/>
            <a:t>без попечения единственного или обоих родителей, когда находился в возрасте до 18 лет</a:t>
          </a:r>
        </a:p>
      </dgm:t>
    </dgm:pt>
    <dgm:pt modelId="{A0E2EC4C-21FC-40A1-AD86-895CFDB676F8}" type="parTrans" cxnId="{32C0490C-FC73-4A3C-9185-AD8E29679A24}">
      <dgm:prSet/>
      <dgm:spPr/>
      <dgm:t>
        <a:bodyPr/>
        <a:lstStyle/>
        <a:p>
          <a:endParaRPr lang="ru-RU" sz="1100"/>
        </a:p>
      </dgm:t>
    </dgm:pt>
    <dgm:pt modelId="{BE319D11-259D-46BC-9293-00D9E77AA7B1}" type="sibTrans" cxnId="{32C0490C-FC73-4A3C-9185-AD8E29679A24}">
      <dgm:prSet/>
      <dgm:spPr/>
      <dgm:t>
        <a:bodyPr/>
        <a:lstStyle/>
        <a:p>
          <a:endParaRPr lang="ru-RU" sz="1100"/>
        </a:p>
      </dgm:t>
    </dgm:pt>
    <dgm:pt modelId="{667264D0-E310-479F-AEBB-6FAC389A7E0A}">
      <dgm:prSet custT="1"/>
      <dgm:spPr/>
      <dgm:t>
        <a:bodyPr/>
        <a:lstStyle/>
        <a:p>
          <a:pPr rtl="0"/>
          <a:r>
            <a:rPr lang="ru-RU" sz="1100" dirty="0"/>
            <a:t> </a:t>
          </a:r>
          <a:r>
            <a:rPr lang="ru-RU" sz="1100" b="1" i="1" dirty="0">
              <a:solidFill>
                <a:srgbClr val="7030A0"/>
              </a:solidFill>
            </a:rPr>
            <a:t>копии правовых актов органов опеки и попечительства об устройстве его под опеку (попечительство) или в организацию для </a:t>
          </a:r>
          <a:r>
            <a:rPr lang="ru-RU" sz="1100" b="1" i="1" dirty="0" smtClean="0">
              <a:solidFill>
                <a:srgbClr val="7030A0"/>
              </a:solidFill>
            </a:rPr>
            <a:t>детей-сирот </a:t>
          </a:r>
          <a:r>
            <a:rPr lang="ru-RU" sz="1100" b="1" i="1" dirty="0">
              <a:solidFill>
                <a:srgbClr val="7030A0"/>
              </a:solidFill>
            </a:rPr>
            <a:t>либо документ, содержащий сведения об исполнении органом опеки и попечительства обязанностей опекуна или попечителя</a:t>
          </a:r>
        </a:p>
      </dgm:t>
    </dgm:pt>
    <dgm:pt modelId="{B4B558AC-5374-4428-A271-87F237399B96}" type="parTrans" cxnId="{44FD2A85-3741-4C1C-92B2-EE831616A706}">
      <dgm:prSet/>
      <dgm:spPr/>
      <dgm:t>
        <a:bodyPr/>
        <a:lstStyle/>
        <a:p>
          <a:endParaRPr lang="ru-RU" sz="1100"/>
        </a:p>
      </dgm:t>
    </dgm:pt>
    <dgm:pt modelId="{76F5CEE3-2D56-4837-9F28-4C87283393D7}" type="sibTrans" cxnId="{44FD2A85-3741-4C1C-92B2-EE831616A706}">
      <dgm:prSet/>
      <dgm:spPr/>
      <dgm:t>
        <a:bodyPr/>
        <a:lstStyle/>
        <a:p>
          <a:endParaRPr lang="ru-RU" sz="1100"/>
        </a:p>
      </dgm:t>
    </dgm:pt>
    <dgm:pt modelId="{C3F672FF-B6C4-4FE2-884F-E19F03C0B4D6}">
      <dgm:prSet custT="1"/>
      <dgm:spPr/>
      <dgm:t>
        <a:bodyPr/>
        <a:lstStyle/>
        <a:p>
          <a:pPr rtl="0"/>
          <a:r>
            <a:rPr lang="ru-RU" sz="1100" dirty="0"/>
            <a:t> документ о наличии или об отсутствии сведений о зарегистрированных правах на жилые помещения</a:t>
          </a:r>
        </a:p>
      </dgm:t>
    </dgm:pt>
    <dgm:pt modelId="{7BFF5F3D-6A0F-4238-A593-44DFAB9A63A3}" type="parTrans" cxnId="{7EFB848A-34EF-4E2F-9992-09DFA97DBDFA}">
      <dgm:prSet/>
      <dgm:spPr/>
      <dgm:t>
        <a:bodyPr/>
        <a:lstStyle/>
        <a:p>
          <a:endParaRPr lang="ru-RU" sz="1100"/>
        </a:p>
      </dgm:t>
    </dgm:pt>
    <dgm:pt modelId="{EBAE9CA7-6B06-4BEB-B3DE-FFF30EE3812A}" type="sibTrans" cxnId="{7EFB848A-34EF-4E2F-9992-09DFA97DBDFA}">
      <dgm:prSet/>
      <dgm:spPr/>
      <dgm:t>
        <a:bodyPr/>
        <a:lstStyle/>
        <a:p>
          <a:endParaRPr lang="ru-RU" sz="1100"/>
        </a:p>
      </dgm:t>
    </dgm:pt>
    <dgm:pt modelId="{DA1721F7-2B3A-40C2-B6B7-C9C040B1567E}">
      <dgm:prSet custT="1"/>
      <dgm:spPr/>
      <dgm:t>
        <a:bodyPr/>
        <a:lstStyle/>
        <a:p>
          <a:pPr rtl="0"/>
          <a:r>
            <a:rPr lang="ru-RU" sz="1100" dirty="0"/>
            <a:t> документ, содержащий сведения о лицах, совместно проживающих в жилом помещении, выданный не позднее чем за 30 дней до дня обращения с заявлением об установлении факта невозможности проживания</a:t>
          </a:r>
        </a:p>
      </dgm:t>
    </dgm:pt>
    <dgm:pt modelId="{7E103BA1-C956-4573-AD89-5D886DD137D7}" type="parTrans" cxnId="{13251FF5-FDFD-4079-B6E2-3A0D6DF17691}">
      <dgm:prSet/>
      <dgm:spPr/>
      <dgm:t>
        <a:bodyPr/>
        <a:lstStyle/>
        <a:p>
          <a:endParaRPr lang="ru-RU" sz="1100"/>
        </a:p>
      </dgm:t>
    </dgm:pt>
    <dgm:pt modelId="{15649B66-845A-4EC2-9327-55C5DCBA5CAA}" type="sibTrans" cxnId="{13251FF5-FDFD-4079-B6E2-3A0D6DF17691}">
      <dgm:prSet/>
      <dgm:spPr/>
      <dgm:t>
        <a:bodyPr/>
        <a:lstStyle/>
        <a:p>
          <a:endParaRPr lang="ru-RU" sz="1100"/>
        </a:p>
      </dgm:t>
    </dgm:pt>
    <dgm:pt modelId="{7D453103-AAC2-41E2-A7F3-769DA09B459F}">
      <dgm:prSet custT="1"/>
      <dgm:spPr/>
      <dgm:t>
        <a:bodyPr/>
        <a:lstStyle/>
        <a:p>
          <a:pPr rtl="0"/>
          <a:r>
            <a:rPr lang="ru-RU" sz="1100" dirty="0"/>
            <a:t>копия документа, подтверждающего полномочия законного представителя</a:t>
          </a:r>
        </a:p>
      </dgm:t>
    </dgm:pt>
    <dgm:pt modelId="{ECC04D6B-711F-4FA1-846C-89C0AA813CFF}" type="parTrans" cxnId="{662102AE-C935-4B46-B02C-186FA9F88BD0}">
      <dgm:prSet/>
      <dgm:spPr/>
      <dgm:t>
        <a:bodyPr/>
        <a:lstStyle/>
        <a:p>
          <a:endParaRPr lang="ru-RU" sz="1100"/>
        </a:p>
      </dgm:t>
    </dgm:pt>
    <dgm:pt modelId="{B153FD26-969A-4FF9-B1D7-636FFC929AEC}" type="sibTrans" cxnId="{662102AE-C935-4B46-B02C-186FA9F88BD0}">
      <dgm:prSet/>
      <dgm:spPr/>
      <dgm:t>
        <a:bodyPr/>
        <a:lstStyle/>
        <a:p>
          <a:endParaRPr lang="ru-RU" sz="1100"/>
        </a:p>
      </dgm:t>
    </dgm:pt>
    <dgm:pt modelId="{E4C29F61-F042-4054-9FF4-71492321BE78}">
      <dgm:prSet custT="1"/>
      <dgm:spPr/>
      <dgm:t>
        <a:bodyPr/>
        <a:lstStyle/>
        <a:p>
          <a:pPr rtl="0"/>
          <a:r>
            <a:rPr lang="ru-RU" sz="1100" dirty="0"/>
            <a:t>копия доверенности представителя заявителя, оформленная в порядке, предусмотренном законодательством Российской Федерации</a:t>
          </a:r>
        </a:p>
      </dgm:t>
    </dgm:pt>
    <dgm:pt modelId="{7C155BD8-9B5B-4FC1-8390-2A766DA8D2D2}" type="parTrans" cxnId="{7736FFA7-FF2D-466A-B4E4-A03569B8DCBD}">
      <dgm:prSet/>
      <dgm:spPr/>
      <dgm:t>
        <a:bodyPr/>
        <a:lstStyle/>
        <a:p>
          <a:endParaRPr lang="ru-RU" sz="1100"/>
        </a:p>
      </dgm:t>
    </dgm:pt>
    <dgm:pt modelId="{37595486-9E56-4D18-AC3F-0D85F311B1EB}" type="sibTrans" cxnId="{7736FFA7-FF2D-466A-B4E4-A03569B8DCBD}">
      <dgm:prSet/>
      <dgm:spPr/>
      <dgm:t>
        <a:bodyPr/>
        <a:lstStyle/>
        <a:p>
          <a:endParaRPr lang="ru-RU" sz="1100"/>
        </a:p>
      </dgm:t>
    </dgm:pt>
    <dgm:pt modelId="{C5D53AE5-9326-447A-A976-73999BE22FC9}">
      <dgm:prSet custT="1"/>
      <dgm:spPr/>
      <dgm:t>
        <a:bodyPr/>
        <a:lstStyle/>
        <a:p>
          <a:endParaRPr lang="ru-RU" sz="1100" dirty="0"/>
        </a:p>
      </dgm:t>
    </dgm:pt>
    <dgm:pt modelId="{E841BCAB-AD01-46F7-9CCF-9A6787F68E00}" type="parTrans" cxnId="{56FD5488-CA52-46DD-81AF-003422643A17}">
      <dgm:prSet/>
      <dgm:spPr/>
      <dgm:t>
        <a:bodyPr/>
        <a:lstStyle/>
        <a:p>
          <a:endParaRPr lang="ru-RU" sz="1100"/>
        </a:p>
      </dgm:t>
    </dgm:pt>
    <dgm:pt modelId="{926A641C-8763-44D1-9137-4A5F9FAFFED5}" type="sibTrans" cxnId="{56FD5488-CA52-46DD-81AF-003422643A17}">
      <dgm:prSet/>
      <dgm:spPr/>
      <dgm:t>
        <a:bodyPr/>
        <a:lstStyle/>
        <a:p>
          <a:endParaRPr lang="ru-RU" sz="1100"/>
        </a:p>
      </dgm:t>
    </dgm:pt>
    <dgm:pt modelId="{BC373918-4819-49D4-BD50-D99F8857A835}">
      <dgm:prSet custT="1"/>
      <dgm:spPr/>
      <dgm:t>
        <a:bodyPr/>
        <a:lstStyle/>
        <a:p>
          <a:endParaRPr lang="ru-RU" sz="1100" dirty="0"/>
        </a:p>
      </dgm:t>
    </dgm:pt>
    <dgm:pt modelId="{CD6087C9-0CE4-4DD4-B03A-BAE594A08197}" type="parTrans" cxnId="{6F65C402-1678-4576-86FD-C5765FDA4A42}">
      <dgm:prSet/>
      <dgm:spPr/>
      <dgm:t>
        <a:bodyPr/>
        <a:lstStyle/>
        <a:p>
          <a:endParaRPr lang="ru-RU" sz="1100"/>
        </a:p>
      </dgm:t>
    </dgm:pt>
    <dgm:pt modelId="{0CFF3E75-0065-4FF0-862B-76BE77E53D6E}" type="sibTrans" cxnId="{6F65C402-1678-4576-86FD-C5765FDA4A42}">
      <dgm:prSet/>
      <dgm:spPr/>
      <dgm:t>
        <a:bodyPr/>
        <a:lstStyle/>
        <a:p>
          <a:endParaRPr lang="ru-RU" sz="1100"/>
        </a:p>
      </dgm:t>
    </dgm:pt>
    <dgm:pt modelId="{63BCF13D-2C9B-460A-9E81-9E8892CF5799}">
      <dgm:prSet custT="1"/>
      <dgm:spPr/>
      <dgm:t>
        <a:bodyPr/>
        <a:lstStyle/>
        <a:p>
          <a:endParaRPr lang="ru-RU" sz="1100" dirty="0"/>
        </a:p>
      </dgm:t>
    </dgm:pt>
    <dgm:pt modelId="{9FC4ABFE-5C1C-4D1E-A364-6E84012AE307}" type="parTrans" cxnId="{691F5921-A58F-478C-B093-45A19E0C4296}">
      <dgm:prSet/>
      <dgm:spPr/>
      <dgm:t>
        <a:bodyPr/>
        <a:lstStyle/>
        <a:p>
          <a:endParaRPr lang="ru-RU" sz="1100"/>
        </a:p>
      </dgm:t>
    </dgm:pt>
    <dgm:pt modelId="{E8BA5286-D182-4D66-B3A6-4B40E4E4EC41}" type="sibTrans" cxnId="{691F5921-A58F-478C-B093-45A19E0C4296}">
      <dgm:prSet/>
      <dgm:spPr/>
      <dgm:t>
        <a:bodyPr/>
        <a:lstStyle/>
        <a:p>
          <a:endParaRPr lang="ru-RU" sz="1100"/>
        </a:p>
      </dgm:t>
    </dgm:pt>
    <dgm:pt modelId="{D4D81C3D-772D-415B-9720-89D93342AD94}">
      <dgm:prSet custT="1"/>
      <dgm:spPr/>
      <dgm:t>
        <a:bodyPr/>
        <a:lstStyle/>
        <a:p>
          <a:endParaRPr lang="ru-RU" sz="1100" dirty="0"/>
        </a:p>
      </dgm:t>
    </dgm:pt>
    <dgm:pt modelId="{15DE27C9-64CE-4109-BE8D-B31CA51F89B3}" type="parTrans" cxnId="{0C00EF23-E5BC-4FD0-AC6E-22067F7C2531}">
      <dgm:prSet/>
      <dgm:spPr/>
      <dgm:t>
        <a:bodyPr/>
        <a:lstStyle/>
        <a:p>
          <a:endParaRPr lang="ru-RU" sz="1100"/>
        </a:p>
      </dgm:t>
    </dgm:pt>
    <dgm:pt modelId="{83AA3EE5-28EB-4520-82AD-2D13F1DB2AF6}" type="sibTrans" cxnId="{0C00EF23-E5BC-4FD0-AC6E-22067F7C2531}">
      <dgm:prSet/>
      <dgm:spPr/>
      <dgm:t>
        <a:bodyPr/>
        <a:lstStyle/>
        <a:p>
          <a:endParaRPr lang="ru-RU" sz="1100"/>
        </a:p>
      </dgm:t>
    </dgm:pt>
    <dgm:pt modelId="{1B0C31DD-C991-4F25-AC6F-42E489B3A794}">
      <dgm:prSet custT="1"/>
      <dgm:spPr/>
      <dgm:t>
        <a:bodyPr/>
        <a:lstStyle/>
        <a:p>
          <a:endParaRPr lang="ru-RU" sz="1100" dirty="0"/>
        </a:p>
      </dgm:t>
    </dgm:pt>
    <dgm:pt modelId="{6AB07F93-8421-40EB-B7A6-094494E50805}" type="parTrans" cxnId="{72E6CA20-9616-46EA-B026-52C6AA08B6A3}">
      <dgm:prSet/>
      <dgm:spPr/>
      <dgm:t>
        <a:bodyPr/>
        <a:lstStyle/>
        <a:p>
          <a:endParaRPr lang="ru-RU" sz="1100"/>
        </a:p>
      </dgm:t>
    </dgm:pt>
    <dgm:pt modelId="{07D0A29B-1DF9-448E-8EB7-F798C9F02C1E}" type="sibTrans" cxnId="{72E6CA20-9616-46EA-B026-52C6AA08B6A3}">
      <dgm:prSet/>
      <dgm:spPr/>
      <dgm:t>
        <a:bodyPr/>
        <a:lstStyle/>
        <a:p>
          <a:endParaRPr lang="ru-RU" sz="1100"/>
        </a:p>
      </dgm:t>
    </dgm:pt>
    <dgm:pt modelId="{1DC517E5-7FEC-4FD3-84C4-383F034555E7}">
      <dgm:prSet custT="1"/>
      <dgm:spPr/>
      <dgm:t>
        <a:bodyPr/>
        <a:lstStyle/>
        <a:p>
          <a:endParaRPr lang="ru-RU" sz="1100"/>
        </a:p>
      </dgm:t>
    </dgm:pt>
    <dgm:pt modelId="{091D2092-BC13-4EDE-A553-5CE05D1C05AD}" type="parTrans" cxnId="{0F5EFA5A-1723-469C-9F78-5471E5C7265B}">
      <dgm:prSet/>
      <dgm:spPr/>
      <dgm:t>
        <a:bodyPr/>
        <a:lstStyle/>
        <a:p>
          <a:endParaRPr lang="ru-RU" sz="1100"/>
        </a:p>
      </dgm:t>
    </dgm:pt>
    <dgm:pt modelId="{A598B23B-06F8-4C16-96EE-58240358C83B}" type="sibTrans" cxnId="{0F5EFA5A-1723-469C-9F78-5471E5C7265B}">
      <dgm:prSet/>
      <dgm:spPr/>
      <dgm:t>
        <a:bodyPr/>
        <a:lstStyle/>
        <a:p>
          <a:endParaRPr lang="ru-RU" sz="1100"/>
        </a:p>
      </dgm:t>
    </dgm:pt>
    <dgm:pt modelId="{DF4B658A-8571-4DD3-A102-1655BD54048B}">
      <dgm:prSet custT="1"/>
      <dgm:spPr/>
      <dgm:t>
        <a:bodyPr/>
        <a:lstStyle/>
        <a:p>
          <a:endParaRPr lang="ru-RU" sz="1100" dirty="0"/>
        </a:p>
      </dgm:t>
    </dgm:pt>
    <dgm:pt modelId="{2DD62552-5843-4125-9EF0-097705CFC032}" type="parTrans" cxnId="{6DF0F0E4-7503-4454-AE9F-BBB630184DCC}">
      <dgm:prSet/>
      <dgm:spPr/>
      <dgm:t>
        <a:bodyPr/>
        <a:lstStyle/>
        <a:p>
          <a:endParaRPr lang="ru-RU" sz="1100"/>
        </a:p>
      </dgm:t>
    </dgm:pt>
    <dgm:pt modelId="{9EA1935C-344E-4BA5-A6D7-2D85561890CD}" type="sibTrans" cxnId="{6DF0F0E4-7503-4454-AE9F-BBB630184DCC}">
      <dgm:prSet/>
      <dgm:spPr/>
      <dgm:t>
        <a:bodyPr/>
        <a:lstStyle/>
        <a:p>
          <a:endParaRPr lang="ru-RU" sz="1100"/>
        </a:p>
      </dgm:t>
    </dgm:pt>
    <dgm:pt modelId="{FFA1F1D3-36E3-42E5-B3EB-45B49B457D08}">
      <dgm:prSet custT="1"/>
      <dgm:spPr/>
      <dgm:t>
        <a:bodyPr/>
        <a:lstStyle/>
        <a:p>
          <a:endParaRPr lang="ru-RU" sz="1100" dirty="0"/>
        </a:p>
      </dgm:t>
    </dgm:pt>
    <dgm:pt modelId="{9EAF3F16-026E-4929-859C-754E2EC96174}" type="parTrans" cxnId="{5915DF2D-D53B-40A8-BA4C-6D23CC9CBD1C}">
      <dgm:prSet/>
      <dgm:spPr/>
      <dgm:t>
        <a:bodyPr/>
        <a:lstStyle/>
        <a:p>
          <a:endParaRPr lang="ru-RU" sz="1100"/>
        </a:p>
      </dgm:t>
    </dgm:pt>
    <dgm:pt modelId="{CC41C995-FABD-433B-8665-AC511ED6CC5F}" type="sibTrans" cxnId="{5915DF2D-D53B-40A8-BA4C-6D23CC9CBD1C}">
      <dgm:prSet/>
      <dgm:spPr/>
      <dgm:t>
        <a:bodyPr/>
        <a:lstStyle/>
        <a:p>
          <a:endParaRPr lang="ru-RU" sz="1100"/>
        </a:p>
      </dgm:t>
    </dgm:pt>
    <dgm:pt modelId="{AFC77306-12F6-494B-984C-E87B2891ECA7}">
      <dgm:prSet custT="1"/>
      <dgm:spPr/>
      <dgm:t>
        <a:bodyPr/>
        <a:lstStyle/>
        <a:p>
          <a:endParaRPr lang="ru-RU" sz="1100" dirty="0"/>
        </a:p>
      </dgm:t>
    </dgm:pt>
    <dgm:pt modelId="{E34C7BBA-770B-4011-9BCE-BC86F6A6A865}" type="parTrans" cxnId="{FB56A1A8-0A9E-4BD2-B604-79A4AFCD8B10}">
      <dgm:prSet/>
      <dgm:spPr/>
      <dgm:t>
        <a:bodyPr/>
        <a:lstStyle/>
        <a:p>
          <a:endParaRPr lang="ru-RU" sz="1100"/>
        </a:p>
      </dgm:t>
    </dgm:pt>
    <dgm:pt modelId="{30D252A5-D496-4EDE-9665-CFB176E2065C}" type="sibTrans" cxnId="{FB56A1A8-0A9E-4BD2-B604-79A4AFCD8B10}">
      <dgm:prSet/>
      <dgm:spPr/>
      <dgm:t>
        <a:bodyPr/>
        <a:lstStyle/>
        <a:p>
          <a:endParaRPr lang="ru-RU" sz="1100"/>
        </a:p>
      </dgm:t>
    </dgm:pt>
    <dgm:pt modelId="{ECEADB03-BB73-41CB-8FC3-BFA4D874986B}">
      <dgm:prSet custT="1"/>
      <dgm:spPr/>
      <dgm:t>
        <a:bodyPr/>
        <a:lstStyle/>
        <a:p>
          <a:endParaRPr lang="ru-RU" sz="1100" dirty="0"/>
        </a:p>
      </dgm:t>
    </dgm:pt>
    <dgm:pt modelId="{48013B59-C3E5-41BB-835F-ABF15D0A10FC}" type="parTrans" cxnId="{D0625BB0-E0BB-47C3-9379-A06E727DB802}">
      <dgm:prSet/>
      <dgm:spPr/>
      <dgm:t>
        <a:bodyPr/>
        <a:lstStyle/>
        <a:p>
          <a:endParaRPr lang="ru-RU" sz="1100"/>
        </a:p>
      </dgm:t>
    </dgm:pt>
    <dgm:pt modelId="{AD3379E4-8B85-49FC-B878-D4D58ADC9068}" type="sibTrans" cxnId="{D0625BB0-E0BB-47C3-9379-A06E727DB802}">
      <dgm:prSet/>
      <dgm:spPr/>
      <dgm:t>
        <a:bodyPr/>
        <a:lstStyle/>
        <a:p>
          <a:endParaRPr lang="ru-RU" sz="1100"/>
        </a:p>
      </dgm:t>
    </dgm:pt>
    <dgm:pt modelId="{0ACD4FFD-10F2-49F7-A7C2-01F4ED1D84D4}">
      <dgm:prSet custT="1"/>
      <dgm:spPr/>
      <dgm:t>
        <a:bodyPr/>
        <a:lstStyle/>
        <a:p>
          <a:endParaRPr lang="ru-RU" sz="1100" dirty="0"/>
        </a:p>
      </dgm:t>
    </dgm:pt>
    <dgm:pt modelId="{37167623-AAAD-4A97-B9DB-582B762DE669}" type="parTrans" cxnId="{BC189FAE-035F-48B8-9C41-85776DEB7D61}">
      <dgm:prSet/>
      <dgm:spPr/>
      <dgm:t>
        <a:bodyPr/>
        <a:lstStyle/>
        <a:p>
          <a:endParaRPr lang="ru-RU" sz="1100"/>
        </a:p>
      </dgm:t>
    </dgm:pt>
    <dgm:pt modelId="{24D11C3E-073F-4A66-B322-A1204DDB8220}" type="sibTrans" cxnId="{BC189FAE-035F-48B8-9C41-85776DEB7D61}">
      <dgm:prSet/>
      <dgm:spPr/>
      <dgm:t>
        <a:bodyPr/>
        <a:lstStyle/>
        <a:p>
          <a:endParaRPr lang="ru-RU" sz="1100"/>
        </a:p>
      </dgm:t>
    </dgm:pt>
    <dgm:pt modelId="{411CB0D7-2453-4BDE-B2FB-1D2811F55BC5}">
      <dgm:prSet custT="1"/>
      <dgm:spPr/>
      <dgm:t>
        <a:bodyPr/>
        <a:lstStyle/>
        <a:p>
          <a:endParaRPr lang="ru-RU" sz="1100" dirty="0"/>
        </a:p>
      </dgm:t>
    </dgm:pt>
    <dgm:pt modelId="{1C741243-275B-452F-895A-5EC580B2C9A3}" type="parTrans" cxnId="{E3A2F1E6-CA94-442D-A258-0BDE5C7979D7}">
      <dgm:prSet/>
      <dgm:spPr/>
      <dgm:t>
        <a:bodyPr/>
        <a:lstStyle/>
        <a:p>
          <a:endParaRPr lang="ru-RU" sz="1100"/>
        </a:p>
      </dgm:t>
    </dgm:pt>
    <dgm:pt modelId="{31747114-EE6C-4D6C-B523-B1705B8B389C}" type="sibTrans" cxnId="{E3A2F1E6-CA94-442D-A258-0BDE5C7979D7}">
      <dgm:prSet/>
      <dgm:spPr/>
      <dgm:t>
        <a:bodyPr/>
        <a:lstStyle/>
        <a:p>
          <a:endParaRPr lang="ru-RU" sz="1100"/>
        </a:p>
      </dgm:t>
    </dgm:pt>
    <dgm:pt modelId="{4F1CAB78-D063-4842-A073-48B929CF3548}">
      <dgm:prSet custT="1"/>
      <dgm:spPr/>
      <dgm:t>
        <a:bodyPr/>
        <a:lstStyle/>
        <a:p>
          <a:endParaRPr lang="ru-RU" sz="1100" dirty="0"/>
        </a:p>
      </dgm:t>
    </dgm:pt>
    <dgm:pt modelId="{E1AC1D20-9D5D-4955-9271-85D83F32267A}" type="sibTrans" cxnId="{D00AB3FB-BF46-4AC5-BD88-BD956C9C5BB3}">
      <dgm:prSet/>
      <dgm:spPr/>
      <dgm:t>
        <a:bodyPr/>
        <a:lstStyle/>
        <a:p>
          <a:endParaRPr lang="ru-RU" sz="1100"/>
        </a:p>
      </dgm:t>
    </dgm:pt>
    <dgm:pt modelId="{AA45DE38-6159-49E5-A95D-70E893AFB77F}" type="parTrans" cxnId="{D00AB3FB-BF46-4AC5-BD88-BD956C9C5BB3}">
      <dgm:prSet/>
      <dgm:spPr/>
      <dgm:t>
        <a:bodyPr/>
        <a:lstStyle/>
        <a:p>
          <a:endParaRPr lang="ru-RU" sz="1100"/>
        </a:p>
      </dgm:t>
    </dgm:pt>
    <dgm:pt modelId="{664CEF99-E929-4131-A2F2-40C71F9C2321}">
      <dgm:prSet custT="1"/>
      <dgm:spPr/>
      <dgm:t>
        <a:bodyPr/>
        <a:lstStyle/>
        <a:p>
          <a:r>
            <a:rPr lang="ru-RU" sz="1100" dirty="0"/>
            <a:t> </a:t>
          </a:r>
          <a:r>
            <a:rPr lang="ru-RU" sz="1100" b="1" i="1" dirty="0">
              <a:solidFill>
                <a:srgbClr val="7030A0"/>
              </a:solidFill>
            </a:rPr>
            <a:t>копия правового акта органа опеки и попечительства о защите его жилищных прав (для лиц, не достигших 18 лет)</a:t>
          </a:r>
        </a:p>
      </dgm:t>
    </dgm:pt>
    <dgm:pt modelId="{1811E554-87E1-492A-B458-16DD458D78BE}" type="parTrans" cxnId="{47C44F9C-6209-40AE-938E-5F5FD79BFE14}">
      <dgm:prSet/>
      <dgm:spPr/>
      <dgm:t>
        <a:bodyPr/>
        <a:lstStyle/>
        <a:p>
          <a:endParaRPr lang="ru-RU" sz="1100"/>
        </a:p>
      </dgm:t>
    </dgm:pt>
    <dgm:pt modelId="{B6D12E33-DFF9-4B0D-9524-48795B591D7A}" type="sibTrans" cxnId="{47C44F9C-6209-40AE-938E-5F5FD79BFE14}">
      <dgm:prSet/>
      <dgm:spPr/>
      <dgm:t>
        <a:bodyPr/>
        <a:lstStyle/>
        <a:p>
          <a:endParaRPr lang="ru-RU" sz="1100"/>
        </a:p>
      </dgm:t>
    </dgm:pt>
    <dgm:pt modelId="{356F8DD6-3441-475E-89C3-58FF8B68D059}">
      <dgm:prSet custT="1"/>
      <dgm:spPr/>
      <dgm:t>
        <a:bodyPr/>
        <a:lstStyle/>
        <a:p>
          <a:r>
            <a:rPr lang="ru-RU" sz="1100" b="1" i="1" dirty="0">
              <a:solidFill>
                <a:srgbClr val="7030A0"/>
              </a:solidFill>
            </a:rPr>
            <a:t>копия решения суда об установлении факта проживания на территории края (в случае отсутствия регистрации по месту жительства или пребывания в крае)</a:t>
          </a:r>
        </a:p>
      </dgm:t>
    </dgm:pt>
    <dgm:pt modelId="{D477C95B-8918-487B-A6D5-9AACCECA9F51}" type="parTrans" cxnId="{9BF012F4-F873-401F-81BA-BFCEDAF9F04D}">
      <dgm:prSet/>
      <dgm:spPr/>
      <dgm:t>
        <a:bodyPr/>
        <a:lstStyle/>
        <a:p>
          <a:endParaRPr lang="ru-RU" sz="1100"/>
        </a:p>
      </dgm:t>
    </dgm:pt>
    <dgm:pt modelId="{1CF4CF10-7C19-4670-A7CC-42452D2BCA7A}" type="sibTrans" cxnId="{9BF012F4-F873-401F-81BA-BFCEDAF9F04D}">
      <dgm:prSet/>
      <dgm:spPr/>
      <dgm:t>
        <a:bodyPr/>
        <a:lstStyle/>
        <a:p>
          <a:endParaRPr lang="ru-RU" sz="1100"/>
        </a:p>
      </dgm:t>
    </dgm:pt>
    <dgm:pt modelId="{A18E0616-632B-4477-90F1-4678BFC65AAC}">
      <dgm:prSet custT="1"/>
      <dgm:spPr/>
      <dgm:t>
        <a:bodyPr/>
        <a:lstStyle/>
        <a:p>
          <a:r>
            <a:rPr lang="ru-RU" sz="1100" dirty="0"/>
            <a:t>правоустанавливающие документы на жилые помещения (в случае если право собственности не зарегистрировано в Едином государственном реестре недвижимости)</a:t>
          </a:r>
        </a:p>
      </dgm:t>
    </dgm:pt>
    <dgm:pt modelId="{45906FB3-3A38-470A-B34C-5D6986C4CB26}" type="parTrans" cxnId="{74B86651-C18D-4AFE-9AB6-33AD5158C0D1}">
      <dgm:prSet/>
      <dgm:spPr/>
      <dgm:t>
        <a:bodyPr/>
        <a:lstStyle/>
        <a:p>
          <a:endParaRPr lang="ru-RU" sz="1100"/>
        </a:p>
      </dgm:t>
    </dgm:pt>
    <dgm:pt modelId="{30A5E5AF-E359-456C-B7E0-C5FF3DDD1CC9}" type="sibTrans" cxnId="{74B86651-C18D-4AFE-9AB6-33AD5158C0D1}">
      <dgm:prSet/>
      <dgm:spPr/>
      <dgm:t>
        <a:bodyPr/>
        <a:lstStyle/>
        <a:p>
          <a:endParaRPr lang="ru-RU" sz="1100"/>
        </a:p>
      </dgm:t>
    </dgm:pt>
    <dgm:pt modelId="{55876602-6A10-4A5E-82E3-BEC0FC3E6C56}">
      <dgm:prSet custT="1"/>
      <dgm:spPr/>
      <dgm:t>
        <a:bodyPr/>
        <a:lstStyle/>
        <a:p>
          <a:r>
            <a:rPr lang="ru-RU" sz="1100" dirty="0"/>
            <a:t>копия договора социального найма жилого помещения или иные документы, подтверждающие право пользования жилым помещением на условиях социального найма (при наличии)</a:t>
          </a:r>
        </a:p>
      </dgm:t>
    </dgm:pt>
    <dgm:pt modelId="{F116D9FD-6C33-4D5A-AC15-00F9B5AB459D}" type="parTrans" cxnId="{0ECB1676-8974-4010-92CF-5F35A570DBA6}">
      <dgm:prSet/>
      <dgm:spPr/>
      <dgm:t>
        <a:bodyPr/>
        <a:lstStyle/>
        <a:p>
          <a:endParaRPr lang="ru-RU" sz="1100"/>
        </a:p>
      </dgm:t>
    </dgm:pt>
    <dgm:pt modelId="{8D9B37DE-A808-48B4-862C-C8EF47A42F00}" type="sibTrans" cxnId="{0ECB1676-8974-4010-92CF-5F35A570DBA6}">
      <dgm:prSet/>
      <dgm:spPr/>
      <dgm:t>
        <a:bodyPr/>
        <a:lstStyle/>
        <a:p>
          <a:endParaRPr lang="ru-RU" sz="1100"/>
        </a:p>
      </dgm:t>
    </dgm:pt>
    <dgm:pt modelId="{C08112D6-E1EE-4217-AF1B-BFF061692E35}">
      <dgm:prSet custT="1"/>
      <dgm:spPr/>
      <dgm:t>
        <a:bodyPr/>
        <a:lstStyle/>
        <a:p>
          <a:r>
            <a:rPr lang="ru-RU" sz="1100" b="1" i="1" dirty="0">
              <a:solidFill>
                <a:srgbClr val="7030A0"/>
              </a:solidFill>
            </a:rPr>
            <a:t>документ, содержащий обобщенные сведения о правах отдельного лица на имеющиеся у него объекты недвижимости из Единого государственного реестра недвижимости</a:t>
          </a:r>
        </a:p>
      </dgm:t>
    </dgm:pt>
    <dgm:pt modelId="{D9605C2D-3BCF-46EE-96FC-6DA95F54635B}" type="parTrans" cxnId="{CC544224-52FB-4D0F-9B94-66F3BE180998}">
      <dgm:prSet/>
      <dgm:spPr/>
      <dgm:t>
        <a:bodyPr/>
        <a:lstStyle/>
        <a:p>
          <a:endParaRPr lang="ru-RU" sz="1100"/>
        </a:p>
      </dgm:t>
    </dgm:pt>
    <dgm:pt modelId="{03CA62AA-075A-40A7-AEB1-20919D8ED151}" type="sibTrans" cxnId="{CC544224-52FB-4D0F-9B94-66F3BE180998}">
      <dgm:prSet/>
      <dgm:spPr/>
      <dgm:t>
        <a:bodyPr/>
        <a:lstStyle/>
        <a:p>
          <a:endParaRPr lang="ru-RU" sz="1100"/>
        </a:p>
      </dgm:t>
    </dgm:pt>
    <dgm:pt modelId="{695A4EAD-81AF-432A-9E1C-AA4E458A5F22}" type="pres">
      <dgm:prSet presAssocID="{70F94B63-1DAD-4A92-A4D5-704B6A06E2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E55CE9-FA3D-4F71-91EC-4D9BE4D41857}" type="pres">
      <dgm:prSet presAssocID="{1DC517E5-7FEC-4FD3-84C4-383F034555E7}" presName="composite" presStyleCnt="0"/>
      <dgm:spPr/>
    </dgm:pt>
    <dgm:pt modelId="{D003A884-E08E-4A4B-9552-1A37ECBD8418}" type="pres">
      <dgm:prSet presAssocID="{1DC517E5-7FEC-4FD3-84C4-383F034555E7}" presName="parentText" presStyleLbl="alignNode1" presStyleIdx="0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0ABF2-2BA0-42FE-A08E-A67776C39AFC}" type="pres">
      <dgm:prSet presAssocID="{1DC517E5-7FEC-4FD3-84C4-383F034555E7}" presName="descendantText" presStyleLbl="alignAcc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00AE7-B231-42C6-AC7F-8391047E39AA}" type="pres">
      <dgm:prSet presAssocID="{A598B23B-06F8-4C16-96EE-58240358C83B}" presName="sp" presStyleCnt="0"/>
      <dgm:spPr/>
    </dgm:pt>
    <dgm:pt modelId="{AE8EFF21-A8C3-49D6-BE4A-AD7684D2652F}" type="pres">
      <dgm:prSet presAssocID="{4F1CAB78-D063-4842-A073-48B929CF3548}" presName="composite" presStyleCnt="0"/>
      <dgm:spPr/>
    </dgm:pt>
    <dgm:pt modelId="{F7A411B1-F5B6-4C26-8E5D-581A02E5944B}" type="pres">
      <dgm:prSet presAssocID="{4F1CAB78-D063-4842-A073-48B929CF3548}" presName="parentText" presStyleLbl="alignNode1" presStyleIdx="1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07DC4-B20B-4FC5-8CD8-C6F566C6BF10}" type="pres">
      <dgm:prSet presAssocID="{4F1CAB78-D063-4842-A073-48B929CF3548}" presName="descendantText" presStyleLbl="alignAcc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8E9C1-04E1-4BC7-B9B0-E98989419926}" type="pres">
      <dgm:prSet presAssocID="{E1AC1D20-9D5D-4955-9271-85D83F32267A}" presName="sp" presStyleCnt="0"/>
      <dgm:spPr/>
    </dgm:pt>
    <dgm:pt modelId="{EA20791F-2E70-4905-9802-E9338C9A19CB}" type="pres">
      <dgm:prSet presAssocID="{C5D53AE5-9326-447A-A976-73999BE22FC9}" presName="composite" presStyleCnt="0"/>
      <dgm:spPr/>
    </dgm:pt>
    <dgm:pt modelId="{FE7A7F89-434D-4A34-AF21-99F4A698C8CD}" type="pres">
      <dgm:prSet presAssocID="{C5D53AE5-9326-447A-A976-73999BE22FC9}" presName="parentText" presStyleLbl="alignNode1" presStyleIdx="2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2B2C6-1655-4AF4-9D5F-4235F200B99E}" type="pres">
      <dgm:prSet presAssocID="{C5D53AE5-9326-447A-A976-73999BE22FC9}" presName="descendantText" presStyleLbl="alignAcc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818D6-9688-4E36-9952-536BED15F8D0}" type="pres">
      <dgm:prSet presAssocID="{926A641C-8763-44D1-9137-4A5F9FAFFED5}" presName="sp" presStyleCnt="0"/>
      <dgm:spPr/>
    </dgm:pt>
    <dgm:pt modelId="{C006FEFD-4B85-4C52-8E17-A54C15A920C7}" type="pres">
      <dgm:prSet presAssocID="{BC373918-4819-49D4-BD50-D99F8857A835}" presName="composite" presStyleCnt="0"/>
      <dgm:spPr/>
    </dgm:pt>
    <dgm:pt modelId="{A17FCCBE-AEDB-4D8D-9EFD-49646754F9AB}" type="pres">
      <dgm:prSet presAssocID="{BC373918-4819-49D4-BD50-D99F8857A835}" presName="parentText" presStyleLbl="alignNode1" presStyleIdx="3" presStyleCnt="13" custLinFactNeighborY="-164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901AD-8E7B-4BAF-A68B-F6FE5C252BE4}" type="pres">
      <dgm:prSet presAssocID="{BC373918-4819-49D4-BD50-D99F8857A835}" presName="descendantText" presStyleLbl="alignAcc1" presStyleIdx="3" presStyleCnt="13" custScaleY="18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05AB0-52C3-4E55-9D95-F72AC07517A1}" type="pres">
      <dgm:prSet presAssocID="{0CFF3E75-0065-4FF0-862B-76BE77E53D6E}" presName="sp" presStyleCnt="0"/>
      <dgm:spPr/>
    </dgm:pt>
    <dgm:pt modelId="{DCAE0391-3E88-4D1A-913F-526119C78857}" type="pres">
      <dgm:prSet presAssocID="{FFA1F1D3-36E3-42E5-B3EB-45B49B457D08}" presName="composite" presStyleCnt="0"/>
      <dgm:spPr/>
    </dgm:pt>
    <dgm:pt modelId="{5F3F7231-8DA8-4522-A6D8-238EED185090}" type="pres">
      <dgm:prSet presAssocID="{FFA1F1D3-36E3-42E5-B3EB-45B49B457D08}" presName="parentText" presStyleLbl="alignNode1" presStyleIdx="4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D6CEF-39F3-43C5-94E4-95FE4145AF99}" type="pres">
      <dgm:prSet presAssocID="{FFA1F1D3-36E3-42E5-B3EB-45B49B457D08}" presName="descendantText" presStyleLbl="alignAcc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1834D-3BBA-47B9-AD96-DA0A98519DD8}" type="pres">
      <dgm:prSet presAssocID="{CC41C995-FABD-433B-8665-AC511ED6CC5F}" presName="sp" presStyleCnt="0"/>
      <dgm:spPr/>
    </dgm:pt>
    <dgm:pt modelId="{00F729FB-BEFB-44B8-924D-84DCBB159B01}" type="pres">
      <dgm:prSet presAssocID="{AFC77306-12F6-494B-984C-E87B2891ECA7}" presName="composite" presStyleCnt="0"/>
      <dgm:spPr/>
    </dgm:pt>
    <dgm:pt modelId="{E1BA76F6-9B35-4080-B704-27917427FDDA}" type="pres">
      <dgm:prSet presAssocID="{AFC77306-12F6-494B-984C-E87B2891ECA7}" presName="parentText" presStyleLbl="alignNode1" presStyleIdx="5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86234-ADD0-4CCE-8802-AEAA923BB04A}" type="pres">
      <dgm:prSet presAssocID="{AFC77306-12F6-494B-984C-E87B2891ECA7}" presName="descendantText" presStyleLbl="alignAcc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C518-BAC9-45AB-8282-35C94FBE9093}" type="pres">
      <dgm:prSet presAssocID="{30D252A5-D496-4EDE-9665-CFB176E2065C}" presName="sp" presStyleCnt="0"/>
      <dgm:spPr/>
    </dgm:pt>
    <dgm:pt modelId="{A9CBA909-80C9-4F52-BBB9-8643C7D82832}" type="pres">
      <dgm:prSet presAssocID="{ECEADB03-BB73-41CB-8FC3-BFA4D874986B}" presName="composite" presStyleCnt="0"/>
      <dgm:spPr/>
    </dgm:pt>
    <dgm:pt modelId="{D8BDF260-074C-4B86-B755-12B6AB909E4B}" type="pres">
      <dgm:prSet presAssocID="{ECEADB03-BB73-41CB-8FC3-BFA4D874986B}" presName="parentText" presStyleLbl="alignNode1" presStyleIdx="6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0419F-1B75-4466-A3F2-9DB64A2D1C27}" type="pres">
      <dgm:prSet presAssocID="{ECEADB03-BB73-41CB-8FC3-BFA4D874986B}" presName="descendantText" presStyleLbl="alignAcc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E3297-5FD1-4231-9A58-02E5A2600EF3}" type="pres">
      <dgm:prSet presAssocID="{AD3379E4-8B85-49FC-B878-D4D58ADC9068}" presName="sp" presStyleCnt="0"/>
      <dgm:spPr/>
    </dgm:pt>
    <dgm:pt modelId="{4B7C457A-9EA4-4FD6-B7D1-92C608E98802}" type="pres">
      <dgm:prSet presAssocID="{0ACD4FFD-10F2-49F7-A7C2-01F4ED1D84D4}" presName="composite" presStyleCnt="0"/>
      <dgm:spPr/>
    </dgm:pt>
    <dgm:pt modelId="{E51DF97E-52D2-424B-A4A2-92974E2758B2}" type="pres">
      <dgm:prSet presAssocID="{0ACD4FFD-10F2-49F7-A7C2-01F4ED1D84D4}" presName="parentText" presStyleLbl="alignNode1" presStyleIdx="7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1301F-0944-4CE5-B590-AA7CB9BAB5D3}" type="pres">
      <dgm:prSet presAssocID="{0ACD4FFD-10F2-49F7-A7C2-01F4ED1D84D4}" presName="descendantText" presStyleLbl="alignAcc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F6D11-C300-48DB-B2C8-B6A9980109AD}" type="pres">
      <dgm:prSet presAssocID="{24D11C3E-073F-4A66-B322-A1204DDB8220}" presName="sp" presStyleCnt="0"/>
      <dgm:spPr/>
    </dgm:pt>
    <dgm:pt modelId="{C35A9707-D398-44F5-9D83-FDA3D4D40932}" type="pres">
      <dgm:prSet presAssocID="{411CB0D7-2453-4BDE-B2FB-1D2811F55BC5}" presName="composite" presStyleCnt="0"/>
      <dgm:spPr/>
    </dgm:pt>
    <dgm:pt modelId="{4B7AC125-24B5-4F08-B6AA-154970E69856}" type="pres">
      <dgm:prSet presAssocID="{411CB0D7-2453-4BDE-B2FB-1D2811F55BC5}" presName="parentText" presStyleLbl="alignNode1" presStyleIdx="8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128E-C990-4D1E-8E28-D666C0AAD7F8}" type="pres">
      <dgm:prSet presAssocID="{411CB0D7-2453-4BDE-B2FB-1D2811F55BC5}" presName="descendantText" presStyleLbl="alignAcc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B959F-15C4-4386-87D3-B1CF0742DA89}" type="pres">
      <dgm:prSet presAssocID="{31747114-EE6C-4D6C-B523-B1705B8B389C}" presName="sp" presStyleCnt="0"/>
      <dgm:spPr/>
    </dgm:pt>
    <dgm:pt modelId="{12213209-C1D7-422A-8B1D-15644B7F2861}" type="pres">
      <dgm:prSet presAssocID="{DF4B658A-8571-4DD3-A102-1655BD54048B}" presName="composite" presStyleCnt="0"/>
      <dgm:spPr/>
    </dgm:pt>
    <dgm:pt modelId="{1D3CE5D0-7356-46B2-ACCB-661CDA890C8D}" type="pres">
      <dgm:prSet presAssocID="{DF4B658A-8571-4DD3-A102-1655BD54048B}" presName="parentText" presStyleLbl="alignNode1" presStyleIdx="9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9F219-033E-4F8B-AE83-B7E56F0FB69C}" type="pres">
      <dgm:prSet presAssocID="{DF4B658A-8571-4DD3-A102-1655BD54048B}" presName="descendantText" presStyleLbl="alignAcc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FB34F-1E8D-4435-8F8F-8165FF6523B5}" type="pres">
      <dgm:prSet presAssocID="{9EA1935C-344E-4BA5-A6D7-2D85561890CD}" presName="sp" presStyleCnt="0"/>
      <dgm:spPr/>
    </dgm:pt>
    <dgm:pt modelId="{76B13060-9276-4E2A-96FD-76B7019116DC}" type="pres">
      <dgm:prSet presAssocID="{63BCF13D-2C9B-460A-9E81-9E8892CF5799}" presName="composite" presStyleCnt="0"/>
      <dgm:spPr/>
    </dgm:pt>
    <dgm:pt modelId="{947D72C9-B5E0-4694-8870-09E08499733F}" type="pres">
      <dgm:prSet presAssocID="{63BCF13D-2C9B-460A-9E81-9E8892CF5799}" presName="parentText" presStyleLbl="alignNode1" presStyleIdx="10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22B61-8571-4D58-A8F8-7769787BC858}" type="pres">
      <dgm:prSet presAssocID="{63BCF13D-2C9B-460A-9E81-9E8892CF5799}" presName="descendantText" presStyleLbl="alignAcc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88408-28DF-4A2B-B5A0-34AFEDCD4A94}" type="pres">
      <dgm:prSet presAssocID="{E8BA5286-D182-4D66-B3A6-4B40E4E4EC41}" presName="sp" presStyleCnt="0"/>
      <dgm:spPr/>
    </dgm:pt>
    <dgm:pt modelId="{E61E67DD-FD7B-4E9A-9664-8B574416BF9B}" type="pres">
      <dgm:prSet presAssocID="{D4D81C3D-772D-415B-9720-89D93342AD94}" presName="composite" presStyleCnt="0"/>
      <dgm:spPr/>
    </dgm:pt>
    <dgm:pt modelId="{13FC6F6C-86A3-4B86-97CB-26F48927009A}" type="pres">
      <dgm:prSet presAssocID="{D4D81C3D-772D-415B-9720-89D93342AD94}" presName="parentText" presStyleLbl="alignNode1" presStyleIdx="11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CD5AC-7F89-4C4E-BD20-29E5C4F810B0}" type="pres">
      <dgm:prSet presAssocID="{D4D81C3D-772D-415B-9720-89D93342AD94}" presName="descendantText" presStyleLbl="alignAcc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85ACA-EA93-402F-B77E-F84E77266AD2}" type="pres">
      <dgm:prSet presAssocID="{83AA3EE5-28EB-4520-82AD-2D13F1DB2AF6}" presName="sp" presStyleCnt="0"/>
      <dgm:spPr/>
    </dgm:pt>
    <dgm:pt modelId="{DB9102D0-F0D8-4C01-A1E5-45D6AA11020C}" type="pres">
      <dgm:prSet presAssocID="{1B0C31DD-C991-4F25-AC6F-42E489B3A794}" presName="composite" presStyleCnt="0"/>
      <dgm:spPr/>
    </dgm:pt>
    <dgm:pt modelId="{5C8095BD-16E3-49CA-8373-5F531EC00581}" type="pres">
      <dgm:prSet presAssocID="{1B0C31DD-C991-4F25-AC6F-42E489B3A794}" presName="parentText" presStyleLbl="alignNode1" presStyleIdx="12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DDD7E-C67B-4DBC-BFD1-ABC4ECB95166}" type="pres">
      <dgm:prSet presAssocID="{1B0C31DD-C991-4F25-AC6F-42E489B3A794}" presName="descendantText" presStyleLbl="alignAcc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D2A85-3741-4C1C-92B2-EE831616A706}" srcId="{BC373918-4819-49D4-BD50-D99F8857A835}" destId="{667264D0-E310-479F-AEBB-6FAC389A7E0A}" srcOrd="0" destOrd="0" parTransId="{B4B558AC-5374-4428-A271-87F237399B96}" sibTransId="{76F5CEE3-2D56-4837-9F28-4C87283393D7}"/>
    <dgm:cxn modelId="{849E9EDF-2B05-4A62-8317-A4CB1AEFAA3F}" type="presOf" srcId="{C08112D6-E1EE-4217-AF1B-BFF061692E35}" destId="{C0C2128E-C990-4D1E-8E28-D666C0AAD7F8}" srcOrd="0" destOrd="0" presId="urn:microsoft.com/office/officeart/2005/8/layout/chevron2"/>
    <dgm:cxn modelId="{6F65C402-1678-4576-86FD-C5765FDA4A42}" srcId="{70F94B63-1DAD-4A92-A4D5-704B6A06E224}" destId="{BC373918-4819-49D4-BD50-D99F8857A835}" srcOrd="3" destOrd="0" parTransId="{CD6087C9-0CE4-4DD4-B03A-BAE594A08197}" sibTransId="{0CFF3E75-0065-4FF0-862B-76BE77E53D6E}"/>
    <dgm:cxn modelId="{D0625BB0-E0BB-47C3-9379-A06E727DB802}" srcId="{70F94B63-1DAD-4A92-A4D5-704B6A06E224}" destId="{ECEADB03-BB73-41CB-8FC3-BFA4D874986B}" srcOrd="6" destOrd="0" parTransId="{48013B59-C3E5-41BB-835F-ABF15D0A10FC}" sibTransId="{AD3379E4-8B85-49FC-B878-D4D58ADC9068}"/>
    <dgm:cxn modelId="{B3E22EA7-E347-4F93-B178-4580D1768C25}" type="presOf" srcId="{BC373918-4819-49D4-BD50-D99F8857A835}" destId="{A17FCCBE-AEDB-4D8D-9EFD-49646754F9AB}" srcOrd="0" destOrd="0" presId="urn:microsoft.com/office/officeart/2005/8/layout/chevron2"/>
    <dgm:cxn modelId="{13251FF5-FDFD-4079-B6E2-3A0D6DF17691}" srcId="{63BCF13D-2C9B-460A-9E81-9E8892CF5799}" destId="{DA1721F7-2B3A-40C2-B6B7-C9C040B1567E}" srcOrd="0" destOrd="0" parTransId="{7E103BA1-C956-4573-AD89-5D886DD137D7}" sibTransId="{15649B66-845A-4EC2-9327-55C5DCBA5CAA}"/>
    <dgm:cxn modelId="{0C00EF23-E5BC-4FD0-AC6E-22067F7C2531}" srcId="{70F94B63-1DAD-4A92-A4D5-704B6A06E224}" destId="{D4D81C3D-772D-415B-9720-89D93342AD94}" srcOrd="11" destOrd="0" parTransId="{15DE27C9-64CE-4109-BE8D-B31CA51F89B3}" sibTransId="{83AA3EE5-28EB-4520-82AD-2D13F1DB2AF6}"/>
    <dgm:cxn modelId="{ED84F79F-7BDC-4EB5-A6B8-157BBB9FDD08}" type="presOf" srcId="{AFC77306-12F6-494B-984C-E87B2891ECA7}" destId="{E1BA76F6-9B35-4080-B704-27917427FDDA}" srcOrd="0" destOrd="0" presId="urn:microsoft.com/office/officeart/2005/8/layout/chevron2"/>
    <dgm:cxn modelId="{6DF0F0E4-7503-4454-AE9F-BBB630184DCC}" srcId="{70F94B63-1DAD-4A92-A4D5-704B6A06E224}" destId="{DF4B658A-8571-4DD3-A102-1655BD54048B}" srcOrd="9" destOrd="0" parTransId="{2DD62552-5843-4125-9EF0-097705CFC032}" sibTransId="{9EA1935C-344E-4BA5-A6D7-2D85561890CD}"/>
    <dgm:cxn modelId="{2DCC11A4-5FD3-4C7E-A1F2-0355BA1E5702}" type="presOf" srcId="{0D47836E-E9E4-4DC7-8780-07CBDD90CA6E}" destId="{FE12B2C6-1655-4AF4-9D5F-4235F200B99E}" srcOrd="0" destOrd="0" presId="urn:microsoft.com/office/officeart/2005/8/layout/chevron2"/>
    <dgm:cxn modelId="{048C0952-5017-4E05-A8FC-DBE94A820117}" type="presOf" srcId="{DA1721F7-2B3A-40C2-B6B7-C9C040B1567E}" destId="{E4522B61-8571-4D58-A8F8-7769787BC858}" srcOrd="0" destOrd="0" presId="urn:microsoft.com/office/officeart/2005/8/layout/chevron2"/>
    <dgm:cxn modelId="{74B86651-C18D-4AFE-9AB6-33AD5158C0D1}" srcId="{ECEADB03-BB73-41CB-8FC3-BFA4D874986B}" destId="{A18E0616-632B-4477-90F1-4678BFC65AAC}" srcOrd="0" destOrd="0" parTransId="{45906FB3-3A38-470A-B34C-5D6986C4CB26}" sibTransId="{30A5E5AF-E359-456C-B7E0-C5FF3DDD1CC9}"/>
    <dgm:cxn modelId="{0ECB1676-8974-4010-92CF-5F35A570DBA6}" srcId="{0ACD4FFD-10F2-49F7-A7C2-01F4ED1D84D4}" destId="{55876602-6A10-4A5E-82E3-BEC0FC3E6C56}" srcOrd="0" destOrd="0" parTransId="{F116D9FD-6C33-4D5A-AC15-00F9B5AB459D}" sibTransId="{8D9B37DE-A808-48B4-862C-C8EF47A42F00}"/>
    <dgm:cxn modelId="{7EFB848A-34EF-4E2F-9992-09DFA97DBDFA}" srcId="{DF4B658A-8571-4DD3-A102-1655BD54048B}" destId="{C3F672FF-B6C4-4FE2-884F-E19F03C0B4D6}" srcOrd="0" destOrd="0" parTransId="{7BFF5F3D-6A0F-4238-A593-44DFAB9A63A3}" sibTransId="{EBAE9CA7-6B06-4BEB-B3DE-FFF30EE3812A}"/>
    <dgm:cxn modelId="{72E6CA20-9616-46EA-B026-52C6AA08B6A3}" srcId="{70F94B63-1DAD-4A92-A4D5-704B6A06E224}" destId="{1B0C31DD-C991-4F25-AC6F-42E489B3A794}" srcOrd="12" destOrd="0" parTransId="{6AB07F93-8421-40EB-B7A6-094494E50805}" sibTransId="{07D0A29B-1DF9-448E-8EB7-F798C9F02C1E}"/>
    <dgm:cxn modelId="{5522FE94-270F-4EB0-AFB3-7690F310B441}" type="presOf" srcId="{1B0C31DD-C991-4F25-AC6F-42E489B3A794}" destId="{5C8095BD-16E3-49CA-8373-5F531EC00581}" srcOrd="0" destOrd="0" presId="urn:microsoft.com/office/officeart/2005/8/layout/chevron2"/>
    <dgm:cxn modelId="{56FD5488-CA52-46DD-81AF-003422643A17}" srcId="{70F94B63-1DAD-4A92-A4D5-704B6A06E224}" destId="{C5D53AE5-9326-447A-A976-73999BE22FC9}" srcOrd="2" destOrd="0" parTransId="{E841BCAB-AD01-46F7-9CCF-9A6787F68E00}" sibTransId="{926A641C-8763-44D1-9137-4A5F9FAFFED5}"/>
    <dgm:cxn modelId="{C90D20C6-739A-4191-82D6-ADD231B78821}" type="presOf" srcId="{93C50731-599C-4378-95E5-629EAF8E79F7}" destId="{42107DC4-B20B-4FC5-8CD8-C6F566C6BF10}" srcOrd="0" destOrd="0" presId="urn:microsoft.com/office/officeart/2005/8/layout/chevron2"/>
    <dgm:cxn modelId="{B9AE6251-EB6F-4BEA-A599-3E65A7A19843}" type="presOf" srcId="{ECEADB03-BB73-41CB-8FC3-BFA4D874986B}" destId="{D8BDF260-074C-4B86-B755-12B6AB909E4B}" srcOrd="0" destOrd="0" presId="urn:microsoft.com/office/officeart/2005/8/layout/chevron2"/>
    <dgm:cxn modelId="{BB054775-F776-431C-BE36-637F9A319DD1}" type="presOf" srcId="{0ACD4FFD-10F2-49F7-A7C2-01F4ED1D84D4}" destId="{E51DF97E-52D2-424B-A4A2-92974E2758B2}" srcOrd="0" destOrd="0" presId="urn:microsoft.com/office/officeart/2005/8/layout/chevron2"/>
    <dgm:cxn modelId="{FB56A1A8-0A9E-4BD2-B604-79A4AFCD8B10}" srcId="{70F94B63-1DAD-4A92-A4D5-704B6A06E224}" destId="{AFC77306-12F6-494B-984C-E87B2891ECA7}" srcOrd="5" destOrd="0" parTransId="{E34C7BBA-770B-4011-9BCE-BC86F6A6A865}" sibTransId="{30D252A5-D496-4EDE-9665-CFB176E2065C}"/>
    <dgm:cxn modelId="{7C903A59-7A7F-43F8-AF6E-289965AD34D6}" type="presOf" srcId="{55876602-6A10-4A5E-82E3-BEC0FC3E6C56}" destId="{1661301F-0944-4CE5-B590-AA7CB9BAB5D3}" srcOrd="0" destOrd="0" presId="urn:microsoft.com/office/officeart/2005/8/layout/chevron2"/>
    <dgm:cxn modelId="{FE7AC9FD-194E-4E7E-A095-2198F1E902A6}" type="presOf" srcId="{C3F672FF-B6C4-4FE2-884F-E19F03C0B4D6}" destId="{93A9F219-033E-4F8B-AE83-B7E56F0FB69C}" srcOrd="0" destOrd="0" presId="urn:microsoft.com/office/officeart/2005/8/layout/chevron2"/>
    <dgm:cxn modelId="{47C44F9C-6209-40AE-938E-5F5FD79BFE14}" srcId="{FFA1F1D3-36E3-42E5-B3EB-45B49B457D08}" destId="{664CEF99-E929-4131-A2F2-40C71F9C2321}" srcOrd="0" destOrd="0" parTransId="{1811E554-87E1-492A-B458-16DD458D78BE}" sibTransId="{B6D12E33-DFF9-4B0D-9524-48795B591D7A}"/>
    <dgm:cxn modelId="{A9E4D061-947D-4BF5-832C-27D50F8DAC53}" srcId="{1DC517E5-7FEC-4FD3-84C4-383F034555E7}" destId="{A5D49A9C-2E70-4F22-83A4-200C51058B2F}" srcOrd="0" destOrd="0" parTransId="{5B0AA5EA-90CD-4028-958A-276AAF636EE9}" sibTransId="{DC8A7C89-54FC-475E-8FD3-3B3A1F47B7C1}"/>
    <dgm:cxn modelId="{989D7553-EE40-4D45-8EB9-20C70479C86B}" type="presOf" srcId="{70F94B63-1DAD-4A92-A4D5-704B6A06E224}" destId="{695A4EAD-81AF-432A-9E1C-AA4E458A5F22}" srcOrd="0" destOrd="0" presId="urn:microsoft.com/office/officeart/2005/8/layout/chevron2"/>
    <dgm:cxn modelId="{5915DF2D-D53B-40A8-BA4C-6D23CC9CBD1C}" srcId="{70F94B63-1DAD-4A92-A4D5-704B6A06E224}" destId="{FFA1F1D3-36E3-42E5-B3EB-45B49B457D08}" srcOrd="4" destOrd="0" parTransId="{9EAF3F16-026E-4929-859C-754E2EC96174}" sibTransId="{CC41C995-FABD-433B-8665-AC511ED6CC5F}"/>
    <dgm:cxn modelId="{D129C81B-796F-4E37-8C50-15AB7ECE1C8B}" type="presOf" srcId="{63BCF13D-2C9B-460A-9E81-9E8892CF5799}" destId="{947D72C9-B5E0-4694-8870-09E08499733F}" srcOrd="0" destOrd="0" presId="urn:microsoft.com/office/officeart/2005/8/layout/chevron2"/>
    <dgm:cxn modelId="{18EA9794-BAA2-4CCF-A366-7AF33C7430F7}" type="presOf" srcId="{A5D49A9C-2E70-4F22-83A4-200C51058B2F}" destId="{AFC0ABF2-2BA0-42FE-A08E-A67776C39AFC}" srcOrd="0" destOrd="0" presId="urn:microsoft.com/office/officeart/2005/8/layout/chevron2"/>
    <dgm:cxn modelId="{BC189FAE-035F-48B8-9C41-85776DEB7D61}" srcId="{70F94B63-1DAD-4A92-A4D5-704B6A06E224}" destId="{0ACD4FFD-10F2-49F7-A7C2-01F4ED1D84D4}" srcOrd="7" destOrd="0" parTransId="{37167623-AAAD-4A97-B9DB-582B762DE669}" sibTransId="{24D11C3E-073F-4A66-B322-A1204DDB8220}"/>
    <dgm:cxn modelId="{44C9C52E-620F-4437-BC32-CBB3EB924643}" type="presOf" srcId="{7D453103-AAC2-41E2-A7F3-769DA09B459F}" destId="{DA7CD5AC-7F89-4C4E-BD20-29E5C4F810B0}" srcOrd="0" destOrd="0" presId="urn:microsoft.com/office/officeart/2005/8/layout/chevron2"/>
    <dgm:cxn modelId="{1B3680BE-4E97-4D25-812A-8DE62FD1B314}" type="presOf" srcId="{A18E0616-632B-4477-90F1-4678BFC65AAC}" destId="{13E0419F-1B75-4466-A3F2-9DB64A2D1C27}" srcOrd="0" destOrd="0" presId="urn:microsoft.com/office/officeart/2005/8/layout/chevron2"/>
    <dgm:cxn modelId="{D00AB3FB-BF46-4AC5-BD88-BD956C9C5BB3}" srcId="{70F94B63-1DAD-4A92-A4D5-704B6A06E224}" destId="{4F1CAB78-D063-4842-A073-48B929CF3548}" srcOrd="1" destOrd="0" parTransId="{AA45DE38-6159-49E5-A95D-70E893AFB77F}" sibTransId="{E1AC1D20-9D5D-4955-9271-85D83F32267A}"/>
    <dgm:cxn modelId="{691F5921-A58F-478C-B093-45A19E0C4296}" srcId="{70F94B63-1DAD-4A92-A4D5-704B6A06E224}" destId="{63BCF13D-2C9B-460A-9E81-9E8892CF5799}" srcOrd="10" destOrd="0" parTransId="{9FC4ABFE-5C1C-4D1E-A364-6E84012AE307}" sibTransId="{E8BA5286-D182-4D66-B3A6-4B40E4E4EC41}"/>
    <dgm:cxn modelId="{0F5EFA5A-1723-469C-9F78-5471E5C7265B}" srcId="{70F94B63-1DAD-4A92-A4D5-704B6A06E224}" destId="{1DC517E5-7FEC-4FD3-84C4-383F034555E7}" srcOrd="0" destOrd="0" parTransId="{091D2092-BC13-4EDE-A553-5CE05D1C05AD}" sibTransId="{A598B23B-06F8-4C16-96EE-58240358C83B}"/>
    <dgm:cxn modelId="{29333D47-C79A-4881-919B-B11AA6A8AD28}" type="presOf" srcId="{1DC517E5-7FEC-4FD3-84C4-383F034555E7}" destId="{D003A884-E08E-4A4B-9552-1A37ECBD8418}" srcOrd="0" destOrd="0" presId="urn:microsoft.com/office/officeart/2005/8/layout/chevron2"/>
    <dgm:cxn modelId="{979F7E86-73A7-422E-94E4-C61E8800244E}" type="presOf" srcId="{FFA1F1D3-36E3-42E5-B3EB-45B49B457D08}" destId="{5F3F7231-8DA8-4522-A6D8-238EED185090}" srcOrd="0" destOrd="0" presId="urn:microsoft.com/office/officeart/2005/8/layout/chevron2"/>
    <dgm:cxn modelId="{7736FFA7-FF2D-466A-B4E4-A03569B8DCBD}" srcId="{1B0C31DD-C991-4F25-AC6F-42E489B3A794}" destId="{E4C29F61-F042-4054-9FF4-71492321BE78}" srcOrd="0" destOrd="0" parTransId="{7C155BD8-9B5B-4FC1-8390-2A766DA8D2D2}" sibTransId="{37595486-9E56-4D18-AC3F-0D85F311B1EB}"/>
    <dgm:cxn modelId="{CBC90194-9A6A-4C34-B6DB-021765A567D4}" type="presOf" srcId="{D4D81C3D-772D-415B-9720-89D93342AD94}" destId="{13FC6F6C-86A3-4B86-97CB-26F48927009A}" srcOrd="0" destOrd="0" presId="urn:microsoft.com/office/officeart/2005/8/layout/chevron2"/>
    <dgm:cxn modelId="{F2D1FC10-6CB8-49F7-8286-44831D0A6E23}" type="presOf" srcId="{E4C29F61-F042-4054-9FF4-71492321BE78}" destId="{57EDDD7E-C67B-4DBC-BFD1-ABC4ECB95166}" srcOrd="0" destOrd="0" presId="urn:microsoft.com/office/officeart/2005/8/layout/chevron2"/>
    <dgm:cxn modelId="{491464D5-E70F-4D06-BF86-7980C1451D0E}" type="presOf" srcId="{DF4B658A-8571-4DD3-A102-1655BD54048B}" destId="{1D3CE5D0-7356-46B2-ACCB-661CDA890C8D}" srcOrd="0" destOrd="0" presId="urn:microsoft.com/office/officeart/2005/8/layout/chevron2"/>
    <dgm:cxn modelId="{3FA00098-5DCA-4C2A-A18C-09FDD6046B34}" srcId="{4F1CAB78-D063-4842-A073-48B929CF3548}" destId="{93C50731-599C-4378-95E5-629EAF8E79F7}" srcOrd="0" destOrd="0" parTransId="{8AF31F1A-CA0D-42E0-A919-5C06D06F3A16}" sibTransId="{04A67904-D9D9-4064-8A26-C473A1F179FA}"/>
    <dgm:cxn modelId="{82DB9BC9-716D-49BD-B128-67BCDF5FA105}" type="presOf" srcId="{4F1CAB78-D063-4842-A073-48B929CF3548}" destId="{F7A411B1-F5B6-4C26-8E5D-581A02E5944B}" srcOrd="0" destOrd="0" presId="urn:microsoft.com/office/officeart/2005/8/layout/chevron2"/>
    <dgm:cxn modelId="{112D6E0D-32DA-4047-87DB-8CCDDF637E9D}" type="presOf" srcId="{664CEF99-E929-4131-A2F2-40C71F9C2321}" destId="{576D6CEF-39F3-43C5-94E4-95FE4145AF99}" srcOrd="0" destOrd="0" presId="urn:microsoft.com/office/officeart/2005/8/layout/chevron2"/>
    <dgm:cxn modelId="{662102AE-C935-4B46-B02C-186FA9F88BD0}" srcId="{D4D81C3D-772D-415B-9720-89D93342AD94}" destId="{7D453103-AAC2-41E2-A7F3-769DA09B459F}" srcOrd="0" destOrd="0" parTransId="{ECC04D6B-711F-4FA1-846C-89C0AA813CFF}" sibTransId="{B153FD26-969A-4FF9-B1D7-636FFC929AEC}"/>
    <dgm:cxn modelId="{9E740F15-456E-47D9-A6A1-85B4442A813B}" type="presOf" srcId="{667264D0-E310-479F-AEBB-6FAC389A7E0A}" destId="{133901AD-8E7B-4BAF-A68B-F6FE5C252BE4}" srcOrd="0" destOrd="0" presId="urn:microsoft.com/office/officeart/2005/8/layout/chevron2"/>
    <dgm:cxn modelId="{21A08BB5-C812-49B0-AF1A-74D8BE29B501}" type="presOf" srcId="{356F8DD6-3441-475E-89C3-58FF8B68D059}" destId="{37586234-ADD0-4CCE-8802-AEAA923BB04A}" srcOrd="0" destOrd="0" presId="urn:microsoft.com/office/officeart/2005/8/layout/chevron2"/>
    <dgm:cxn modelId="{9BF012F4-F873-401F-81BA-BFCEDAF9F04D}" srcId="{AFC77306-12F6-494B-984C-E87B2891ECA7}" destId="{356F8DD6-3441-475E-89C3-58FF8B68D059}" srcOrd="0" destOrd="0" parTransId="{D477C95B-8918-487B-A6D5-9AACCECA9F51}" sibTransId="{1CF4CF10-7C19-4670-A7CC-42452D2BCA7A}"/>
    <dgm:cxn modelId="{32C0490C-FC73-4A3C-9185-AD8E29679A24}" srcId="{C5D53AE5-9326-447A-A976-73999BE22FC9}" destId="{0D47836E-E9E4-4DC7-8780-07CBDD90CA6E}" srcOrd="0" destOrd="0" parTransId="{A0E2EC4C-21FC-40A1-AD86-895CFDB676F8}" sibTransId="{BE319D11-259D-46BC-9293-00D9E77AA7B1}"/>
    <dgm:cxn modelId="{7EC71F4F-D5AA-41BE-9E2C-22B213A03D90}" type="presOf" srcId="{C5D53AE5-9326-447A-A976-73999BE22FC9}" destId="{FE7A7F89-434D-4A34-AF21-99F4A698C8CD}" srcOrd="0" destOrd="0" presId="urn:microsoft.com/office/officeart/2005/8/layout/chevron2"/>
    <dgm:cxn modelId="{E3A2F1E6-CA94-442D-A258-0BDE5C7979D7}" srcId="{70F94B63-1DAD-4A92-A4D5-704B6A06E224}" destId="{411CB0D7-2453-4BDE-B2FB-1D2811F55BC5}" srcOrd="8" destOrd="0" parTransId="{1C741243-275B-452F-895A-5EC580B2C9A3}" sibTransId="{31747114-EE6C-4D6C-B523-B1705B8B389C}"/>
    <dgm:cxn modelId="{CC544224-52FB-4D0F-9B94-66F3BE180998}" srcId="{411CB0D7-2453-4BDE-B2FB-1D2811F55BC5}" destId="{C08112D6-E1EE-4217-AF1B-BFF061692E35}" srcOrd="0" destOrd="0" parTransId="{D9605C2D-3BCF-46EE-96FC-6DA95F54635B}" sibTransId="{03CA62AA-075A-40A7-AEB1-20919D8ED151}"/>
    <dgm:cxn modelId="{E3250F38-4D72-4368-A5F5-4CAAF65E685D}" type="presOf" srcId="{411CB0D7-2453-4BDE-B2FB-1D2811F55BC5}" destId="{4B7AC125-24B5-4F08-B6AA-154970E69856}" srcOrd="0" destOrd="0" presId="urn:microsoft.com/office/officeart/2005/8/layout/chevron2"/>
    <dgm:cxn modelId="{D1F0CC01-3E94-4113-91DA-2DF997080C1F}" type="presParOf" srcId="{695A4EAD-81AF-432A-9E1C-AA4E458A5F22}" destId="{C9E55CE9-FA3D-4F71-91EC-4D9BE4D41857}" srcOrd="0" destOrd="0" presId="urn:microsoft.com/office/officeart/2005/8/layout/chevron2"/>
    <dgm:cxn modelId="{BB32CAE7-98BC-4E2D-B9F0-A85E843A38D3}" type="presParOf" srcId="{C9E55CE9-FA3D-4F71-91EC-4D9BE4D41857}" destId="{D003A884-E08E-4A4B-9552-1A37ECBD8418}" srcOrd="0" destOrd="0" presId="urn:microsoft.com/office/officeart/2005/8/layout/chevron2"/>
    <dgm:cxn modelId="{4DD3FF48-B6F5-447B-ACD6-6480782B2231}" type="presParOf" srcId="{C9E55CE9-FA3D-4F71-91EC-4D9BE4D41857}" destId="{AFC0ABF2-2BA0-42FE-A08E-A67776C39AFC}" srcOrd="1" destOrd="0" presId="urn:microsoft.com/office/officeart/2005/8/layout/chevron2"/>
    <dgm:cxn modelId="{A916BB35-5CD2-452C-AF6F-09367457901A}" type="presParOf" srcId="{695A4EAD-81AF-432A-9E1C-AA4E458A5F22}" destId="{85B00AE7-B231-42C6-AC7F-8391047E39AA}" srcOrd="1" destOrd="0" presId="urn:microsoft.com/office/officeart/2005/8/layout/chevron2"/>
    <dgm:cxn modelId="{5D9569A0-60D6-48DB-B525-EDBBDD45364D}" type="presParOf" srcId="{695A4EAD-81AF-432A-9E1C-AA4E458A5F22}" destId="{AE8EFF21-A8C3-49D6-BE4A-AD7684D2652F}" srcOrd="2" destOrd="0" presId="urn:microsoft.com/office/officeart/2005/8/layout/chevron2"/>
    <dgm:cxn modelId="{C2CBB020-FCB3-48FC-A231-EBEB51C28ECF}" type="presParOf" srcId="{AE8EFF21-A8C3-49D6-BE4A-AD7684D2652F}" destId="{F7A411B1-F5B6-4C26-8E5D-581A02E5944B}" srcOrd="0" destOrd="0" presId="urn:microsoft.com/office/officeart/2005/8/layout/chevron2"/>
    <dgm:cxn modelId="{49CAA0EB-F280-4C71-B346-D393B8A4C198}" type="presParOf" srcId="{AE8EFF21-A8C3-49D6-BE4A-AD7684D2652F}" destId="{42107DC4-B20B-4FC5-8CD8-C6F566C6BF10}" srcOrd="1" destOrd="0" presId="urn:microsoft.com/office/officeart/2005/8/layout/chevron2"/>
    <dgm:cxn modelId="{73FC57D0-CF3A-4011-9172-0557CB33CA5C}" type="presParOf" srcId="{695A4EAD-81AF-432A-9E1C-AA4E458A5F22}" destId="{4D58E9C1-04E1-4BC7-B9B0-E98989419926}" srcOrd="3" destOrd="0" presId="urn:microsoft.com/office/officeart/2005/8/layout/chevron2"/>
    <dgm:cxn modelId="{4054C02E-23F4-44A8-9E56-B047BE6CC0E2}" type="presParOf" srcId="{695A4EAD-81AF-432A-9E1C-AA4E458A5F22}" destId="{EA20791F-2E70-4905-9802-E9338C9A19CB}" srcOrd="4" destOrd="0" presId="urn:microsoft.com/office/officeart/2005/8/layout/chevron2"/>
    <dgm:cxn modelId="{756A5754-43F8-4BE1-ACFD-0F427E2A424F}" type="presParOf" srcId="{EA20791F-2E70-4905-9802-E9338C9A19CB}" destId="{FE7A7F89-434D-4A34-AF21-99F4A698C8CD}" srcOrd="0" destOrd="0" presId="urn:microsoft.com/office/officeart/2005/8/layout/chevron2"/>
    <dgm:cxn modelId="{9A24460C-7738-4215-8343-2F1FE785BBF2}" type="presParOf" srcId="{EA20791F-2E70-4905-9802-E9338C9A19CB}" destId="{FE12B2C6-1655-4AF4-9D5F-4235F200B99E}" srcOrd="1" destOrd="0" presId="urn:microsoft.com/office/officeart/2005/8/layout/chevron2"/>
    <dgm:cxn modelId="{1AE11B4B-D796-4758-9683-E97F0F172CBE}" type="presParOf" srcId="{695A4EAD-81AF-432A-9E1C-AA4E458A5F22}" destId="{818818D6-9688-4E36-9952-536BED15F8D0}" srcOrd="5" destOrd="0" presId="urn:microsoft.com/office/officeart/2005/8/layout/chevron2"/>
    <dgm:cxn modelId="{856A08F2-48FA-483C-962B-4FDFECF4FFF1}" type="presParOf" srcId="{695A4EAD-81AF-432A-9E1C-AA4E458A5F22}" destId="{C006FEFD-4B85-4C52-8E17-A54C15A920C7}" srcOrd="6" destOrd="0" presId="urn:microsoft.com/office/officeart/2005/8/layout/chevron2"/>
    <dgm:cxn modelId="{4470559B-BB12-4215-9118-242AB3EF823E}" type="presParOf" srcId="{C006FEFD-4B85-4C52-8E17-A54C15A920C7}" destId="{A17FCCBE-AEDB-4D8D-9EFD-49646754F9AB}" srcOrd="0" destOrd="0" presId="urn:microsoft.com/office/officeart/2005/8/layout/chevron2"/>
    <dgm:cxn modelId="{DE9BB5F8-3F63-4ED0-B287-903D2C2E9533}" type="presParOf" srcId="{C006FEFD-4B85-4C52-8E17-A54C15A920C7}" destId="{133901AD-8E7B-4BAF-A68B-F6FE5C252BE4}" srcOrd="1" destOrd="0" presId="urn:microsoft.com/office/officeart/2005/8/layout/chevron2"/>
    <dgm:cxn modelId="{4E0BBF0F-6A25-45D5-8E6F-9F279052C369}" type="presParOf" srcId="{695A4EAD-81AF-432A-9E1C-AA4E458A5F22}" destId="{2CF05AB0-52C3-4E55-9D95-F72AC07517A1}" srcOrd="7" destOrd="0" presId="urn:microsoft.com/office/officeart/2005/8/layout/chevron2"/>
    <dgm:cxn modelId="{A94B7658-7022-451E-A8F7-06758CECD582}" type="presParOf" srcId="{695A4EAD-81AF-432A-9E1C-AA4E458A5F22}" destId="{DCAE0391-3E88-4D1A-913F-526119C78857}" srcOrd="8" destOrd="0" presId="urn:microsoft.com/office/officeart/2005/8/layout/chevron2"/>
    <dgm:cxn modelId="{C83A17EB-80DE-48F5-BF06-BA8B6520ACA9}" type="presParOf" srcId="{DCAE0391-3E88-4D1A-913F-526119C78857}" destId="{5F3F7231-8DA8-4522-A6D8-238EED185090}" srcOrd="0" destOrd="0" presId="urn:microsoft.com/office/officeart/2005/8/layout/chevron2"/>
    <dgm:cxn modelId="{78D947EF-8773-4973-B0F9-F3DB04D5D22E}" type="presParOf" srcId="{DCAE0391-3E88-4D1A-913F-526119C78857}" destId="{576D6CEF-39F3-43C5-94E4-95FE4145AF99}" srcOrd="1" destOrd="0" presId="urn:microsoft.com/office/officeart/2005/8/layout/chevron2"/>
    <dgm:cxn modelId="{A1426FD6-F7CA-419B-982D-416FDFB36B57}" type="presParOf" srcId="{695A4EAD-81AF-432A-9E1C-AA4E458A5F22}" destId="{BF21834D-3BBA-47B9-AD96-DA0A98519DD8}" srcOrd="9" destOrd="0" presId="urn:microsoft.com/office/officeart/2005/8/layout/chevron2"/>
    <dgm:cxn modelId="{31198CD5-D59D-4510-BBCE-6CC2D5570E77}" type="presParOf" srcId="{695A4EAD-81AF-432A-9E1C-AA4E458A5F22}" destId="{00F729FB-BEFB-44B8-924D-84DCBB159B01}" srcOrd="10" destOrd="0" presId="urn:microsoft.com/office/officeart/2005/8/layout/chevron2"/>
    <dgm:cxn modelId="{3CBCA02D-E495-4548-9C02-8AAC8C6E1EDF}" type="presParOf" srcId="{00F729FB-BEFB-44B8-924D-84DCBB159B01}" destId="{E1BA76F6-9B35-4080-B704-27917427FDDA}" srcOrd="0" destOrd="0" presId="urn:microsoft.com/office/officeart/2005/8/layout/chevron2"/>
    <dgm:cxn modelId="{6DA0994D-F059-498C-8D35-540C9ABFE75F}" type="presParOf" srcId="{00F729FB-BEFB-44B8-924D-84DCBB159B01}" destId="{37586234-ADD0-4CCE-8802-AEAA923BB04A}" srcOrd="1" destOrd="0" presId="urn:microsoft.com/office/officeart/2005/8/layout/chevron2"/>
    <dgm:cxn modelId="{31677972-6E52-4AB2-AE79-63C032EC7992}" type="presParOf" srcId="{695A4EAD-81AF-432A-9E1C-AA4E458A5F22}" destId="{9A4DC518-BAC9-45AB-8282-35C94FBE9093}" srcOrd="11" destOrd="0" presId="urn:microsoft.com/office/officeart/2005/8/layout/chevron2"/>
    <dgm:cxn modelId="{F29CD460-AAA9-4C39-A95F-9CFEBDCF4469}" type="presParOf" srcId="{695A4EAD-81AF-432A-9E1C-AA4E458A5F22}" destId="{A9CBA909-80C9-4F52-BBB9-8643C7D82832}" srcOrd="12" destOrd="0" presId="urn:microsoft.com/office/officeart/2005/8/layout/chevron2"/>
    <dgm:cxn modelId="{1F152CB5-28F6-4E4F-B610-C0418A7C524E}" type="presParOf" srcId="{A9CBA909-80C9-4F52-BBB9-8643C7D82832}" destId="{D8BDF260-074C-4B86-B755-12B6AB909E4B}" srcOrd="0" destOrd="0" presId="urn:microsoft.com/office/officeart/2005/8/layout/chevron2"/>
    <dgm:cxn modelId="{ABC715A0-562D-4C68-ACA8-1CE6558812C4}" type="presParOf" srcId="{A9CBA909-80C9-4F52-BBB9-8643C7D82832}" destId="{13E0419F-1B75-4466-A3F2-9DB64A2D1C27}" srcOrd="1" destOrd="0" presId="urn:microsoft.com/office/officeart/2005/8/layout/chevron2"/>
    <dgm:cxn modelId="{34B0C6EA-3BC3-4753-8B91-2C5682B370D0}" type="presParOf" srcId="{695A4EAD-81AF-432A-9E1C-AA4E458A5F22}" destId="{1A7E3297-5FD1-4231-9A58-02E5A2600EF3}" srcOrd="13" destOrd="0" presId="urn:microsoft.com/office/officeart/2005/8/layout/chevron2"/>
    <dgm:cxn modelId="{F23435A7-2033-4F0E-B419-302B945D596C}" type="presParOf" srcId="{695A4EAD-81AF-432A-9E1C-AA4E458A5F22}" destId="{4B7C457A-9EA4-4FD6-B7D1-92C608E98802}" srcOrd="14" destOrd="0" presId="urn:microsoft.com/office/officeart/2005/8/layout/chevron2"/>
    <dgm:cxn modelId="{01EF0A0F-807A-402F-BA45-94570354E3F7}" type="presParOf" srcId="{4B7C457A-9EA4-4FD6-B7D1-92C608E98802}" destId="{E51DF97E-52D2-424B-A4A2-92974E2758B2}" srcOrd="0" destOrd="0" presId="urn:microsoft.com/office/officeart/2005/8/layout/chevron2"/>
    <dgm:cxn modelId="{EF6BB4C3-520F-4116-A210-1889EBFC7B11}" type="presParOf" srcId="{4B7C457A-9EA4-4FD6-B7D1-92C608E98802}" destId="{1661301F-0944-4CE5-B590-AA7CB9BAB5D3}" srcOrd="1" destOrd="0" presId="urn:microsoft.com/office/officeart/2005/8/layout/chevron2"/>
    <dgm:cxn modelId="{FA668738-8CDA-4A3A-A11B-18E2C9CE63CB}" type="presParOf" srcId="{695A4EAD-81AF-432A-9E1C-AA4E458A5F22}" destId="{201F6D11-C300-48DB-B2C8-B6A9980109AD}" srcOrd="15" destOrd="0" presId="urn:microsoft.com/office/officeart/2005/8/layout/chevron2"/>
    <dgm:cxn modelId="{80E18E3C-E922-4A3E-BA53-DFBB082E8B34}" type="presParOf" srcId="{695A4EAD-81AF-432A-9E1C-AA4E458A5F22}" destId="{C35A9707-D398-44F5-9D83-FDA3D4D40932}" srcOrd="16" destOrd="0" presId="urn:microsoft.com/office/officeart/2005/8/layout/chevron2"/>
    <dgm:cxn modelId="{57011068-07A4-4C89-BCA8-CCE6BC8E2FCB}" type="presParOf" srcId="{C35A9707-D398-44F5-9D83-FDA3D4D40932}" destId="{4B7AC125-24B5-4F08-B6AA-154970E69856}" srcOrd="0" destOrd="0" presId="urn:microsoft.com/office/officeart/2005/8/layout/chevron2"/>
    <dgm:cxn modelId="{2E4DC03F-01D2-41A1-AE9A-4C6EC1B39936}" type="presParOf" srcId="{C35A9707-D398-44F5-9D83-FDA3D4D40932}" destId="{C0C2128E-C990-4D1E-8E28-D666C0AAD7F8}" srcOrd="1" destOrd="0" presId="urn:microsoft.com/office/officeart/2005/8/layout/chevron2"/>
    <dgm:cxn modelId="{119FA71B-515F-4662-890D-96F981834F8B}" type="presParOf" srcId="{695A4EAD-81AF-432A-9E1C-AA4E458A5F22}" destId="{C96B959F-15C4-4386-87D3-B1CF0742DA89}" srcOrd="17" destOrd="0" presId="urn:microsoft.com/office/officeart/2005/8/layout/chevron2"/>
    <dgm:cxn modelId="{3BD54365-67D0-4FED-AD4C-24C0DAAD34CD}" type="presParOf" srcId="{695A4EAD-81AF-432A-9E1C-AA4E458A5F22}" destId="{12213209-C1D7-422A-8B1D-15644B7F2861}" srcOrd="18" destOrd="0" presId="urn:microsoft.com/office/officeart/2005/8/layout/chevron2"/>
    <dgm:cxn modelId="{CD0A6D7C-B42B-44A8-989D-1361EAFE421E}" type="presParOf" srcId="{12213209-C1D7-422A-8B1D-15644B7F2861}" destId="{1D3CE5D0-7356-46B2-ACCB-661CDA890C8D}" srcOrd="0" destOrd="0" presId="urn:microsoft.com/office/officeart/2005/8/layout/chevron2"/>
    <dgm:cxn modelId="{CA0610A4-755B-40D3-95D1-BDF35D3D2045}" type="presParOf" srcId="{12213209-C1D7-422A-8B1D-15644B7F2861}" destId="{93A9F219-033E-4F8B-AE83-B7E56F0FB69C}" srcOrd="1" destOrd="0" presId="urn:microsoft.com/office/officeart/2005/8/layout/chevron2"/>
    <dgm:cxn modelId="{4913161B-9CEC-4A45-926B-F268F4A19A03}" type="presParOf" srcId="{695A4EAD-81AF-432A-9E1C-AA4E458A5F22}" destId="{951FB34F-1E8D-4435-8F8F-8165FF6523B5}" srcOrd="19" destOrd="0" presId="urn:microsoft.com/office/officeart/2005/8/layout/chevron2"/>
    <dgm:cxn modelId="{9D8A665F-B352-4E80-8E65-22BD0A556EF4}" type="presParOf" srcId="{695A4EAD-81AF-432A-9E1C-AA4E458A5F22}" destId="{76B13060-9276-4E2A-96FD-76B7019116DC}" srcOrd="20" destOrd="0" presId="urn:microsoft.com/office/officeart/2005/8/layout/chevron2"/>
    <dgm:cxn modelId="{7B848810-F625-4BEF-BF65-9690785DE58E}" type="presParOf" srcId="{76B13060-9276-4E2A-96FD-76B7019116DC}" destId="{947D72C9-B5E0-4694-8870-09E08499733F}" srcOrd="0" destOrd="0" presId="urn:microsoft.com/office/officeart/2005/8/layout/chevron2"/>
    <dgm:cxn modelId="{F72387CA-A4F8-42C9-8870-47B492C91F55}" type="presParOf" srcId="{76B13060-9276-4E2A-96FD-76B7019116DC}" destId="{E4522B61-8571-4D58-A8F8-7769787BC858}" srcOrd="1" destOrd="0" presId="urn:microsoft.com/office/officeart/2005/8/layout/chevron2"/>
    <dgm:cxn modelId="{80D58F1E-A2E1-409E-8F10-5DF90D760090}" type="presParOf" srcId="{695A4EAD-81AF-432A-9E1C-AA4E458A5F22}" destId="{89C88408-28DF-4A2B-B5A0-34AFEDCD4A94}" srcOrd="21" destOrd="0" presId="urn:microsoft.com/office/officeart/2005/8/layout/chevron2"/>
    <dgm:cxn modelId="{4C47BCA5-B052-4EFE-90B3-C02E072F2322}" type="presParOf" srcId="{695A4EAD-81AF-432A-9E1C-AA4E458A5F22}" destId="{E61E67DD-FD7B-4E9A-9664-8B574416BF9B}" srcOrd="22" destOrd="0" presId="urn:microsoft.com/office/officeart/2005/8/layout/chevron2"/>
    <dgm:cxn modelId="{BCFD850E-7A60-46FC-8602-DA43BB05BAD9}" type="presParOf" srcId="{E61E67DD-FD7B-4E9A-9664-8B574416BF9B}" destId="{13FC6F6C-86A3-4B86-97CB-26F48927009A}" srcOrd="0" destOrd="0" presId="urn:microsoft.com/office/officeart/2005/8/layout/chevron2"/>
    <dgm:cxn modelId="{6986FFC1-08CF-458F-9775-F66613E73044}" type="presParOf" srcId="{E61E67DD-FD7B-4E9A-9664-8B574416BF9B}" destId="{DA7CD5AC-7F89-4C4E-BD20-29E5C4F810B0}" srcOrd="1" destOrd="0" presId="urn:microsoft.com/office/officeart/2005/8/layout/chevron2"/>
    <dgm:cxn modelId="{3DB65763-A15B-4528-B7F9-EE145D4D1AF3}" type="presParOf" srcId="{695A4EAD-81AF-432A-9E1C-AA4E458A5F22}" destId="{ABB85ACA-EA93-402F-B77E-F84E77266AD2}" srcOrd="23" destOrd="0" presId="urn:microsoft.com/office/officeart/2005/8/layout/chevron2"/>
    <dgm:cxn modelId="{21E61C41-B7E1-4F45-BFF1-BA49A847154C}" type="presParOf" srcId="{695A4EAD-81AF-432A-9E1C-AA4E458A5F22}" destId="{DB9102D0-F0D8-4C01-A1E5-45D6AA11020C}" srcOrd="24" destOrd="0" presId="urn:microsoft.com/office/officeart/2005/8/layout/chevron2"/>
    <dgm:cxn modelId="{509D5AD0-1957-462A-B5B4-C3D01428832C}" type="presParOf" srcId="{DB9102D0-F0D8-4C01-A1E5-45D6AA11020C}" destId="{5C8095BD-16E3-49CA-8373-5F531EC00581}" srcOrd="0" destOrd="0" presId="urn:microsoft.com/office/officeart/2005/8/layout/chevron2"/>
    <dgm:cxn modelId="{68510E31-60E6-4316-BB8B-FF3ACDEF293A}" type="presParOf" srcId="{DB9102D0-F0D8-4C01-A1E5-45D6AA11020C}" destId="{57EDDD7E-C67B-4DBC-BFD1-ABC4ECB951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496AAB6-6664-476A-A154-36D8A305CEFB}" type="doc">
      <dgm:prSet loTypeId="urn:microsoft.com/office/officeart/2005/8/layout/gear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F7E3F-D670-408F-B29A-FFD3B15E373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Национальный проект «ЖИЛЬЕ И ГОРОДСКАЯ СРЕДА»</a:t>
          </a:r>
        </a:p>
      </dgm:t>
    </dgm:pt>
    <dgm:pt modelId="{179F844C-FCBD-4EB4-A53A-5296B3C8A7A7}" type="parTrans" cxnId="{027336C0-0091-4E44-AACC-85F6878116FD}">
      <dgm:prSet/>
      <dgm:spPr/>
      <dgm:t>
        <a:bodyPr/>
        <a:lstStyle/>
        <a:p>
          <a:endParaRPr lang="ru-RU"/>
        </a:p>
      </dgm:t>
    </dgm:pt>
    <dgm:pt modelId="{595CB4A5-0E1C-4969-8EB4-1354B6347B20}" type="sibTrans" cxnId="{027336C0-0091-4E44-AACC-85F6878116FD}">
      <dgm:prSet/>
      <dgm:spPr/>
      <dgm:t>
        <a:bodyPr/>
        <a:lstStyle/>
        <a:p>
          <a:endParaRPr lang="ru-RU"/>
        </a:p>
      </dgm:t>
    </dgm:pt>
    <dgm:pt modelId="{890AD60A-FCB1-41A2-B839-96D1598A676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 </a:t>
          </a:r>
          <a:r>
            <a:rPr lang="ru-RU" sz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Федеральный проект «Обеспечение устойчивого сокращения непригодного для проживания жилищного фонда»</a:t>
          </a:r>
        </a:p>
      </dgm:t>
    </dgm:pt>
    <dgm:pt modelId="{5EA70E9E-BD27-484B-85EC-65F734EB97AB}" type="parTrans" cxnId="{4D304A54-A52C-4348-A641-43B2C41E6D18}">
      <dgm:prSet/>
      <dgm:spPr/>
      <dgm:t>
        <a:bodyPr/>
        <a:lstStyle/>
        <a:p>
          <a:endParaRPr lang="ru-RU"/>
        </a:p>
      </dgm:t>
    </dgm:pt>
    <dgm:pt modelId="{847A7AE1-A629-4F90-9616-53201D469E9D}" type="sibTrans" cxnId="{4D304A54-A52C-4348-A641-43B2C41E6D18}">
      <dgm:prSet/>
      <dgm:spPr/>
      <dgm:t>
        <a:bodyPr/>
        <a:lstStyle/>
        <a:p>
          <a:endParaRPr lang="ru-RU"/>
        </a:p>
      </dgm:t>
    </dgm:pt>
    <dgm:pt modelId="{E159AC0B-C0CA-441D-9F58-BB9A73DCFA6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Региональный проект «Обеспечение устойчивого сокращения непригодного для проживания жилищного фонда»</a:t>
          </a:r>
        </a:p>
      </dgm:t>
    </dgm:pt>
    <dgm:pt modelId="{6D1FB3B1-5F27-45C3-AB91-F2DFAC6C10D0}" type="parTrans" cxnId="{7AB6E8EC-EE52-4C10-A683-20C1EE4E7ACD}">
      <dgm:prSet/>
      <dgm:spPr/>
      <dgm:t>
        <a:bodyPr/>
        <a:lstStyle/>
        <a:p>
          <a:endParaRPr lang="ru-RU"/>
        </a:p>
      </dgm:t>
    </dgm:pt>
    <dgm:pt modelId="{4EA357E8-2FDE-4AAE-82FB-FB77D52DFAC5}" type="sibTrans" cxnId="{7AB6E8EC-EE52-4C10-A683-20C1EE4E7ACD}">
      <dgm:prSet/>
      <dgm:spPr/>
      <dgm:t>
        <a:bodyPr/>
        <a:lstStyle/>
        <a:p>
          <a:endParaRPr lang="ru-RU"/>
        </a:p>
      </dgm:t>
    </dgm:pt>
    <dgm:pt modelId="{03D957E7-6BE5-41C7-A08B-BD8D1FF0EC61}">
      <dgm:prSet phldrT="[Текст]" phldr="1"/>
      <dgm:spPr/>
      <dgm:t>
        <a:bodyPr/>
        <a:lstStyle/>
        <a:p>
          <a:endParaRPr lang="ru-RU" dirty="0"/>
        </a:p>
      </dgm:t>
    </dgm:pt>
    <dgm:pt modelId="{14E848C8-FA74-4802-9E92-FA34F2F64993}" type="parTrans" cxnId="{CC875641-85BE-427B-A09C-660FC38C57E4}">
      <dgm:prSet/>
      <dgm:spPr/>
      <dgm:t>
        <a:bodyPr/>
        <a:lstStyle/>
        <a:p>
          <a:endParaRPr lang="ru-RU"/>
        </a:p>
      </dgm:t>
    </dgm:pt>
    <dgm:pt modelId="{156C5554-7DAF-47DD-A871-F404FBAF6135}" type="sibTrans" cxnId="{CC875641-85BE-427B-A09C-660FC38C57E4}">
      <dgm:prSet/>
      <dgm:spPr/>
      <dgm:t>
        <a:bodyPr/>
        <a:lstStyle/>
        <a:p>
          <a:endParaRPr lang="ru-RU"/>
        </a:p>
      </dgm:t>
    </dgm:pt>
    <dgm:pt modelId="{8598E9D3-CD8F-4577-A2C0-F4E07E0AB559}">
      <dgm:prSet phldrT="[Текст]" phldr="1"/>
      <dgm:spPr/>
      <dgm:t>
        <a:bodyPr/>
        <a:lstStyle/>
        <a:p>
          <a:endParaRPr lang="ru-RU" dirty="0"/>
        </a:p>
      </dgm:t>
    </dgm:pt>
    <dgm:pt modelId="{BB5A320F-6BF4-461D-A81B-4A1B8DBB2E4D}" type="parTrans" cxnId="{0F05EFAF-C8FB-4CDE-8195-34AD5F45E240}">
      <dgm:prSet/>
      <dgm:spPr/>
      <dgm:t>
        <a:bodyPr/>
        <a:lstStyle/>
        <a:p>
          <a:endParaRPr lang="ru-RU"/>
        </a:p>
      </dgm:t>
    </dgm:pt>
    <dgm:pt modelId="{D48F5F9D-273B-4524-86ED-F5CD5715531C}" type="sibTrans" cxnId="{0F05EFAF-C8FB-4CDE-8195-34AD5F45E240}">
      <dgm:prSet/>
      <dgm:spPr/>
      <dgm:t>
        <a:bodyPr/>
        <a:lstStyle/>
        <a:p>
          <a:endParaRPr lang="ru-RU"/>
        </a:p>
      </dgm:t>
    </dgm:pt>
    <dgm:pt modelId="{D80201CF-E3F4-4865-8BC9-B26CBB9248EE}" type="pres">
      <dgm:prSet presAssocID="{0496AAB6-6664-476A-A154-36D8A305CEF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891011-0D94-4F59-8B14-990C478F4891}" type="pres">
      <dgm:prSet presAssocID="{AFBF7E3F-D670-408F-B29A-FFD3B15E373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B7821-18F0-4B8B-86ED-B089DA8FA8A1}" type="pres">
      <dgm:prSet presAssocID="{AFBF7E3F-D670-408F-B29A-FFD3B15E3737}" presName="gear1srcNode" presStyleLbl="node1" presStyleIdx="0" presStyleCnt="3"/>
      <dgm:spPr/>
      <dgm:t>
        <a:bodyPr/>
        <a:lstStyle/>
        <a:p>
          <a:endParaRPr lang="ru-RU"/>
        </a:p>
      </dgm:t>
    </dgm:pt>
    <dgm:pt modelId="{3C398120-E6F6-4051-8896-4536AAC40EAD}" type="pres">
      <dgm:prSet presAssocID="{AFBF7E3F-D670-408F-B29A-FFD3B15E3737}" presName="gear1dstNode" presStyleLbl="node1" presStyleIdx="0" presStyleCnt="3"/>
      <dgm:spPr/>
      <dgm:t>
        <a:bodyPr/>
        <a:lstStyle/>
        <a:p>
          <a:endParaRPr lang="ru-RU"/>
        </a:p>
      </dgm:t>
    </dgm:pt>
    <dgm:pt modelId="{0D639409-86D1-468D-84AA-B50D907CB0ED}" type="pres">
      <dgm:prSet presAssocID="{890AD60A-FCB1-41A2-B839-96D1598A6762}" presName="gear2" presStyleLbl="node1" presStyleIdx="1" presStyleCnt="3" custScaleX="1108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88D56-1832-4A76-B186-A160A0AB5764}" type="pres">
      <dgm:prSet presAssocID="{890AD60A-FCB1-41A2-B839-96D1598A6762}" presName="gear2srcNode" presStyleLbl="node1" presStyleIdx="1" presStyleCnt="3"/>
      <dgm:spPr/>
      <dgm:t>
        <a:bodyPr/>
        <a:lstStyle/>
        <a:p>
          <a:endParaRPr lang="ru-RU"/>
        </a:p>
      </dgm:t>
    </dgm:pt>
    <dgm:pt modelId="{F742CC94-3DF9-42B1-961E-0C5BBEAEB030}" type="pres">
      <dgm:prSet presAssocID="{890AD60A-FCB1-41A2-B839-96D1598A6762}" presName="gear2dstNode" presStyleLbl="node1" presStyleIdx="1" presStyleCnt="3"/>
      <dgm:spPr/>
      <dgm:t>
        <a:bodyPr/>
        <a:lstStyle/>
        <a:p>
          <a:endParaRPr lang="ru-RU"/>
        </a:p>
      </dgm:t>
    </dgm:pt>
    <dgm:pt modelId="{B021CDE5-83C1-4145-A481-713E21C582F2}" type="pres">
      <dgm:prSet presAssocID="{E159AC0B-C0CA-441D-9F58-BB9A73DCFA63}" presName="gear3" presStyleLbl="node1" presStyleIdx="2" presStyleCnt="3" custScaleX="105519"/>
      <dgm:spPr/>
      <dgm:t>
        <a:bodyPr/>
        <a:lstStyle/>
        <a:p>
          <a:endParaRPr lang="ru-RU"/>
        </a:p>
      </dgm:t>
    </dgm:pt>
    <dgm:pt modelId="{20C0C607-BE10-43E7-8D9F-F5F70B3A9DD1}" type="pres">
      <dgm:prSet presAssocID="{E159AC0B-C0CA-441D-9F58-BB9A73DCFA6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726BD-B6B9-4C02-BDD6-F0321D8872CE}" type="pres">
      <dgm:prSet presAssocID="{E159AC0B-C0CA-441D-9F58-BB9A73DCFA63}" presName="gear3srcNode" presStyleLbl="node1" presStyleIdx="2" presStyleCnt="3"/>
      <dgm:spPr/>
      <dgm:t>
        <a:bodyPr/>
        <a:lstStyle/>
        <a:p>
          <a:endParaRPr lang="ru-RU"/>
        </a:p>
      </dgm:t>
    </dgm:pt>
    <dgm:pt modelId="{16B04684-5328-480E-9B1A-BF179A109B3F}" type="pres">
      <dgm:prSet presAssocID="{E159AC0B-C0CA-441D-9F58-BB9A73DCFA63}" presName="gear3dstNode" presStyleLbl="node1" presStyleIdx="2" presStyleCnt="3"/>
      <dgm:spPr/>
      <dgm:t>
        <a:bodyPr/>
        <a:lstStyle/>
        <a:p>
          <a:endParaRPr lang="ru-RU"/>
        </a:p>
      </dgm:t>
    </dgm:pt>
    <dgm:pt modelId="{F906DB52-A9C9-42BF-9AB9-5015F9729755}" type="pres">
      <dgm:prSet presAssocID="{595CB4A5-0E1C-4969-8EB4-1354B6347B20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16FB9A6-C0C0-4D8E-8955-BA1142994095}" type="pres">
      <dgm:prSet presAssocID="{847A7AE1-A629-4F90-9616-53201D469E9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88101476-9636-47A2-B1C7-1F90DCA0ABE0}" type="pres">
      <dgm:prSet presAssocID="{4EA357E8-2FDE-4AAE-82FB-FB77D52DFAC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C5EF650-C1F0-4BD7-B946-F4B69D7848BD}" type="presOf" srcId="{890AD60A-FCB1-41A2-B839-96D1598A6762}" destId="{F742CC94-3DF9-42B1-961E-0C5BBEAEB030}" srcOrd="2" destOrd="0" presId="urn:microsoft.com/office/officeart/2005/8/layout/gear1"/>
    <dgm:cxn modelId="{CC875641-85BE-427B-A09C-660FC38C57E4}" srcId="{0496AAB6-6664-476A-A154-36D8A305CEFB}" destId="{03D957E7-6BE5-41C7-A08B-BD8D1FF0EC61}" srcOrd="3" destOrd="0" parTransId="{14E848C8-FA74-4802-9E92-FA34F2F64993}" sibTransId="{156C5554-7DAF-47DD-A871-F404FBAF6135}"/>
    <dgm:cxn modelId="{496F57EC-0548-493C-AC14-7414CB4F91F4}" type="presOf" srcId="{4EA357E8-2FDE-4AAE-82FB-FB77D52DFAC5}" destId="{88101476-9636-47A2-B1C7-1F90DCA0ABE0}" srcOrd="0" destOrd="0" presId="urn:microsoft.com/office/officeart/2005/8/layout/gear1"/>
    <dgm:cxn modelId="{4A9DE1CF-D7E2-4878-8148-762AB420CAFB}" type="presOf" srcId="{595CB4A5-0E1C-4969-8EB4-1354B6347B20}" destId="{F906DB52-A9C9-42BF-9AB9-5015F9729755}" srcOrd="0" destOrd="0" presId="urn:microsoft.com/office/officeart/2005/8/layout/gear1"/>
    <dgm:cxn modelId="{1A4BFEA6-A5B6-4265-8866-01D3AF6575E3}" type="presOf" srcId="{890AD60A-FCB1-41A2-B839-96D1598A6762}" destId="{0D639409-86D1-468D-84AA-B50D907CB0ED}" srcOrd="0" destOrd="0" presId="urn:microsoft.com/office/officeart/2005/8/layout/gear1"/>
    <dgm:cxn modelId="{80B16B17-D2AC-4C68-B371-4B0BA888F400}" type="presOf" srcId="{E159AC0B-C0CA-441D-9F58-BB9A73DCFA63}" destId="{20C0C607-BE10-43E7-8D9F-F5F70B3A9DD1}" srcOrd="1" destOrd="0" presId="urn:microsoft.com/office/officeart/2005/8/layout/gear1"/>
    <dgm:cxn modelId="{56260BB5-2B56-4F66-B5D3-1D47C3288EAB}" type="presOf" srcId="{AFBF7E3F-D670-408F-B29A-FFD3B15E3737}" destId="{C12B7821-18F0-4B8B-86ED-B089DA8FA8A1}" srcOrd="1" destOrd="0" presId="urn:microsoft.com/office/officeart/2005/8/layout/gear1"/>
    <dgm:cxn modelId="{2E88DA62-75C2-42CB-BE8C-B1DF00E26091}" type="presOf" srcId="{890AD60A-FCB1-41A2-B839-96D1598A6762}" destId="{46188D56-1832-4A76-B186-A160A0AB5764}" srcOrd="1" destOrd="0" presId="urn:microsoft.com/office/officeart/2005/8/layout/gear1"/>
    <dgm:cxn modelId="{027336C0-0091-4E44-AACC-85F6878116FD}" srcId="{0496AAB6-6664-476A-A154-36D8A305CEFB}" destId="{AFBF7E3F-D670-408F-B29A-FFD3B15E3737}" srcOrd="0" destOrd="0" parTransId="{179F844C-FCBD-4EB4-A53A-5296B3C8A7A7}" sibTransId="{595CB4A5-0E1C-4969-8EB4-1354B6347B20}"/>
    <dgm:cxn modelId="{27A8259C-9418-4D88-AEB9-88D885A54879}" type="presOf" srcId="{AFBF7E3F-D670-408F-B29A-FFD3B15E3737}" destId="{3C398120-E6F6-4051-8896-4536AAC40EAD}" srcOrd="2" destOrd="0" presId="urn:microsoft.com/office/officeart/2005/8/layout/gear1"/>
    <dgm:cxn modelId="{8B290BD1-DE70-40DC-A58F-D9AF84D4C360}" type="presOf" srcId="{847A7AE1-A629-4F90-9616-53201D469E9D}" destId="{516FB9A6-C0C0-4D8E-8955-BA1142994095}" srcOrd="0" destOrd="0" presId="urn:microsoft.com/office/officeart/2005/8/layout/gear1"/>
    <dgm:cxn modelId="{C7A8B30A-45B7-4068-A25B-A5AADB1E58FC}" type="presOf" srcId="{E159AC0B-C0CA-441D-9F58-BB9A73DCFA63}" destId="{B021CDE5-83C1-4145-A481-713E21C582F2}" srcOrd="0" destOrd="0" presId="urn:microsoft.com/office/officeart/2005/8/layout/gear1"/>
    <dgm:cxn modelId="{0F05EFAF-C8FB-4CDE-8195-34AD5F45E240}" srcId="{03D957E7-6BE5-41C7-A08B-BD8D1FF0EC61}" destId="{8598E9D3-CD8F-4577-A2C0-F4E07E0AB559}" srcOrd="0" destOrd="0" parTransId="{BB5A320F-6BF4-461D-A81B-4A1B8DBB2E4D}" sibTransId="{D48F5F9D-273B-4524-86ED-F5CD5715531C}"/>
    <dgm:cxn modelId="{4D304A54-A52C-4348-A641-43B2C41E6D18}" srcId="{0496AAB6-6664-476A-A154-36D8A305CEFB}" destId="{890AD60A-FCB1-41A2-B839-96D1598A6762}" srcOrd="1" destOrd="0" parTransId="{5EA70E9E-BD27-484B-85EC-65F734EB97AB}" sibTransId="{847A7AE1-A629-4F90-9616-53201D469E9D}"/>
    <dgm:cxn modelId="{A39D1841-26FC-49BE-A0A9-9323A66ECA65}" type="presOf" srcId="{E159AC0B-C0CA-441D-9F58-BB9A73DCFA63}" destId="{FD1726BD-B6B9-4C02-BDD6-F0321D8872CE}" srcOrd="2" destOrd="0" presId="urn:microsoft.com/office/officeart/2005/8/layout/gear1"/>
    <dgm:cxn modelId="{B0338884-5AB2-4860-ADC8-F73093FC6C61}" type="presOf" srcId="{E159AC0B-C0CA-441D-9F58-BB9A73DCFA63}" destId="{16B04684-5328-480E-9B1A-BF179A109B3F}" srcOrd="3" destOrd="0" presId="urn:microsoft.com/office/officeart/2005/8/layout/gear1"/>
    <dgm:cxn modelId="{1C670A7F-DA0E-4AAC-BF44-60B667861BB7}" type="presOf" srcId="{AFBF7E3F-D670-408F-B29A-FFD3B15E3737}" destId="{61891011-0D94-4F59-8B14-990C478F4891}" srcOrd="0" destOrd="0" presId="urn:microsoft.com/office/officeart/2005/8/layout/gear1"/>
    <dgm:cxn modelId="{7AB6E8EC-EE52-4C10-A683-20C1EE4E7ACD}" srcId="{0496AAB6-6664-476A-A154-36D8A305CEFB}" destId="{E159AC0B-C0CA-441D-9F58-BB9A73DCFA63}" srcOrd="2" destOrd="0" parTransId="{6D1FB3B1-5F27-45C3-AB91-F2DFAC6C10D0}" sibTransId="{4EA357E8-2FDE-4AAE-82FB-FB77D52DFAC5}"/>
    <dgm:cxn modelId="{58DF6AED-AF6E-46EA-BEB3-AF3E3E4340E6}" type="presOf" srcId="{0496AAB6-6664-476A-A154-36D8A305CEFB}" destId="{D80201CF-E3F4-4865-8BC9-B26CBB9248EE}" srcOrd="0" destOrd="0" presId="urn:microsoft.com/office/officeart/2005/8/layout/gear1"/>
    <dgm:cxn modelId="{EA9DFBF9-9478-4251-8AC7-06152801973D}" type="presParOf" srcId="{D80201CF-E3F4-4865-8BC9-B26CBB9248EE}" destId="{61891011-0D94-4F59-8B14-990C478F4891}" srcOrd="0" destOrd="0" presId="urn:microsoft.com/office/officeart/2005/8/layout/gear1"/>
    <dgm:cxn modelId="{045DC47B-459F-46CD-B6AD-0ACE137EA293}" type="presParOf" srcId="{D80201CF-E3F4-4865-8BC9-B26CBB9248EE}" destId="{C12B7821-18F0-4B8B-86ED-B089DA8FA8A1}" srcOrd="1" destOrd="0" presId="urn:microsoft.com/office/officeart/2005/8/layout/gear1"/>
    <dgm:cxn modelId="{EC940382-A68E-4199-98F6-52261E239730}" type="presParOf" srcId="{D80201CF-E3F4-4865-8BC9-B26CBB9248EE}" destId="{3C398120-E6F6-4051-8896-4536AAC40EAD}" srcOrd="2" destOrd="0" presId="urn:microsoft.com/office/officeart/2005/8/layout/gear1"/>
    <dgm:cxn modelId="{13FB3A39-A51C-42B7-925C-48BBF14D2465}" type="presParOf" srcId="{D80201CF-E3F4-4865-8BC9-B26CBB9248EE}" destId="{0D639409-86D1-468D-84AA-B50D907CB0ED}" srcOrd="3" destOrd="0" presId="urn:microsoft.com/office/officeart/2005/8/layout/gear1"/>
    <dgm:cxn modelId="{83E5A7E1-7E4C-487C-BBCE-19A8973FC94A}" type="presParOf" srcId="{D80201CF-E3F4-4865-8BC9-B26CBB9248EE}" destId="{46188D56-1832-4A76-B186-A160A0AB5764}" srcOrd="4" destOrd="0" presId="urn:microsoft.com/office/officeart/2005/8/layout/gear1"/>
    <dgm:cxn modelId="{8FCE451D-1AFF-466C-AD69-837A181031F5}" type="presParOf" srcId="{D80201CF-E3F4-4865-8BC9-B26CBB9248EE}" destId="{F742CC94-3DF9-42B1-961E-0C5BBEAEB030}" srcOrd="5" destOrd="0" presId="urn:microsoft.com/office/officeart/2005/8/layout/gear1"/>
    <dgm:cxn modelId="{C51BF411-80E4-40A8-AF04-2C20CD5F4BD9}" type="presParOf" srcId="{D80201CF-E3F4-4865-8BC9-B26CBB9248EE}" destId="{B021CDE5-83C1-4145-A481-713E21C582F2}" srcOrd="6" destOrd="0" presId="urn:microsoft.com/office/officeart/2005/8/layout/gear1"/>
    <dgm:cxn modelId="{4B813799-C9BE-4B79-9886-B5AECC6E820A}" type="presParOf" srcId="{D80201CF-E3F4-4865-8BC9-B26CBB9248EE}" destId="{20C0C607-BE10-43E7-8D9F-F5F70B3A9DD1}" srcOrd="7" destOrd="0" presId="urn:microsoft.com/office/officeart/2005/8/layout/gear1"/>
    <dgm:cxn modelId="{05593E98-8E05-4F24-8BA3-2500C10976F6}" type="presParOf" srcId="{D80201CF-E3F4-4865-8BC9-B26CBB9248EE}" destId="{FD1726BD-B6B9-4C02-BDD6-F0321D8872CE}" srcOrd="8" destOrd="0" presId="urn:microsoft.com/office/officeart/2005/8/layout/gear1"/>
    <dgm:cxn modelId="{48ADA824-1960-40A1-A277-76DDDC5661E2}" type="presParOf" srcId="{D80201CF-E3F4-4865-8BC9-B26CBB9248EE}" destId="{16B04684-5328-480E-9B1A-BF179A109B3F}" srcOrd="9" destOrd="0" presId="urn:microsoft.com/office/officeart/2005/8/layout/gear1"/>
    <dgm:cxn modelId="{4F68F19B-CE03-49DF-961F-626C4BDA3F5C}" type="presParOf" srcId="{D80201CF-E3F4-4865-8BC9-B26CBB9248EE}" destId="{F906DB52-A9C9-42BF-9AB9-5015F9729755}" srcOrd="10" destOrd="0" presId="urn:microsoft.com/office/officeart/2005/8/layout/gear1"/>
    <dgm:cxn modelId="{40CAD5BC-A094-4B8E-9342-8DC092AD55D2}" type="presParOf" srcId="{D80201CF-E3F4-4865-8BC9-B26CBB9248EE}" destId="{516FB9A6-C0C0-4D8E-8955-BA1142994095}" srcOrd="11" destOrd="0" presId="urn:microsoft.com/office/officeart/2005/8/layout/gear1"/>
    <dgm:cxn modelId="{EDF80867-6DD9-40AC-B7B5-6C469410CB14}" type="presParOf" srcId="{D80201CF-E3F4-4865-8BC9-B26CBB9248EE}" destId="{88101476-9636-47A2-B1C7-1F90DCA0ABE0}" srcOrd="12" destOrd="0" presId="urn:microsoft.com/office/officeart/2005/8/layout/gear1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80C61-55E8-44A8-B7A6-85AC2D0339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F0993-5E03-4EA1-8BDB-FB81BBBCA9AD}">
      <dgm:prSet phldrT="[Текст]" custT="1"/>
      <dgm:spPr>
        <a:solidFill>
          <a:schemeClr val="bg1"/>
        </a:solidFill>
        <a:ln w="34925">
          <a:solidFill>
            <a:srgbClr val="51ABF5"/>
          </a:solidFill>
        </a:ln>
      </dgm:spPr>
      <dgm:t>
        <a:bodyPr lIns="468000" rIns="180000"/>
        <a:lstStyle/>
        <a:p>
          <a:pPr marL="0" indent="0" algn="just"/>
          <a:r>
            <a:rPr lang="ru-RU" sz="1400" dirty="0">
              <a:solidFill>
                <a:schemeClr val="tx1"/>
              </a:solidFill>
            </a:rPr>
            <a:t>Гражданин Российской Федерации, состоящий в браке с гражданином Российской Федерации. При этом возраст обоих супругов </a:t>
          </a:r>
          <a:r>
            <a:rPr lang="ru-RU" sz="1400" b="1" dirty="0">
              <a:solidFill>
                <a:srgbClr val="C00000"/>
              </a:solidFill>
            </a:rPr>
            <a:t>не превышает 35 лет </a:t>
          </a:r>
          <a:r>
            <a:rPr lang="ru-RU" sz="1400" dirty="0">
              <a:solidFill>
                <a:schemeClr val="tx1"/>
              </a:solidFill>
            </a:rPr>
            <a:t/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и супруг (супруга) заемщика является солидарным заемщиком по кредитному договору либо поручителем на основании договора поручительства, заключенного в целях обеспечения исполнения обязательств заемщика по кредитному договору</a:t>
          </a:r>
        </a:p>
      </dgm:t>
    </dgm:pt>
    <dgm:pt modelId="{13FF39EF-1E82-41E2-8AFD-CE399953EB06}" type="parTrans" cxnId="{DF760925-7D15-4D84-B9E8-06495CD428CF}">
      <dgm:prSet/>
      <dgm:spPr/>
      <dgm:t>
        <a:bodyPr/>
        <a:lstStyle/>
        <a:p>
          <a:endParaRPr lang="ru-RU"/>
        </a:p>
      </dgm:t>
    </dgm:pt>
    <dgm:pt modelId="{521322AB-90FE-4246-83D1-D04FC0261F99}" type="sibTrans" cxnId="{DF760925-7D15-4D84-B9E8-06495CD428CF}">
      <dgm:prSet/>
      <dgm:spPr>
        <a:ln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BEA852A4-5215-4240-92F4-C4A41EAF4C06}">
      <dgm:prSet phldrT="[Текст]" custT="1"/>
      <dgm:spPr>
        <a:solidFill>
          <a:schemeClr val="bg1"/>
        </a:solidFill>
        <a:ln w="34925">
          <a:solidFill>
            <a:srgbClr val="51ABF5"/>
          </a:solidFill>
        </a:ln>
      </dgm:spPr>
      <dgm:t>
        <a:bodyPr lIns="468000" rIns="180000"/>
        <a:lstStyle/>
        <a:p>
          <a:pPr algn="just"/>
          <a:r>
            <a:rPr lang="ru-RU" sz="1400" dirty="0">
              <a:solidFill>
                <a:schemeClr val="tx1"/>
              </a:solidFill>
            </a:rPr>
            <a:t>Гражданин Российской Федерации в возрасте </a:t>
          </a:r>
          <a:r>
            <a:rPr lang="ru-RU" sz="1400" b="1" dirty="0">
              <a:solidFill>
                <a:srgbClr val="C00000"/>
              </a:solidFill>
            </a:rPr>
            <a:t>не более 35 лет</a:t>
          </a:r>
          <a:r>
            <a:rPr lang="ru-RU" sz="1400" dirty="0">
              <a:solidFill>
                <a:schemeClr val="tx1"/>
              </a:solidFill>
            </a:rPr>
            <a:t>, не состоящий в браке и имеющий ребенка, который является гражданином Российской Федерации и возраст которого не превышает 18 лет</a:t>
          </a:r>
        </a:p>
      </dgm:t>
    </dgm:pt>
    <dgm:pt modelId="{95E2291F-712A-4C86-93DA-9A9284999C41}" type="parTrans" cxnId="{5A5DB97E-ECE8-48C2-9157-1FFDF88AFC60}">
      <dgm:prSet/>
      <dgm:spPr/>
      <dgm:t>
        <a:bodyPr/>
        <a:lstStyle/>
        <a:p>
          <a:endParaRPr lang="ru-RU"/>
        </a:p>
      </dgm:t>
    </dgm:pt>
    <dgm:pt modelId="{43235B8A-EEE2-4469-84D4-5013E0CECB80}" type="sibTrans" cxnId="{5A5DB97E-ECE8-48C2-9157-1FFDF88AFC60}">
      <dgm:prSet/>
      <dgm:spPr/>
      <dgm:t>
        <a:bodyPr/>
        <a:lstStyle/>
        <a:p>
          <a:endParaRPr lang="ru-RU"/>
        </a:p>
      </dgm:t>
    </dgm:pt>
    <dgm:pt modelId="{DA5C1B6E-7897-488B-89C9-F231502AF94F}">
      <dgm:prSet phldrT="[Текст]" custT="1"/>
      <dgm:spPr>
        <a:solidFill>
          <a:schemeClr val="bg1"/>
        </a:solidFill>
        <a:ln w="34925">
          <a:solidFill>
            <a:srgbClr val="51ABF5"/>
          </a:solidFill>
        </a:ln>
      </dgm:spPr>
      <dgm:t>
        <a:bodyPr lIns="468000" rIns="180000"/>
        <a:lstStyle/>
        <a:p>
          <a:pPr algn="just">
            <a:lnSpc>
              <a:spcPct val="85000"/>
            </a:lnSpc>
            <a:spcAft>
              <a:spcPts val="600"/>
            </a:spcAft>
          </a:pPr>
          <a:r>
            <a:rPr lang="ru-RU" sz="1400" dirty="0">
              <a:solidFill>
                <a:schemeClr val="tx1"/>
              </a:solidFill>
            </a:rPr>
            <a:t>Гражданин Российской Федерации, которому </a:t>
          </a:r>
          <a:r>
            <a:rPr lang="ru-RU" sz="1400" b="1" dirty="0">
              <a:solidFill>
                <a:srgbClr val="C00000"/>
              </a:solidFill>
            </a:rPr>
            <a:t>предоставлен земельный участок </a:t>
          </a:r>
          <a:r>
            <a:rPr lang="ru-RU" sz="1400" dirty="0">
              <a:solidFill>
                <a:schemeClr val="tx1"/>
              </a:solidFill>
            </a:rPr>
            <a:t>в соответствии с Федеральным законом «Об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округа, и о внесении изменений в отдельные законодательные акты Российской Федерации». 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ru-RU" sz="1200" dirty="0">
              <a:solidFill>
                <a:srgbClr val="0000FF"/>
              </a:solidFill>
            </a:rPr>
            <a:t>При </a:t>
          </a:r>
          <a:r>
            <a:rPr lang="ru-RU" sz="1200" dirty="0" smtClean="0">
              <a:solidFill>
                <a:srgbClr val="0000FF"/>
              </a:solidFill>
            </a:rPr>
            <a:t>этом </a:t>
          </a:r>
          <a:r>
            <a:rPr lang="ru-RU" sz="1200" dirty="0">
              <a:solidFill>
                <a:srgbClr val="0000FF"/>
              </a:solidFill>
            </a:rPr>
            <a:t>если заемщик состоит в браке, то супруг (супруга) заемщика является </a:t>
          </a:r>
          <a:br>
            <a:rPr lang="ru-RU" sz="1200" dirty="0">
              <a:solidFill>
                <a:srgbClr val="0000FF"/>
              </a:solidFill>
            </a:rPr>
          </a:br>
          <a:r>
            <a:rPr lang="ru-RU" sz="1200" dirty="0">
              <a:solidFill>
                <a:srgbClr val="0000FF"/>
              </a:solidFill>
            </a:rPr>
            <a:t>солидарным заемщиком по кредитному договору либо поручителем на основании </a:t>
          </a:r>
          <a:br>
            <a:rPr lang="ru-RU" sz="1200" dirty="0">
              <a:solidFill>
                <a:srgbClr val="0000FF"/>
              </a:solidFill>
            </a:rPr>
          </a:br>
          <a:r>
            <a:rPr lang="ru-RU" sz="1200" dirty="0">
              <a:solidFill>
                <a:srgbClr val="0000FF"/>
              </a:solidFill>
            </a:rPr>
            <a:t>договора поручительства, заключенного в целях обеспечения исполнения обязательств заемщика по кредитному договору</a:t>
          </a:r>
          <a:endParaRPr lang="ru-RU" sz="1400" dirty="0">
            <a:solidFill>
              <a:srgbClr val="0000FF"/>
            </a:solidFill>
          </a:endParaRPr>
        </a:p>
      </dgm:t>
    </dgm:pt>
    <dgm:pt modelId="{94C66491-57E0-4A9E-9D2C-343EC8BE5795}" type="parTrans" cxnId="{9158901D-77FE-48AD-8833-5957EC8C297F}">
      <dgm:prSet/>
      <dgm:spPr/>
      <dgm:t>
        <a:bodyPr/>
        <a:lstStyle/>
        <a:p>
          <a:endParaRPr lang="ru-RU"/>
        </a:p>
      </dgm:t>
    </dgm:pt>
    <dgm:pt modelId="{218E44F1-62BC-4E35-A4F8-5121A5A1D7EF}" type="sibTrans" cxnId="{9158901D-77FE-48AD-8833-5957EC8C297F}">
      <dgm:prSet/>
      <dgm:spPr/>
      <dgm:t>
        <a:bodyPr/>
        <a:lstStyle/>
        <a:p>
          <a:endParaRPr lang="ru-RU"/>
        </a:p>
      </dgm:t>
    </dgm:pt>
    <dgm:pt modelId="{2FD9B6F5-7E60-4B6C-A444-C9CAD3E9B813}" type="pres">
      <dgm:prSet presAssocID="{83780C61-55E8-44A8-B7A6-85AC2D0339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5CB9B68-2B58-4253-A2AD-5F7859FF1312}" type="pres">
      <dgm:prSet presAssocID="{83780C61-55E8-44A8-B7A6-85AC2D0339FE}" presName="Name1" presStyleCnt="0"/>
      <dgm:spPr/>
    </dgm:pt>
    <dgm:pt modelId="{91847C7B-AE8D-45B3-B6BC-661927E031EE}" type="pres">
      <dgm:prSet presAssocID="{83780C61-55E8-44A8-B7A6-85AC2D0339FE}" presName="cycle" presStyleCnt="0"/>
      <dgm:spPr/>
    </dgm:pt>
    <dgm:pt modelId="{05137E08-EFAF-4290-B802-7C08E83CDBB7}" type="pres">
      <dgm:prSet presAssocID="{83780C61-55E8-44A8-B7A6-85AC2D0339FE}" presName="srcNode" presStyleLbl="node1" presStyleIdx="0" presStyleCnt="3"/>
      <dgm:spPr/>
    </dgm:pt>
    <dgm:pt modelId="{613D5026-627C-4325-BED0-4D991EC40AC5}" type="pres">
      <dgm:prSet presAssocID="{83780C61-55E8-44A8-B7A6-85AC2D0339FE}" presName="conn" presStyleLbl="parChTrans1D2" presStyleIdx="0" presStyleCnt="1" custScaleX="94037"/>
      <dgm:spPr/>
      <dgm:t>
        <a:bodyPr/>
        <a:lstStyle/>
        <a:p>
          <a:endParaRPr lang="ru-RU"/>
        </a:p>
      </dgm:t>
    </dgm:pt>
    <dgm:pt modelId="{C9858BD5-F3D3-4F19-90E7-46B34350A243}" type="pres">
      <dgm:prSet presAssocID="{83780C61-55E8-44A8-B7A6-85AC2D0339FE}" presName="extraNode" presStyleLbl="node1" presStyleIdx="0" presStyleCnt="3"/>
      <dgm:spPr/>
    </dgm:pt>
    <dgm:pt modelId="{53E5A2B8-AFB9-47C8-B8AE-275B467FF190}" type="pres">
      <dgm:prSet presAssocID="{83780C61-55E8-44A8-B7A6-85AC2D0339FE}" presName="dstNode" presStyleLbl="node1" presStyleIdx="0" presStyleCnt="3"/>
      <dgm:spPr/>
    </dgm:pt>
    <dgm:pt modelId="{E6946F13-B8E8-4EC6-A558-4B095520A4FE}" type="pres">
      <dgm:prSet presAssocID="{5EDF0993-5E03-4EA1-8BDB-FB81BBBCA9AD}" presName="text_1" presStyleLbl="node1" presStyleIdx="0" presStyleCnt="3" custScaleY="14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4C048-25B0-4914-A1C5-B6E91B5A8D56}" type="pres">
      <dgm:prSet presAssocID="{5EDF0993-5E03-4EA1-8BDB-FB81BBBCA9AD}" presName="accent_1" presStyleCnt="0"/>
      <dgm:spPr/>
    </dgm:pt>
    <dgm:pt modelId="{FD0C03B4-8374-4B96-88E6-15D0F0581F5B}" type="pres">
      <dgm:prSet presAssocID="{5EDF0993-5E03-4EA1-8BDB-FB81BBBCA9AD}" presName="accentRepeatNode" presStyleLbl="solidFgAcc1" presStyleIdx="0" presStyleCnt="3" custScaleX="57119" custScaleY="57119" custLinFactNeighborX="-6728" custLinFactNeighborY="5"/>
      <dgm:spPr>
        <a:ln w="38100">
          <a:solidFill>
            <a:schemeClr val="accent4"/>
          </a:solidFill>
        </a:ln>
      </dgm:spPr>
    </dgm:pt>
    <dgm:pt modelId="{C05AAC65-A7E6-434B-A610-2A0A7CA8138C}" type="pres">
      <dgm:prSet presAssocID="{BEA852A4-5215-4240-92F4-C4A41EAF4C06}" presName="text_2" presStyleLbl="node1" presStyleIdx="1" presStyleCnt="3" custScaleX="100851" custScaleY="89231" custLinFactNeighborX="-456" custLinFactNeighborY="-18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77AE3-E0A8-406B-9A14-87EDE16DA2EC}" type="pres">
      <dgm:prSet presAssocID="{BEA852A4-5215-4240-92F4-C4A41EAF4C06}" presName="accent_2" presStyleCnt="0"/>
      <dgm:spPr/>
    </dgm:pt>
    <dgm:pt modelId="{4255763F-24BC-4B01-9AC7-7C98C9836944}" type="pres">
      <dgm:prSet presAssocID="{BEA852A4-5215-4240-92F4-C4A41EAF4C06}" presName="accentRepeatNode" presStyleLbl="solidFgAcc1" presStyleIdx="1" presStyleCnt="3" custScaleX="57119" custScaleY="57119" custLinFactNeighborX="-11608" custLinFactNeighborY="-14417"/>
      <dgm:spPr>
        <a:ln w="38100">
          <a:solidFill>
            <a:schemeClr val="accent4"/>
          </a:solidFill>
        </a:ln>
      </dgm:spPr>
    </dgm:pt>
    <dgm:pt modelId="{ACD85452-91BC-4401-B4C8-93ABAFD40612}" type="pres">
      <dgm:prSet presAssocID="{DA5C1B6E-7897-488B-89C9-F231502AF94F}" presName="text_3" presStyleLbl="node1" presStyleIdx="2" presStyleCnt="3" custScaleY="215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2DC6E-6252-4118-B2CF-FFE087388F24}" type="pres">
      <dgm:prSet presAssocID="{DA5C1B6E-7897-488B-89C9-F231502AF94F}" presName="accent_3" presStyleCnt="0"/>
      <dgm:spPr/>
    </dgm:pt>
    <dgm:pt modelId="{D74801F4-725F-4A88-B165-0BE67D235B25}" type="pres">
      <dgm:prSet presAssocID="{DA5C1B6E-7897-488B-89C9-F231502AF94F}" presName="accentRepeatNode" presStyleLbl="solidFgAcc1" presStyleIdx="2" presStyleCnt="3" custScaleX="57119" custScaleY="57119" custLinFactNeighborX="796" custLinFactNeighborY="-1792"/>
      <dgm:spPr>
        <a:ln w="38100">
          <a:solidFill>
            <a:schemeClr val="accent4"/>
          </a:solidFill>
        </a:ln>
      </dgm:spPr>
    </dgm:pt>
  </dgm:ptLst>
  <dgm:cxnLst>
    <dgm:cxn modelId="{0B64B2B0-86DD-4B83-8E12-7895DA25DEB2}" type="presOf" srcId="{BEA852A4-5215-4240-92F4-C4A41EAF4C06}" destId="{C05AAC65-A7E6-434B-A610-2A0A7CA8138C}" srcOrd="0" destOrd="0" presId="urn:microsoft.com/office/officeart/2008/layout/VerticalCurvedList"/>
    <dgm:cxn modelId="{9158901D-77FE-48AD-8833-5957EC8C297F}" srcId="{83780C61-55E8-44A8-B7A6-85AC2D0339FE}" destId="{DA5C1B6E-7897-488B-89C9-F231502AF94F}" srcOrd="2" destOrd="0" parTransId="{94C66491-57E0-4A9E-9D2C-343EC8BE5795}" sibTransId="{218E44F1-62BC-4E35-A4F8-5121A5A1D7EF}"/>
    <dgm:cxn modelId="{5A5DB97E-ECE8-48C2-9157-1FFDF88AFC60}" srcId="{83780C61-55E8-44A8-B7A6-85AC2D0339FE}" destId="{BEA852A4-5215-4240-92F4-C4A41EAF4C06}" srcOrd="1" destOrd="0" parTransId="{95E2291F-712A-4C86-93DA-9A9284999C41}" sibTransId="{43235B8A-EEE2-4469-84D4-5013E0CECB80}"/>
    <dgm:cxn modelId="{69FDF4FB-D12B-4117-BC36-85F5D22C4A2E}" type="presOf" srcId="{DA5C1B6E-7897-488B-89C9-F231502AF94F}" destId="{ACD85452-91BC-4401-B4C8-93ABAFD40612}" srcOrd="0" destOrd="0" presId="urn:microsoft.com/office/officeart/2008/layout/VerticalCurvedList"/>
    <dgm:cxn modelId="{CBF0E875-E85B-42EF-B8A3-D7D7DB6FEEDD}" type="presOf" srcId="{83780C61-55E8-44A8-B7A6-85AC2D0339FE}" destId="{2FD9B6F5-7E60-4B6C-A444-C9CAD3E9B813}" srcOrd="0" destOrd="0" presId="urn:microsoft.com/office/officeart/2008/layout/VerticalCurvedList"/>
    <dgm:cxn modelId="{14743CB9-0F65-443E-87A1-60D3A2D3468E}" type="presOf" srcId="{5EDF0993-5E03-4EA1-8BDB-FB81BBBCA9AD}" destId="{E6946F13-B8E8-4EC6-A558-4B095520A4FE}" srcOrd="0" destOrd="0" presId="urn:microsoft.com/office/officeart/2008/layout/VerticalCurvedList"/>
    <dgm:cxn modelId="{7CACBBF1-F4E1-4BB7-AAB2-7B50A9A223D4}" type="presOf" srcId="{521322AB-90FE-4246-83D1-D04FC0261F99}" destId="{613D5026-627C-4325-BED0-4D991EC40AC5}" srcOrd="0" destOrd="0" presId="urn:microsoft.com/office/officeart/2008/layout/VerticalCurvedList"/>
    <dgm:cxn modelId="{DF760925-7D15-4D84-B9E8-06495CD428CF}" srcId="{83780C61-55E8-44A8-B7A6-85AC2D0339FE}" destId="{5EDF0993-5E03-4EA1-8BDB-FB81BBBCA9AD}" srcOrd="0" destOrd="0" parTransId="{13FF39EF-1E82-41E2-8AFD-CE399953EB06}" sibTransId="{521322AB-90FE-4246-83D1-D04FC0261F99}"/>
    <dgm:cxn modelId="{EC568C17-4B43-49CC-A137-F4E0CBB04900}" type="presParOf" srcId="{2FD9B6F5-7E60-4B6C-A444-C9CAD3E9B813}" destId="{B5CB9B68-2B58-4253-A2AD-5F7859FF1312}" srcOrd="0" destOrd="0" presId="urn:microsoft.com/office/officeart/2008/layout/VerticalCurvedList"/>
    <dgm:cxn modelId="{FCCF182B-9DD1-4E1B-89E3-105A1012B4D6}" type="presParOf" srcId="{B5CB9B68-2B58-4253-A2AD-5F7859FF1312}" destId="{91847C7B-AE8D-45B3-B6BC-661927E031EE}" srcOrd="0" destOrd="0" presId="urn:microsoft.com/office/officeart/2008/layout/VerticalCurvedList"/>
    <dgm:cxn modelId="{2B7CC18F-D441-4CCE-B241-365667F3A155}" type="presParOf" srcId="{91847C7B-AE8D-45B3-B6BC-661927E031EE}" destId="{05137E08-EFAF-4290-B802-7C08E83CDBB7}" srcOrd="0" destOrd="0" presId="urn:microsoft.com/office/officeart/2008/layout/VerticalCurvedList"/>
    <dgm:cxn modelId="{B83F0033-40F4-4A8E-9B61-2C839E2DED9F}" type="presParOf" srcId="{91847C7B-AE8D-45B3-B6BC-661927E031EE}" destId="{613D5026-627C-4325-BED0-4D991EC40AC5}" srcOrd="1" destOrd="0" presId="urn:microsoft.com/office/officeart/2008/layout/VerticalCurvedList"/>
    <dgm:cxn modelId="{C2240627-04D0-418B-BB73-110705B9D5F7}" type="presParOf" srcId="{91847C7B-AE8D-45B3-B6BC-661927E031EE}" destId="{C9858BD5-F3D3-4F19-90E7-46B34350A243}" srcOrd="2" destOrd="0" presId="urn:microsoft.com/office/officeart/2008/layout/VerticalCurvedList"/>
    <dgm:cxn modelId="{ED6D5C0F-2CB8-4A32-9B44-1C3D4C2B1CE3}" type="presParOf" srcId="{91847C7B-AE8D-45B3-B6BC-661927E031EE}" destId="{53E5A2B8-AFB9-47C8-B8AE-275B467FF190}" srcOrd="3" destOrd="0" presId="urn:microsoft.com/office/officeart/2008/layout/VerticalCurvedList"/>
    <dgm:cxn modelId="{E0FE8649-50F6-40E4-B29F-3B153039E554}" type="presParOf" srcId="{B5CB9B68-2B58-4253-A2AD-5F7859FF1312}" destId="{E6946F13-B8E8-4EC6-A558-4B095520A4FE}" srcOrd="1" destOrd="0" presId="urn:microsoft.com/office/officeart/2008/layout/VerticalCurvedList"/>
    <dgm:cxn modelId="{E12F13FF-6D71-416D-B2CF-2CD53316B451}" type="presParOf" srcId="{B5CB9B68-2B58-4253-A2AD-5F7859FF1312}" destId="{4B34C048-25B0-4914-A1C5-B6E91B5A8D56}" srcOrd="2" destOrd="0" presId="urn:microsoft.com/office/officeart/2008/layout/VerticalCurvedList"/>
    <dgm:cxn modelId="{5A84ED34-F855-4A88-BEFC-7C1C33E45D5E}" type="presParOf" srcId="{4B34C048-25B0-4914-A1C5-B6E91B5A8D56}" destId="{FD0C03B4-8374-4B96-88E6-15D0F0581F5B}" srcOrd="0" destOrd="0" presId="urn:microsoft.com/office/officeart/2008/layout/VerticalCurvedList"/>
    <dgm:cxn modelId="{EF31B368-62D2-4307-858D-DA44F17BA4E4}" type="presParOf" srcId="{B5CB9B68-2B58-4253-A2AD-5F7859FF1312}" destId="{C05AAC65-A7E6-434B-A610-2A0A7CA8138C}" srcOrd="3" destOrd="0" presId="urn:microsoft.com/office/officeart/2008/layout/VerticalCurvedList"/>
    <dgm:cxn modelId="{CE4FB96D-936D-4971-A517-966EC5B331A6}" type="presParOf" srcId="{B5CB9B68-2B58-4253-A2AD-5F7859FF1312}" destId="{61D77AE3-E0A8-406B-9A14-87EDE16DA2EC}" srcOrd="4" destOrd="0" presId="urn:microsoft.com/office/officeart/2008/layout/VerticalCurvedList"/>
    <dgm:cxn modelId="{DF10EDAB-A7F8-419F-B6D0-F0B9A21660A8}" type="presParOf" srcId="{61D77AE3-E0A8-406B-9A14-87EDE16DA2EC}" destId="{4255763F-24BC-4B01-9AC7-7C98C9836944}" srcOrd="0" destOrd="0" presId="urn:microsoft.com/office/officeart/2008/layout/VerticalCurvedList"/>
    <dgm:cxn modelId="{ED019E10-3133-4DF9-B33A-FF4D202B87F6}" type="presParOf" srcId="{B5CB9B68-2B58-4253-A2AD-5F7859FF1312}" destId="{ACD85452-91BC-4401-B4C8-93ABAFD40612}" srcOrd="5" destOrd="0" presId="urn:microsoft.com/office/officeart/2008/layout/VerticalCurvedList"/>
    <dgm:cxn modelId="{B49C3824-C852-4F05-BBA5-A3815268D5CA}" type="presParOf" srcId="{B5CB9B68-2B58-4253-A2AD-5F7859FF1312}" destId="{E092DC6E-6252-4118-B2CF-FFE087388F24}" srcOrd="6" destOrd="0" presId="urn:microsoft.com/office/officeart/2008/layout/VerticalCurvedList"/>
    <dgm:cxn modelId="{40825B58-5692-4DD3-8FAA-A7C4AAC37CC3}" type="presParOf" srcId="{E092DC6E-6252-4118-B2CF-FFE087388F24}" destId="{D74801F4-725F-4A88-B165-0BE67D235B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98758-5719-48A9-BC4B-13EF1851FAAE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2E9CB0-6B14-4B70-AE9D-9A18764686C6}">
      <dgm:prSet phldrT="[Текст]"/>
      <dgm:spPr/>
      <dgm:t>
        <a:bodyPr/>
        <a:lstStyle/>
        <a:p>
          <a:r>
            <a:rPr lang="ru-RU" b="1" dirty="0"/>
            <a:t>Цели кредита</a:t>
          </a:r>
        </a:p>
      </dgm:t>
    </dgm:pt>
    <dgm:pt modelId="{F9015DB8-29B1-4687-A593-1BBF207EDA3E}" type="parTrans" cxnId="{1554365D-D711-4CD5-9731-37614FF80281}">
      <dgm:prSet/>
      <dgm:spPr/>
      <dgm:t>
        <a:bodyPr/>
        <a:lstStyle/>
        <a:p>
          <a:endParaRPr lang="ru-RU"/>
        </a:p>
      </dgm:t>
    </dgm:pt>
    <dgm:pt modelId="{6CC49E6A-DDE2-45AC-A1D5-F4D500796E9F}" type="sibTrans" cxnId="{1554365D-D711-4CD5-9731-37614FF80281}">
      <dgm:prSet/>
      <dgm:spPr/>
      <dgm:t>
        <a:bodyPr/>
        <a:lstStyle/>
        <a:p>
          <a:endParaRPr lang="ru-RU"/>
        </a:p>
      </dgm:t>
    </dgm:pt>
    <dgm:pt modelId="{AF44CD61-E1E3-40A1-A367-A90888BC7A05}">
      <dgm:prSet phldrT="[Текст]" custT="1"/>
      <dgm:spPr/>
      <dgm:t>
        <a:bodyPr/>
        <a:lstStyle/>
        <a:p>
          <a:r>
            <a:rPr lang="ru-RU" sz="1600" b="1" dirty="0"/>
            <a:t>Для граждан в возрасте до 35 лет</a:t>
          </a:r>
        </a:p>
      </dgm:t>
    </dgm:pt>
    <dgm:pt modelId="{4D006768-12CB-49EA-8CD3-A61708860C65}" type="parTrans" cxnId="{A6C5EE18-D81B-482E-B4A6-A24180337367}">
      <dgm:prSet/>
      <dgm:spPr/>
      <dgm:t>
        <a:bodyPr/>
        <a:lstStyle/>
        <a:p>
          <a:endParaRPr lang="ru-RU"/>
        </a:p>
      </dgm:t>
    </dgm:pt>
    <dgm:pt modelId="{FC56D2DF-D497-440F-83B7-526D6568E8BC}" type="sibTrans" cxnId="{A6C5EE18-D81B-482E-B4A6-A24180337367}">
      <dgm:prSet/>
      <dgm:spPr/>
      <dgm:t>
        <a:bodyPr/>
        <a:lstStyle/>
        <a:p>
          <a:endParaRPr lang="ru-RU"/>
        </a:p>
      </dgm:t>
    </dgm:pt>
    <dgm:pt modelId="{591C7736-48A2-4740-BEFC-B33D4BDB6DB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300" b="1" dirty="0">
              <a:solidFill>
                <a:srgbClr val="FF0000"/>
              </a:solidFill>
            </a:rPr>
            <a:t>приобретение</a:t>
          </a:r>
          <a:r>
            <a:rPr lang="ru-RU" sz="1300" dirty="0">
              <a:solidFill>
                <a:schemeClr val="tx1"/>
              </a:solidFill>
            </a:rPr>
            <a:t> у юридического лица  </a:t>
          </a:r>
          <a:r>
            <a:rPr lang="ru-RU" sz="1300" b="1" dirty="0">
              <a:solidFill>
                <a:srgbClr val="FF0000"/>
              </a:solidFill>
            </a:rPr>
            <a:t>на первичном рынке жилья готового жилого помещения</a:t>
          </a:r>
          <a:r>
            <a:rPr lang="ru-RU" sz="1300" dirty="0">
              <a:solidFill>
                <a:schemeClr val="tx1"/>
              </a:solidFill>
            </a:rPr>
            <a:t>, в том числе жилого помещения в жилом доме блокированной застройки, расположенного на территории субъекта РФ, входящего в состав ДФО, </a:t>
          </a:r>
          <a:r>
            <a:rPr lang="ru-RU" sz="1300" b="1" dirty="0">
              <a:solidFill>
                <a:srgbClr val="FF0000"/>
              </a:solidFill>
            </a:rPr>
            <a:t>по договору купли-продажи</a:t>
          </a:r>
        </a:p>
        <a:p>
          <a:endParaRPr lang="ru-RU" sz="1300" dirty="0">
            <a:solidFill>
              <a:schemeClr val="tx1"/>
            </a:solidFill>
          </a:endParaRPr>
        </a:p>
      </dgm:t>
    </dgm:pt>
    <dgm:pt modelId="{A9ABFFFD-39FA-46FB-8460-7A52DFD9D2DD}" type="parTrans" cxnId="{E2BFC79F-C30F-4741-B5AD-FF96A9C8AECC}">
      <dgm:prSet/>
      <dgm:spPr/>
      <dgm:t>
        <a:bodyPr/>
        <a:lstStyle/>
        <a:p>
          <a:endParaRPr lang="ru-RU"/>
        </a:p>
      </dgm:t>
    </dgm:pt>
    <dgm:pt modelId="{3704A9BE-A9F7-4F42-B1C3-4C5D3D7E19E8}" type="sibTrans" cxnId="{E2BFC79F-C30F-4741-B5AD-FF96A9C8AECC}">
      <dgm:prSet/>
      <dgm:spPr/>
      <dgm:t>
        <a:bodyPr/>
        <a:lstStyle/>
        <a:p>
          <a:endParaRPr lang="ru-RU"/>
        </a:p>
      </dgm:t>
    </dgm:pt>
    <dgm:pt modelId="{A25E0947-3C68-41CC-BCC5-FE44A42CBBC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300" b="1" dirty="0">
              <a:solidFill>
                <a:srgbClr val="FF0000"/>
              </a:solidFill>
            </a:rPr>
            <a:t>строительство индивидуального жилого дома на земельном участке</a:t>
          </a:r>
          <a:r>
            <a:rPr lang="ru-RU" sz="1300" dirty="0">
              <a:solidFill>
                <a:schemeClr val="tx1"/>
              </a:solidFill>
            </a:rPr>
            <a:t>, расположенном на территории субъекта РФ, входящего в состав ДФО, </a:t>
          </a:r>
          <a:r>
            <a:rPr lang="ru-RU" sz="1300" b="1" dirty="0">
              <a:solidFill>
                <a:srgbClr val="FF0000"/>
              </a:solidFill>
            </a:rPr>
            <a:t>или приобретение земельного участка</a:t>
          </a:r>
          <a:r>
            <a:rPr lang="ru-RU" sz="1300" dirty="0">
              <a:solidFill>
                <a:schemeClr val="tx1"/>
              </a:solidFill>
            </a:rPr>
            <a:t>, расположенного на территории субъекта РФ, входящего в состав ДФО, и строительство на нем индивидуального жилого дома</a:t>
          </a:r>
        </a:p>
      </dgm:t>
    </dgm:pt>
    <dgm:pt modelId="{3E7954D2-B811-4888-9372-7813E039FDFD}" type="parTrans" cxnId="{9F6DE7C9-43A0-46A4-AE30-E7C9D7604691}">
      <dgm:prSet/>
      <dgm:spPr/>
      <dgm:t>
        <a:bodyPr/>
        <a:lstStyle/>
        <a:p>
          <a:endParaRPr lang="ru-RU"/>
        </a:p>
      </dgm:t>
    </dgm:pt>
    <dgm:pt modelId="{48E07E33-87D9-4153-A441-B40D3B053EA7}" type="sibTrans" cxnId="{9F6DE7C9-43A0-46A4-AE30-E7C9D7604691}">
      <dgm:prSet/>
      <dgm:spPr/>
      <dgm:t>
        <a:bodyPr/>
        <a:lstStyle/>
        <a:p>
          <a:endParaRPr lang="ru-RU"/>
        </a:p>
      </dgm:t>
    </dgm:pt>
    <dgm:pt modelId="{C730F4B1-23AB-47D2-A8D1-AA80EFBBCF3F}">
      <dgm:prSet phldrT="[Текст]"/>
      <dgm:spPr/>
      <dgm:t>
        <a:bodyPr/>
        <a:lstStyle/>
        <a:p>
          <a:r>
            <a:rPr lang="ru-RU" b="1" dirty="0"/>
            <a:t>Для граждан, которым предоставлен «Дальневосточный гектар»</a:t>
          </a:r>
        </a:p>
      </dgm:t>
    </dgm:pt>
    <dgm:pt modelId="{0A4709C9-CB93-4208-89A7-B5024AB3D3DB}" type="parTrans" cxnId="{50C732F9-E016-44FD-A31C-DD6F36AA354A}">
      <dgm:prSet/>
      <dgm:spPr/>
      <dgm:t>
        <a:bodyPr/>
        <a:lstStyle/>
        <a:p>
          <a:endParaRPr lang="ru-RU"/>
        </a:p>
      </dgm:t>
    </dgm:pt>
    <dgm:pt modelId="{2036F236-386F-4232-9A94-57862957E8D1}" type="sibTrans" cxnId="{50C732F9-E016-44FD-A31C-DD6F36AA354A}">
      <dgm:prSet/>
      <dgm:spPr/>
      <dgm:t>
        <a:bodyPr/>
        <a:lstStyle/>
        <a:p>
          <a:endParaRPr lang="ru-RU"/>
        </a:p>
      </dgm:t>
    </dgm:pt>
    <dgm:pt modelId="{CB38265C-2F1C-4C19-B7B2-87C0D5EEA12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50" b="1" dirty="0">
              <a:solidFill>
                <a:srgbClr val="FF0000"/>
              </a:solidFill>
            </a:rPr>
            <a:t>приобретение</a:t>
          </a:r>
          <a:r>
            <a:rPr lang="ru-RU" sz="1250" dirty="0">
              <a:solidFill>
                <a:schemeClr val="tx1"/>
              </a:solidFill>
            </a:rPr>
            <a:t> у юридического лица </a:t>
          </a:r>
          <a:r>
            <a:rPr lang="ru-RU" sz="1250" b="1" dirty="0">
              <a:solidFill>
                <a:srgbClr val="FF0000"/>
              </a:solidFill>
            </a:rPr>
            <a:t>находящегося на этапе строительства жилого помещения</a:t>
          </a:r>
          <a:r>
            <a:rPr lang="ru-RU" sz="1250" dirty="0">
              <a:solidFill>
                <a:schemeClr val="tx1"/>
              </a:solidFill>
            </a:rPr>
            <a:t>, в том числе жилого помещения в жилом доме блокированной застройки, расположенного на территории субъекта РФ, входящего в состав ДФО, </a:t>
          </a:r>
          <a:r>
            <a:rPr lang="ru-RU" sz="1250" b="1" dirty="0">
              <a:solidFill>
                <a:srgbClr val="FF0000"/>
              </a:solidFill>
            </a:rPr>
            <a:t>по договору участия в долевом строительстве </a:t>
          </a:r>
          <a:r>
            <a:rPr lang="ru-RU" sz="1250" dirty="0">
              <a:solidFill>
                <a:schemeClr val="tx1"/>
              </a:solidFill>
            </a:rPr>
            <a:t>(договору уступки прав требования по указанному договору)</a:t>
          </a:r>
        </a:p>
      </dgm:t>
    </dgm:pt>
    <dgm:pt modelId="{89BC4428-758D-4DC4-B3FF-42CC1FA342D1}" type="parTrans" cxnId="{2D9B4F78-5DC0-4A2C-BF38-AF82BC72A100}">
      <dgm:prSet/>
      <dgm:spPr/>
      <dgm:t>
        <a:bodyPr/>
        <a:lstStyle/>
        <a:p>
          <a:endParaRPr lang="ru-RU"/>
        </a:p>
      </dgm:t>
    </dgm:pt>
    <dgm:pt modelId="{2F30CBCE-10CE-4D3C-B9FA-9F94C132CE7A}" type="sibTrans" cxnId="{2D9B4F78-5DC0-4A2C-BF38-AF82BC72A100}">
      <dgm:prSet/>
      <dgm:spPr/>
      <dgm:t>
        <a:bodyPr/>
        <a:lstStyle/>
        <a:p>
          <a:endParaRPr lang="ru-RU"/>
        </a:p>
      </dgm:t>
    </dgm:pt>
    <dgm:pt modelId="{363AAE79-B331-485C-B904-9FE92D0357C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приобретение</a:t>
          </a:r>
          <a:r>
            <a:rPr lang="ru-RU" sz="1400" dirty="0">
              <a:solidFill>
                <a:schemeClr val="tx1"/>
              </a:solidFill>
            </a:rPr>
            <a:t> у юридического или физического лица </a:t>
          </a:r>
          <a:r>
            <a:rPr lang="ru-RU" sz="1400" b="1" dirty="0">
              <a:solidFill>
                <a:srgbClr val="FF0000"/>
              </a:solidFill>
            </a:rPr>
            <a:t>на вторичном рынке жилья готового жилого помещения </a:t>
          </a:r>
          <a:r>
            <a:rPr lang="ru-RU" sz="1400" dirty="0">
              <a:solidFill>
                <a:schemeClr val="tx1"/>
              </a:solidFill>
            </a:rPr>
            <a:t>или жилого помещения с земельным участком, расположенного </a:t>
          </a:r>
          <a:r>
            <a:rPr lang="ru-RU" sz="1400" b="1" dirty="0">
              <a:solidFill>
                <a:srgbClr val="FF0000"/>
              </a:solidFill>
            </a:rPr>
            <a:t>на территории сельского поселения </a:t>
          </a:r>
          <a:r>
            <a:rPr lang="ru-RU" sz="1400" dirty="0">
              <a:solidFill>
                <a:schemeClr val="tx1"/>
              </a:solidFill>
            </a:rPr>
            <a:t>субъекта РФ, входящего в состав ДФО</a:t>
          </a:r>
        </a:p>
      </dgm:t>
    </dgm:pt>
    <dgm:pt modelId="{FBD6EF5B-993B-4396-AA01-8DFD720A04FC}" type="parTrans" cxnId="{C1D11D52-A2B9-41A6-A384-10E9801E57D3}">
      <dgm:prSet/>
      <dgm:spPr/>
      <dgm:t>
        <a:bodyPr/>
        <a:lstStyle/>
        <a:p>
          <a:endParaRPr lang="ru-RU"/>
        </a:p>
      </dgm:t>
    </dgm:pt>
    <dgm:pt modelId="{98A0695F-CE81-41DD-B87C-1544DD02C6C0}" type="sibTrans" cxnId="{C1D11D52-A2B9-41A6-A384-10E9801E57D3}">
      <dgm:prSet/>
      <dgm:spPr/>
      <dgm:t>
        <a:bodyPr/>
        <a:lstStyle/>
        <a:p>
          <a:endParaRPr lang="ru-RU"/>
        </a:p>
      </dgm:t>
    </dgm:pt>
    <dgm:pt modelId="{370DED26-D28D-4D9E-B333-51CD745DDCC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строительство индивидуального жилого дома на «Дальневосточном гектаре»</a:t>
          </a:r>
          <a:r>
            <a:rPr lang="ru-RU" dirty="0">
              <a:solidFill>
                <a:schemeClr val="tx1"/>
              </a:solidFill>
            </a:rPr>
            <a:t>, предоставленном заемщику (одному из солидарных заемщиков), вид разрешенного использования которого предусматривает индивидуальное жилищное строительство или ведение личного подсобного хозяйства</a:t>
          </a:r>
        </a:p>
      </dgm:t>
    </dgm:pt>
    <dgm:pt modelId="{83431B0B-2F7F-47BD-AE5E-62EF29FC01F3}" type="parTrans" cxnId="{03A216EA-691F-48FE-AEDA-470121F1428F}">
      <dgm:prSet/>
      <dgm:spPr/>
      <dgm:t>
        <a:bodyPr/>
        <a:lstStyle/>
        <a:p>
          <a:endParaRPr lang="ru-RU"/>
        </a:p>
      </dgm:t>
    </dgm:pt>
    <dgm:pt modelId="{7B821688-15F4-4857-B5E0-FB2ED1C2D31A}" type="sibTrans" cxnId="{03A216EA-691F-48FE-AEDA-470121F1428F}">
      <dgm:prSet/>
      <dgm:spPr/>
      <dgm:t>
        <a:bodyPr/>
        <a:lstStyle/>
        <a:p>
          <a:endParaRPr lang="ru-RU"/>
        </a:p>
      </dgm:t>
    </dgm:pt>
    <dgm:pt modelId="{1A7AFF07-96A6-4ECD-90BE-5F95BEF8D2FA}" type="pres">
      <dgm:prSet presAssocID="{CEC98758-5719-48A9-BC4B-13EF1851FA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AD3780-06CA-46A7-B033-7C442A6922A1}" type="pres">
      <dgm:prSet presAssocID="{802E9CB0-6B14-4B70-AE9D-9A18764686C6}" presName="vertOne" presStyleCnt="0"/>
      <dgm:spPr/>
    </dgm:pt>
    <dgm:pt modelId="{A6858C2B-519D-47A8-9932-13F7D1BE5E62}" type="pres">
      <dgm:prSet presAssocID="{802E9CB0-6B14-4B70-AE9D-9A18764686C6}" presName="txOne" presStyleLbl="node0" presStyleIdx="0" presStyleCnt="1" custScaleY="14136" custLinFactNeighborY="-20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26D8B-B686-40ED-8308-C719FD41108D}" type="pres">
      <dgm:prSet presAssocID="{802E9CB0-6B14-4B70-AE9D-9A18764686C6}" presName="parTransOne" presStyleCnt="0"/>
      <dgm:spPr/>
    </dgm:pt>
    <dgm:pt modelId="{8872B99B-D631-4AF1-B085-12233ECB6919}" type="pres">
      <dgm:prSet presAssocID="{802E9CB0-6B14-4B70-AE9D-9A18764686C6}" presName="horzOne" presStyleCnt="0"/>
      <dgm:spPr/>
    </dgm:pt>
    <dgm:pt modelId="{29CA6093-D9B6-479E-87F9-AAD6FA1EDFE1}" type="pres">
      <dgm:prSet presAssocID="{AF44CD61-E1E3-40A1-A367-A90888BC7A05}" presName="vertTwo" presStyleCnt="0"/>
      <dgm:spPr/>
    </dgm:pt>
    <dgm:pt modelId="{C5A3468A-296D-40E9-95E0-BD111B17D0F0}" type="pres">
      <dgm:prSet presAssocID="{AF44CD61-E1E3-40A1-A367-A90888BC7A05}" presName="txTwo" presStyleLbl="node2" presStyleIdx="0" presStyleCnt="2" custScaleY="12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4B97C2-8D0E-4B79-9627-DB07CAA33E46}" type="pres">
      <dgm:prSet presAssocID="{AF44CD61-E1E3-40A1-A367-A90888BC7A05}" presName="parTransTwo" presStyleCnt="0"/>
      <dgm:spPr/>
    </dgm:pt>
    <dgm:pt modelId="{96787E03-2196-4960-B353-31B920AA978B}" type="pres">
      <dgm:prSet presAssocID="{AF44CD61-E1E3-40A1-A367-A90888BC7A05}" presName="horzTwo" presStyleCnt="0"/>
      <dgm:spPr/>
    </dgm:pt>
    <dgm:pt modelId="{3D14FA6E-8C11-4E8D-BE4A-FD322881CADC}" type="pres">
      <dgm:prSet presAssocID="{591C7736-48A2-4740-BEFC-B33D4BDB6DB0}" presName="vertThree" presStyleCnt="0"/>
      <dgm:spPr/>
    </dgm:pt>
    <dgm:pt modelId="{6C78503B-B971-45C6-9CBD-4E6B62CD4120}" type="pres">
      <dgm:prSet presAssocID="{591C7736-48A2-4740-BEFC-B33D4BDB6DB0}" presName="txThree" presStyleLbl="node3" presStyleIdx="0" presStyleCnt="5" custScaleY="117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FA703C-33AE-4AA7-BC51-B787A58B53C1}" type="pres">
      <dgm:prSet presAssocID="{591C7736-48A2-4740-BEFC-B33D4BDB6DB0}" presName="horzThree" presStyleCnt="0"/>
      <dgm:spPr/>
    </dgm:pt>
    <dgm:pt modelId="{3DFCDDEA-E446-4927-AD5C-E7D951501862}" type="pres">
      <dgm:prSet presAssocID="{3704A9BE-A9F7-4F42-B1C3-4C5D3D7E19E8}" presName="sibSpaceThree" presStyleCnt="0"/>
      <dgm:spPr/>
    </dgm:pt>
    <dgm:pt modelId="{D5FE450D-D076-4D4D-8863-15DB98978AE2}" type="pres">
      <dgm:prSet presAssocID="{CB38265C-2F1C-4C19-B7B2-87C0D5EEA12D}" presName="vertThree" presStyleCnt="0"/>
      <dgm:spPr/>
    </dgm:pt>
    <dgm:pt modelId="{84DF4D93-81FE-490E-8959-4FD1C1DA48FB}" type="pres">
      <dgm:prSet presAssocID="{CB38265C-2F1C-4C19-B7B2-87C0D5EEA12D}" presName="txThree" presStyleLbl="node3" presStyleIdx="1" presStyleCnt="5" custScaleY="117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60057E-5855-4D4C-A47F-3136299EBF38}" type="pres">
      <dgm:prSet presAssocID="{CB38265C-2F1C-4C19-B7B2-87C0D5EEA12D}" presName="horzThree" presStyleCnt="0"/>
      <dgm:spPr/>
    </dgm:pt>
    <dgm:pt modelId="{86827DB5-B3D1-43E8-9BE1-2CD77AD59071}" type="pres">
      <dgm:prSet presAssocID="{2F30CBCE-10CE-4D3C-B9FA-9F94C132CE7A}" presName="sibSpaceThree" presStyleCnt="0"/>
      <dgm:spPr/>
    </dgm:pt>
    <dgm:pt modelId="{7A3FF795-3C89-4075-92D8-5CEB6BF887E9}" type="pres">
      <dgm:prSet presAssocID="{363AAE79-B331-485C-B904-9FE92D0357C7}" presName="vertThree" presStyleCnt="0"/>
      <dgm:spPr/>
    </dgm:pt>
    <dgm:pt modelId="{595BB389-20F8-4685-8176-7E7AB5295D52}" type="pres">
      <dgm:prSet presAssocID="{363AAE79-B331-485C-B904-9FE92D0357C7}" presName="txThree" presStyleLbl="node3" presStyleIdx="2" presStyleCnt="5" custScaleY="117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4162A-C21C-474B-97A0-27632E08C1AA}" type="pres">
      <dgm:prSet presAssocID="{363AAE79-B331-485C-B904-9FE92D0357C7}" presName="horzThree" presStyleCnt="0"/>
      <dgm:spPr/>
    </dgm:pt>
    <dgm:pt modelId="{6A6E5359-76C9-4874-B681-F35CC675DBF2}" type="pres">
      <dgm:prSet presAssocID="{98A0695F-CE81-41DD-B87C-1544DD02C6C0}" presName="sibSpaceThree" presStyleCnt="0"/>
      <dgm:spPr/>
    </dgm:pt>
    <dgm:pt modelId="{63A363A5-C278-4B81-969B-1CED6C329CD9}" type="pres">
      <dgm:prSet presAssocID="{A25E0947-3C68-41CC-BCC5-FE44A42CBBC2}" presName="vertThree" presStyleCnt="0"/>
      <dgm:spPr/>
    </dgm:pt>
    <dgm:pt modelId="{D56149F3-C7E5-4FE5-8EEA-0231398FBFD3}" type="pres">
      <dgm:prSet presAssocID="{A25E0947-3C68-41CC-BCC5-FE44A42CBBC2}" presName="txThree" presStyleLbl="node3" presStyleIdx="3" presStyleCnt="5" custScaleY="117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D63DC-71C0-459F-A213-6F23C33E5DDE}" type="pres">
      <dgm:prSet presAssocID="{A25E0947-3C68-41CC-BCC5-FE44A42CBBC2}" presName="horzThree" presStyleCnt="0"/>
      <dgm:spPr/>
    </dgm:pt>
    <dgm:pt modelId="{4248CC40-6511-4055-B584-152352DE9F8A}" type="pres">
      <dgm:prSet presAssocID="{FC56D2DF-D497-440F-83B7-526D6568E8BC}" presName="sibSpaceTwo" presStyleCnt="0"/>
      <dgm:spPr/>
    </dgm:pt>
    <dgm:pt modelId="{47A5FC35-6F3C-4E5A-9320-9CD365C44751}" type="pres">
      <dgm:prSet presAssocID="{C730F4B1-23AB-47D2-A8D1-AA80EFBBCF3F}" presName="vertTwo" presStyleCnt="0"/>
      <dgm:spPr/>
    </dgm:pt>
    <dgm:pt modelId="{9323A12F-1937-43C8-A863-762F9D874B59}" type="pres">
      <dgm:prSet presAssocID="{C730F4B1-23AB-47D2-A8D1-AA80EFBBCF3F}" presName="txTwo" presStyleLbl="node2" presStyleIdx="1" presStyleCnt="2" custScaleY="30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9E9B5E-1FE9-44A7-A96E-814E751346C2}" type="pres">
      <dgm:prSet presAssocID="{C730F4B1-23AB-47D2-A8D1-AA80EFBBCF3F}" presName="parTransTwo" presStyleCnt="0"/>
      <dgm:spPr/>
    </dgm:pt>
    <dgm:pt modelId="{523DE886-557D-4120-B0E0-F50CB6B880C7}" type="pres">
      <dgm:prSet presAssocID="{C730F4B1-23AB-47D2-A8D1-AA80EFBBCF3F}" presName="horzTwo" presStyleCnt="0"/>
      <dgm:spPr/>
    </dgm:pt>
    <dgm:pt modelId="{A7AAC7D8-B013-4915-8FFF-E4D744119D6D}" type="pres">
      <dgm:prSet presAssocID="{370DED26-D28D-4D9E-B333-51CD745DDCC6}" presName="vertThree" presStyleCnt="0"/>
      <dgm:spPr/>
    </dgm:pt>
    <dgm:pt modelId="{61061B66-BCBF-48DD-B426-7A701857A25C}" type="pres">
      <dgm:prSet presAssocID="{370DED26-D28D-4D9E-B333-51CD745DDCC6}" presName="txThree" presStyleLbl="node3" presStyleIdx="4" presStyleCnt="5" custLinFactNeighborY="-3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0B4AE-E50D-413A-9EF2-EDD59B52F302}" type="pres">
      <dgm:prSet presAssocID="{370DED26-D28D-4D9E-B333-51CD745DDCC6}" presName="horzThree" presStyleCnt="0"/>
      <dgm:spPr/>
    </dgm:pt>
  </dgm:ptLst>
  <dgm:cxnLst>
    <dgm:cxn modelId="{359E871B-25AC-42F1-91D1-1AECCF443667}" type="presOf" srcId="{802E9CB0-6B14-4B70-AE9D-9A18764686C6}" destId="{A6858C2B-519D-47A8-9932-13F7D1BE5E62}" srcOrd="0" destOrd="0" presId="urn:microsoft.com/office/officeart/2005/8/layout/hierarchy4"/>
    <dgm:cxn modelId="{CDCCDDE8-F893-44A1-B56A-1D018DD9D9D2}" type="presOf" srcId="{CB38265C-2F1C-4C19-B7B2-87C0D5EEA12D}" destId="{84DF4D93-81FE-490E-8959-4FD1C1DA48FB}" srcOrd="0" destOrd="0" presId="urn:microsoft.com/office/officeart/2005/8/layout/hierarchy4"/>
    <dgm:cxn modelId="{C1D11D52-A2B9-41A6-A384-10E9801E57D3}" srcId="{AF44CD61-E1E3-40A1-A367-A90888BC7A05}" destId="{363AAE79-B331-485C-B904-9FE92D0357C7}" srcOrd="2" destOrd="0" parTransId="{FBD6EF5B-993B-4396-AA01-8DFD720A04FC}" sibTransId="{98A0695F-CE81-41DD-B87C-1544DD02C6C0}"/>
    <dgm:cxn modelId="{F9FD1257-4FD5-47E2-B5D2-F1912B77FEC8}" type="presOf" srcId="{370DED26-D28D-4D9E-B333-51CD745DDCC6}" destId="{61061B66-BCBF-48DD-B426-7A701857A25C}" srcOrd="0" destOrd="0" presId="urn:microsoft.com/office/officeart/2005/8/layout/hierarchy4"/>
    <dgm:cxn modelId="{9F6DE7C9-43A0-46A4-AE30-E7C9D7604691}" srcId="{AF44CD61-E1E3-40A1-A367-A90888BC7A05}" destId="{A25E0947-3C68-41CC-BCC5-FE44A42CBBC2}" srcOrd="3" destOrd="0" parTransId="{3E7954D2-B811-4888-9372-7813E039FDFD}" sibTransId="{48E07E33-87D9-4153-A441-B40D3B053EA7}"/>
    <dgm:cxn modelId="{A6C5EE18-D81B-482E-B4A6-A24180337367}" srcId="{802E9CB0-6B14-4B70-AE9D-9A18764686C6}" destId="{AF44CD61-E1E3-40A1-A367-A90888BC7A05}" srcOrd="0" destOrd="0" parTransId="{4D006768-12CB-49EA-8CD3-A61708860C65}" sibTransId="{FC56D2DF-D497-440F-83B7-526D6568E8BC}"/>
    <dgm:cxn modelId="{E2BFC79F-C30F-4741-B5AD-FF96A9C8AECC}" srcId="{AF44CD61-E1E3-40A1-A367-A90888BC7A05}" destId="{591C7736-48A2-4740-BEFC-B33D4BDB6DB0}" srcOrd="0" destOrd="0" parTransId="{A9ABFFFD-39FA-46FB-8460-7A52DFD9D2DD}" sibTransId="{3704A9BE-A9F7-4F42-B1C3-4C5D3D7E19E8}"/>
    <dgm:cxn modelId="{50C732F9-E016-44FD-A31C-DD6F36AA354A}" srcId="{802E9CB0-6B14-4B70-AE9D-9A18764686C6}" destId="{C730F4B1-23AB-47D2-A8D1-AA80EFBBCF3F}" srcOrd="1" destOrd="0" parTransId="{0A4709C9-CB93-4208-89A7-B5024AB3D3DB}" sibTransId="{2036F236-386F-4232-9A94-57862957E8D1}"/>
    <dgm:cxn modelId="{89FBB189-B181-4568-BE80-80E097B5AD17}" type="presOf" srcId="{AF44CD61-E1E3-40A1-A367-A90888BC7A05}" destId="{C5A3468A-296D-40E9-95E0-BD111B17D0F0}" srcOrd="0" destOrd="0" presId="urn:microsoft.com/office/officeart/2005/8/layout/hierarchy4"/>
    <dgm:cxn modelId="{D8A6ECA1-F3CB-4C71-B8B8-F3D7799B7681}" type="presOf" srcId="{A25E0947-3C68-41CC-BCC5-FE44A42CBBC2}" destId="{D56149F3-C7E5-4FE5-8EEA-0231398FBFD3}" srcOrd="0" destOrd="0" presId="urn:microsoft.com/office/officeart/2005/8/layout/hierarchy4"/>
    <dgm:cxn modelId="{89F49B71-7DE0-40AD-87F4-AF64BBCBE763}" type="presOf" srcId="{C730F4B1-23AB-47D2-A8D1-AA80EFBBCF3F}" destId="{9323A12F-1937-43C8-A863-762F9D874B59}" srcOrd="0" destOrd="0" presId="urn:microsoft.com/office/officeart/2005/8/layout/hierarchy4"/>
    <dgm:cxn modelId="{D78B36B1-29F8-4BE4-B61C-A97FBD9740A1}" type="presOf" srcId="{363AAE79-B331-485C-B904-9FE92D0357C7}" destId="{595BB389-20F8-4685-8176-7E7AB5295D52}" srcOrd="0" destOrd="0" presId="urn:microsoft.com/office/officeart/2005/8/layout/hierarchy4"/>
    <dgm:cxn modelId="{8D3F6388-C6C7-42E5-A327-6EDE0902CDDA}" type="presOf" srcId="{591C7736-48A2-4740-BEFC-B33D4BDB6DB0}" destId="{6C78503B-B971-45C6-9CBD-4E6B62CD4120}" srcOrd="0" destOrd="0" presId="urn:microsoft.com/office/officeart/2005/8/layout/hierarchy4"/>
    <dgm:cxn modelId="{1554365D-D711-4CD5-9731-37614FF80281}" srcId="{CEC98758-5719-48A9-BC4B-13EF1851FAAE}" destId="{802E9CB0-6B14-4B70-AE9D-9A18764686C6}" srcOrd="0" destOrd="0" parTransId="{F9015DB8-29B1-4687-A593-1BBF207EDA3E}" sibTransId="{6CC49E6A-DDE2-45AC-A1D5-F4D500796E9F}"/>
    <dgm:cxn modelId="{2D9B4F78-5DC0-4A2C-BF38-AF82BC72A100}" srcId="{AF44CD61-E1E3-40A1-A367-A90888BC7A05}" destId="{CB38265C-2F1C-4C19-B7B2-87C0D5EEA12D}" srcOrd="1" destOrd="0" parTransId="{89BC4428-758D-4DC4-B3FF-42CC1FA342D1}" sibTransId="{2F30CBCE-10CE-4D3C-B9FA-9F94C132CE7A}"/>
    <dgm:cxn modelId="{03A216EA-691F-48FE-AEDA-470121F1428F}" srcId="{C730F4B1-23AB-47D2-A8D1-AA80EFBBCF3F}" destId="{370DED26-D28D-4D9E-B333-51CD745DDCC6}" srcOrd="0" destOrd="0" parTransId="{83431B0B-2F7F-47BD-AE5E-62EF29FC01F3}" sibTransId="{7B821688-15F4-4857-B5E0-FB2ED1C2D31A}"/>
    <dgm:cxn modelId="{D41381CC-B04D-4AC6-9654-A967CEEDA5B0}" type="presOf" srcId="{CEC98758-5719-48A9-BC4B-13EF1851FAAE}" destId="{1A7AFF07-96A6-4ECD-90BE-5F95BEF8D2FA}" srcOrd="0" destOrd="0" presId="urn:microsoft.com/office/officeart/2005/8/layout/hierarchy4"/>
    <dgm:cxn modelId="{15495C05-E82D-4B88-896C-8A9953C2D801}" type="presParOf" srcId="{1A7AFF07-96A6-4ECD-90BE-5F95BEF8D2FA}" destId="{2DAD3780-06CA-46A7-B033-7C442A6922A1}" srcOrd="0" destOrd="0" presId="urn:microsoft.com/office/officeart/2005/8/layout/hierarchy4"/>
    <dgm:cxn modelId="{059E7175-E6C1-4FBE-AAFD-193CE099BD96}" type="presParOf" srcId="{2DAD3780-06CA-46A7-B033-7C442A6922A1}" destId="{A6858C2B-519D-47A8-9932-13F7D1BE5E62}" srcOrd="0" destOrd="0" presId="urn:microsoft.com/office/officeart/2005/8/layout/hierarchy4"/>
    <dgm:cxn modelId="{02C51D15-38B2-449B-B987-1C2825B76A2D}" type="presParOf" srcId="{2DAD3780-06CA-46A7-B033-7C442A6922A1}" destId="{D8B26D8B-B686-40ED-8308-C719FD41108D}" srcOrd="1" destOrd="0" presId="urn:microsoft.com/office/officeart/2005/8/layout/hierarchy4"/>
    <dgm:cxn modelId="{70A8C4D6-00B9-4D28-9382-2F9E627F0444}" type="presParOf" srcId="{2DAD3780-06CA-46A7-B033-7C442A6922A1}" destId="{8872B99B-D631-4AF1-B085-12233ECB6919}" srcOrd="2" destOrd="0" presId="urn:microsoft.com/office/officeart/2005/8/layout/hierarchy4"/>
    <dgm:cxn modelId="{7679062F-90F1-4C2B-8ADC-7A51BA6D16F0}" type="presParOf" srcId="{8872B99B-D631-4AF1-B085-12233ECB6919}" destId="{29CA6093-D9B6-479E-87F9-AAD6FA1EDFE1}" srcOrd="0" destOrd="0" presId="urn:microsoft.com/office/officeart/2005/8/layout/hierarchy4"/>
    <dgm:cxn modelId="{31F0CFA3-529C-4C60-8104-12C52A769E3A}" type="presParOf" srcId="{29CA6093-D9B6-479E-87F9-AAD6FA1EDFE1}" destId="{C5A3468A-296D-40E9-95E0-BD111B17D0F0}" srcOrd="0" destOrd="0" presId="urn:microsoft.com/office/officeart/2005/8/layout/hierarchy4"/>
    <dgm:cxn modelId="{B39F3B8F-3788-4F1D-AAD1-3F73ABD2124F}" type="presParOf" srcId="{29CA6093-D9B6-479E-87F9-AAD6FA1EDFE1}" destId="{8A4B97C2-8D0E-4B79-9627-DB07CAA33E46}" srcOrd="1" destOrd="0" presId="urn:microsoft.com/office/officeart/2005/8/layout/hierarchy4"/>
    <dgm:cxn modelId="{C8B3EB05-58C6-4DF8-88CF-EE7F37143F20}" type="presParOf" srcId="{29CA6093-D9B6-479E-87F9-AAD6FA1EDFE1}" destId="{96787E03-2196-4960-B353-31B920AA978B}" srcOrd="2" destOrd="0" presId="urn:microsoft.com/office/officeart/2005/8/layout/hierarchy4"/>
    <dgm:cxn modelId="{A4DB2D55-D70C-4F87-8C91-35AE777492FC}" type="presParOf" srcId="{96787E03-2196-4960-B353-31B920AA978B}" destId="{3D14FA6E-8C11-4E8D-BE4A-FD322881CADC}" srcOrd="0" destOrd="0" presId="urn:microsoft.com/office/officeart/2005/8/layout/hierarchy4"/>
    <dgm:cxn modelId="{2711AF78-EC19-4689-88F4-5A1ACAB3C364}" type="presParOf" srcId="{3D14FA6E-8C11-4E8D-BE4A-FD322881CADC}" destId="{6C78503B-B971-45C6-9CBD-4E6B62CD4120}" srcOrd="0" destOrd="0" presId="urn:microsoft.com/office/officeart/2005/8/layout/hierarchy4"/>
    <dgm:cxn modelId="{F002F8B7-CF75-4DD5-AF18-2EC73B473993}" type="presParOf" srcId="{3D14FA6E-8C11-4E8D-BE4A-FD322881CADC}" destId="{37FA703C-33AE-4AA7-BC51-B787A58B53C1}" srcOrd="1" destOrd="0" presId="urn:microsoft.com/office/officeart/2005/8/layout/hierarchy4"/>
    <dgm:cxn modelId="{C313A464-1C88-41E5-9971-C7EB1C45BE78}" type="presParOf" srcId="{96787E03-2196-4960-B353-31B920AA978B}" destId="{3DFCDDEA-E446-4927-AD5C-E7D951501862}" srcOrd="1" destOrd="0" presId="urn:microsoft.com/office/officeart/2005/8/layout/hierarchy4"/>
    <dgm:cxn modelId="{9AEB6252-D93B-486A-8E22-212459913DCE}" type="presParOf" srcId="{96787E03-2196-4960-B353-31B920AA978B}" destId="{D5FE450D-D076-4D4D-8863-15DB98978AE2}" srcOrd="2" destOrd="0" presId="urn:microsoft.com/office/officeart/2005/8/layout/hierarchy4"/>
    <dgm:cxn modelId="{38DCEFA0-5C87-4B03-A9DD-4BA3AEAEB85E}" type="presParOf" srcId="{D5FE450D-D076-4D4D-8863-15DB98978AE2}" destId="{84DF4D93-81FE-490E-8959-4FD1C1DA48FB}" srcOrd="0" destOrd="0" presId="urn:microsoft.com/office/officeart/2005/8/layout/hierarchy4"/>
    <dgm:cxn modelId="{DFA8BB21-7F82-4DF0-A180-75E373141979}" type="presParOf" srcId="{D5FE450D-D076-4D4D-8863-15DB98978AE2}" destId="{D160057E-5855-4D4C-A47F-3136299EBF38}" srcOrd="1" destOrd="0" presId="urn:microsoft.com/office/officeart/2005/8/layout/hierarchy4"/>
    <dgm:cxn modelId="{719F75E7-CACB-4939-AD25-56A9E61ED903}" type="presParOf" srcId="{96787E03-2196-4960-B353-31B920AA978B}" destId="{86827DB5-B3D1-43E8-9BE1-2CD77AD59071}" srcOrd="3" destOrd="0" presId="urn:microsoft.com/office/officeart/2005/8/layout/hierarchy4"/>
    <dgm:cxn modelId="{4158D80C-5454-40B6-B350-167C038FC2D3}" type="presParOf" srcId="{96787E03-2196-4960-B353-31B920AA978B}" destId="{7A3FF795-3C89-4075-92D8-5CEB6BF887E9}" srcOrd="4" destOrd="0" presId="urn:microsoft.com/office/officeart/2005/8/layout/hierarchy4"/>
    <dgm:cxn modelId="{3CF027F6-ACB4-4F05-A3E4-292EA53C6D59}" type="presParOf" srcId="{7A3FF795-3C89-4075-92D8-5CEB6BF887E9}" destId="{595BB389-20F8-4685-8176-7E7AB5295D52}" srcOrd="0" destOrd="0" presId="urn:microsoft.com/office/officeart/2005/8/layout/hierarchy4"/>
    <dgm:cxn modelId="{96392C91-0E31-4E4E-9ED7-8631019F6636}" type="presParOf" srcId="{7A3FF795-3C89-4075-92D8-5CEB6BF887E9}" destId="{82D4162A-C21C-474B-97A0-27632E08C1AA}" srcOrd="1" destOrd="0" presId="urn:microsoft.com/office/officeart/2005/8/layout/hierarchy4"/>
    <dgm:cxn modelId="{1C2E3F80-3B29-4F52-AC9B-BB48F40E7152}" type="presParOf" srcId="{96787E03-2196-4960-B353-31B920AA978B}" destId="{6A6E5359-76C9-4874-B681-F35CC675DBF2}" srcOrd="5" destOrd="0" presId="urn:microsoft.com/office/officeart/2005/8/layout/hierarchy4"/>
    <dgm:cxn modelId="{4ABE3265-C67D-4B00-A5CB-F6AF0C95E0CB}" type="presParOf" srcId="{96787E03-2196-4960-B353-31B920AA978B}" destId="{63A363A5-C278-4B81-969B-1CED6C329CD9}" srcOrd="6" destOrd="0" presId="urn:microsoft.com/office/officeart/2005/8/layout/hierarchy4"/>
    <dgm:cxn modelId="{050D787E-3EB1-411A-9BAE-007D057BC036}" type="presParOf" srcId="{63A363A5-C278-4B81-969B-1CED6C329CD9}" destId="{D56149F3-C7E5-4FE5-8EEA-0231398FBFD3}" srcOrd="0" destOrd="0" presId="urn:microsoft.com/office/officeart/2005/8/layout/hierarchy4"/>
    <dgm:cxn modelId="{05692F06-319D-4094-BAB7-5CA09FB61E54}" type="presParOf" srcId="{63A363A5-C278-4B81-969B-1CED6C329CD9}" destId="{753D63DC-71C0-459F-A213-6F23C33E5DDE}" srcOrd="1" destOrd="0" presId="urn:microsoft.com/office/officeart/2005/8/layout/hierarchy4"/>
    <dgm:cxn modelId="{70203A55-0E00-47F5-909D-FE3128B07849}" type="presParOf" srcId="{8872B99B-D631-4AF1-B085-12233ECB6919}" destId="{4248CC40-6511-4055-B584-152352DE9F8A}" srcOrd="1" destOrd="0" presId="urn:microsoft.com/office/officeart/2005/8/layout/hierarchy4"/>
    <dgm:cxn modelId="{4E449128-4D6E-4F8C-93C7-46C2F9E0EC7D}" type="presParOf" srcId="{8872B99B-D631-4AF1-B085-12233ECB6919}" destId="{47A5FC35-6F3C-4E5A-9320-9CD365C44751}" srcOrd="2" destOrd="0" presId="urn:microsoft.com/office/officeart/2005/8/layout/hierarchy4"/>
    <dgm:cxn modelId="{9DD496CE-6F21-4BEE-8F2A-0C0BD8DFF0B9}" type="presParOf" srcId="{47A5FC35-6F3C-4E5A-9320-9CD365C44751}" destId="{9323A12F-1937-43C8-A863-762F9D874B59}" srcOrd="0" destOrd="0" presId="urn:microsoft.com/office/officeart/2005/8/layout/hierarchy4"/>
    <dgm:cxn modelId="{26BCD49C-E3B9-4B9D-AE5F-968D069B4795}" type="presParOf" srcId="{47A5FC35-6F3C-4E5A-9320-9CD365C44751}" destId="{BB9E9B5E-1FE9-44A7-A96E-814E751346C2}" srcOrd="1" destOrd="0" presId="urn:microsoft.com/office/officeart/2005/8/layout/hierarchy4"/>
    <dgm:cxn modelId="{2EF2CB9D-C333-40D8-825B-399134532ED4}" type="presParOf" srcId="{47A5FC35-6F3C-4E5A-9320-9CD365C44751}" destId="{523DE886-557D-4120-B0E0-F50CB6B880C7}" srcOrd="2" destOrd="0" presId="urn:microsoft.com/office/officeart/2005/8/layout/hierarchy4"/>
    <dgm:cxn modelId="{D93BDF5D-ED71-495E-9C01-8FB1D6B3B98B}" type="presParOf" srcId="{523DE886-557D-4120-B0E0-F50CB6B880C7}" destId="{A7AAC7D8-B013-4915-8FFF-E4D744119D6D}" srcOrd="0" destOrd="0" presId="urn:microsoft.com/office/officeart/2005/8/layout/hierarchy4"/>
    <dgm:cxn modelId="{717A15F5-6146-4D9C-9050-1FC9C26FEB4D}" type="presParOf" srcId="{A7AAC7D8-B013-4915-8FFF-E4D744119D6D}" destId="{61061B66-BCBF-48DD-B426-7A701857A25C}" srcOrd="0" destOrd="0" presId="urn:microsoft.com/office/officeart/2005/8/layout/hierarchy4"/>
    <dgm:cxn modelId="{89643093-5730-423F-B429-721D7AB12B70}" type="presParOf" srcId="{A7AAC7D8-B013-4915-8FFF-E4D744119D6D}" destId="{FCB0B4AE-E50D-413A-9EF2-EDD59B52F3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F4DEA-8CF6-46EA-9425-93462C5F48C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F9F46-45F8-4D17-B9DC-1AAE1CD0D5DE}">
      <dgm:prSet phldrT="[Текст]" custT="1"/>
      <dgm:spPr/>
      <dgm:t>
        <a:bodyPr/>
        <a:lstStyle/>
        <a:p>
          <a:r>
            <a:rPr lang="ru-RU" sz="1400" b="1" dirty="0"/>
            <a:t>Период действия</a:t>
          </a:r>
        </a:p>
      </dgm:t>
    </dgm:pt>
    <dgm:pt modelId="{E1D805C3-2EF7-4148-8890-730A2A8116C6}" type="parTrans" cxnId="{ECF3924F-0666-4966-9AA9-C3457F840B3A}">
      <dgm:prSet/>
      <dgm:spPr/>
      <dgm:t>
        <a:bodyPr/>
        <a:lstStyle/>
        <a:p>
          <a:endParaRPr lang="ru-RU"/>
        </a:p>
      </dgm:t>
    </dgm:pt>
    <dgm:pt modelId="{A8DF4473-E761-4F45-B6BD-58F66BE3D1B0}" type="sibTrans" cxnId="{ECF3924F-0666-4966-9AA9-C3457F840B3A}">
      <dgm:prSet/>
      <dgm:spPr/>
      <dgm:t>
        <a:bodyPr/>
        <a:lstStyle/>
        <a:p>
          <a:endParaRPr lang="ru-RU"/>
        </a:p>
      </dgm:t>
    </dgm:pt>
    <dgm:pt modelId="{D6D0C4B5-FD7B-4706-9B53-367AB46BE277}">
      <dgm:prSet custT="1"/>
      <dgm:spPr/>
      <dgm:t>
        <a:bodyPr/>
        <a:lstStyle/>
        <a:p>
          <a:r>
            <a:rPr lang="ru-RU" sz="1400" b="1" dirty="0"/>
            <a:t>Цели кредита</a:t>
          </a:r>
        </a:p>
      </dgm:t>
    </dgm:pt>
    <dgm:pt modelId="{D8D9A16B-641F-45EC-9DA7-64CFB76B3AB0}" type="parTrans" cxnId="{8ED6CDF0-7354-405F-838D-D20DD6797491}">
      <dgm:prSet/>
      <dgm:spPr/>
      <dgm:t>
        <a:bodyPr/>
        <a:lstStyle/>
        <a:p>
          <a:endParaRPr lang="ru-RU"/>
        </a:p>
      </dgm:t>
    </dgm:pt>
    <dgm:pt modelId="{1149D93C-D322-4A95-B6EB-EA10763D90D7}" type="sibTrans" cxnId="{8ED6CDF0-7354-405F-838D-D20DD6797491}">
      <dgm:prSet/>
      <dgm:spPr/>
      <dgm:t>
        <a:bodyPr/>
        <a:lstStyle/>
        <a:p>
          <a:endParaRPr lang="ru-RU"/>
        </a:p>
      </dgm:t>
    </dgm:pt>
    <dgm:pt modelId="{B9DD5804-D9E4-42E0-8EE2-3048252F6AF4}">
      <dgm:prSet custT="1"/>
      <dgm:spPr/>
      <dgm:t>
        <a:bodyPr/>
        <a:lstStyle/>
        <a:p>
          <a:pPr algn="l"/>
          <a:r>
            <a:rPr lang="ru-RU" sz="1400" dirty="0" smtClean="0"/>
            <a:t>выдача </a:t>
          </a:r>
          <a:r>
            <a:rPr lang="ru-RU" sz="1400" dirty="0"/>
            <a:t>кредитов возможна не позднее 31.12.22 (включительно</a:t>
          </a:r>
          <a:r>
            <a:rPr lang="ru-RU" sz="1400" dirty="0" smtClean="0"/>
            <a:t>); </a:t>
          </a:r>
          <a:endParaRPr lang="ru-RU" sz="1400" dirty="0"/>
        </a:p>
      </dgm:t>
    </dgm:pt>
    <dgm:pt modelId="{0C3543A2-B1E9-4B4C-9F8B-73BF657012EC}" type="parTrans" cxnId="{7FFE90C7-3BD2-4F6B-BFA9-3B9786A82AB2}">
      <dgm:prSet/>
      <dgm:spPr/>
      <dgm:t>
        <a:bodyPr/>
        <a:lstStyle/>
        <a:p>
          <a:endParaRPr lang="ru-RU"/>
        </a:p>
      </dgm:t>
    </dgm:pt>
    <dgm:pt modelId="{04F9E197-7144-44B5-9F2C-557A4BE20507}" type="sibTrans" cxnId="{7FFE90C7-3BD2-4F6B-BFA9-3B9786A82AB2}">
      <dgm:prSet/>
      <dgm:spPr/>
      <dgm:t>
        <a:bodyPr/>
        <a:lstStyle/>
        <a:p>
          <a:endParaRPr lang="ru-RU"/>
        </a:p>
      </dgm:t>
    </dgm:pt>
    <dgm:pt modelId="{6F7E124C-502B-4A01-A01F-34CFBD66A13A}">
      <dgm:prSet custT="1"/>
      <dgm:spPr/>
      <dgm:t>
        <a:bodyPr/>
        <a:lstStyle/>
        <a:p>
          <a:r>
            <a:rPr lang="ru-RU" sz="1400" b="1" dirty="0"/>
            <a:t>Размер кредита</a:t>
          </a:r>
        </a:p>
      </dgm:t>
    </dgm:pt>
    <dgm:pt modelId="{5C1AF876-681F-46BC-B371-13ACE4CE9D19}" type="parTrans" cxnId="{8A5E9214-6D05-415B-B610-592B23E4E177}">
      <dgm:prSet/>
      <dgm:spPr/>
      <dgm:t>
        <a:bodyPr/>
        <a:lstStyle/>
        <a:p>
          <a:endParaRPr lang="ru-RU"/>
        </a:p>
      </dgm:t>
    </dgm:pt>
    <dgm:pt modelId="{CD8BE253-0D01-486D-9CE1-57A13C10E4EB}" type="sibTrans" cxnId="{8A5E9214-6D05-415B-B610-592B23E4E177}">
      <dgm:prSet/>
      <dgm:spPr/>
      <dgm:t>
        <a:bodyPr/>
        <a:lstStyle/>
        <a:p>
          <a:endParaRPr lang="ru-RU"/>
        </a:p>
      </dgm:t>
    </dgm:pt>
    <dgm:pt modelId="{4B6C5CFA-31A0-4AA3-86A1-C3AFDC353356}">
      <dgm:prSet custT="1"/>
      <dgm:spPr/>
      <dgm:t>
        <a:bodyPr/>
        <a:lstStyle/>
        <a:p>
          <a:r>
            <a:rPr lang="ru-RU" sz="1400" dirty="0"/>
            <a:t>12 млн. рублей на покупку объектов, расположенных в г. Москве, Московской области, </a:t>
          </a:r>
          <a:br>
            <a:rPr lang="ru-RU" sz="1400" dirty="0"/>
          </a:br>
          <a:r>
            <a:rPr lang="ru-RU" sz="1400" dirty="0"/>
            <a:t>г. Санкт-Петербурге, Ленинградской области; </a:t>
          </a:r>
        </a:p>
      </dgm:t>
    </dgm:pt>
    <dgm:pt modelId="{07ABAEF5-0829-4475-B818-9C8D499C0440}" type="parTrans" cxnId="{25EE88E9-BF32-415A-9035-BDD6E8037076}">
      <dgm:prSet/>
      <dgm:spPr/>
      <dgm:t>
        <a:bodyPr/>
        <a:lstStyle/>
        <a:p>
          <a:endParaRPr lang="ru-RU"/>
        </a:p>
      </dgm:t>
    </dgm:pt>
    <dgm:pt modelId="{F87E6DCD-A304-43DF-8A7E-8F1185AF73C5}" type="sibTrans" cxnId="{25EE88E9-BF32-415A-9035-BDD6E8037076}">
      <dgm:prSet/>
      <dgm:spPr/>
      <dgm:t>
        <a:bodyPr/>
        <a:lstStyle/>
        <a:p>
          <a:endParaRPr lang="ru-RU"/>
        </a:p>
      </dgm:t>
    </dgm:pt>
    <dgm:pt modelId="{11037235-FE14-4ADE-B61C-D4D98DE670DC}">
      <dgm:prSet custT="1"/>
      <dgm:spPr/>
      <dgm:t>
        <a:bodyPr/>
        <a:lstStyle/>
        <a:p>
          <a:pPr algn="l"/>
          <a:r>
            <a:rPr lang="ru-RU" sz="1400" dirty="0"/>
            <a:t>погашение ранее выданных кредитов (займов)</a:t>
          </a:r>
        </a:p>
      </dgm:t>
    </dgm:pt>
    <dgm:pt modelId="{C6825209-D2D1-486C-8412-DB35F01A844F}" type="parTrans" cxnId="{570FBD26-9A41-40AB-A857-4A4FA72AF95D}">
      <dgm:prSet/>
      <dgm:spPr/>
      <dgm:t>
        <a:bodyPr/>
        <a:lstStyle/>
        <a:p>
          <a:endParaRPr lang="ru-RU"/>
        </a:p>
      </dgm:t>
    </dgm:pt>
    <dgm:pt modelId="{5E96ED74-A4C8-475B-9F68-377A9218ECC7}" type="sibTrans" cxnId="{570FBD26-9A41-40AB-A857-4A4FA72AF95D}">
      <dgm:prSet/>
      <dgm:spPr/>
      <dgm:t>
        <a:bodyPr/>
        <a:lstStyle/>
        <a:p>
          <a:endParaRPr lang="ru-RU"/>
        </a:p>
      </dgm:t>
    </dgm:pt>
    <dgm:pt modelId="{F67C78F4-1CEF-4CA1-B813-5D6D2A530A37}">
      <dgm:prSet custT="1"/>
      <dgm:spPr/>
      <dgm:t>
        <a:bodyPr/>
        <a:lstStyle/>
        <a:p>
          <a:pPr algn="l"/>
          <a:r>
            <a:rPr lang="ru-RU" sz="1400" dirty="0" smtClean="0"/>
            <a:t>в </a:t>
          </a:r>
          <a:r>
            <a:rPr lang="ru-RU" sz="1400" dirty="0"/>
            <a:t>случае установления после 31.12.2022  категории </a:t>
          </a:r>
          <a:r>
            <a:rPr lang="ru-RU" sz="1400" dirty="0" smtClean="0"/>
            <a:t>«ребенок-инвалид» </a:t>
          </a:r>
          <a:r>
            <a:rPr lang="ru-RU" sz="1400" dirty="0"/>
            <a:t>рожденным не позднее 31.12.2022 детям этих граждан </a:t>
          </a:r>
          <a:r>
            <a:rPr lang="ru-RU" sz="1400" dirty="0" smtClean="0"/>
            <a:t>– </a:t>
          </a:r>
          <a:r>
            <a:rPr lang="ru-RU" sz="1400" dirty="0"/>
            <a:t>по 31.12.2027</a:t>
          </a:r>
        </a:p>
      </dgm:t>
    </dgm:pt>
    <dgm:pt modelId="{8D3AB298-0DB9-43F1-BF94-C7601272C135}" type="parTrans" cxnId="{1FED8BB5-251E-46A4-81CF-79E867304029}">
      <dgm:prSet/>
      <dgm:spPr/>
      <dgm:t>
        <a:bodyPr/>
        <a:lstStyle/>
        <a:p>
          <a:endParaRPr lang="ru-RU"/>
        </a:p>
      </dgm:t>
    </dgm:pt>
    <dgm:pt modelId="{92D10C20-0024-4B30-9111-AFF1F7228B65}" type="sibTrans" cxnId="{1FED8BB5-251E-46A4-81CF-79E867304029}">
      <dgm:prSet/>
      <dgm:spPr/>
      <dgm:t>
        <a:bodyPr/>
        <a:lstStyle/>
        <a:p>
          <a:endParaRPr lang="ru-RU"/>
        </a:p>
      </dgm:t>
    </dgm:pt>
    <dgm:pt modelId="{AAE4161E-7355-4894-997C-C9B4E0C070C1}">
      <dgm:prSet custT="1"/>
      <dgm:spPr/>
      <dgm:t>
        <a:bodyPr/>
        <a:lstStyle/>
        <a:p>
          <a:pPr algn="just"/>
          <a:r>
            <a:rPr lang="ru-RU" sz="1400" dirty="0" smtClean="0"/>
            <a:t>при </a:t>
          </a:r>
          <a:r>
            <a:rPr lang="ru-RU" sz="1400" dirty="0"/>
            <a:t>рождении второго и (или) последующего ребенка в период с 01.07.2022 по 31.12.2022 выдача кредита возможна в срок до 01.03.2023 (включительно</a:t>
          </a:r>
          <a:r>
            <a:rPr lang="ru-RU" sz="1400" dirty="0" smtClean="0"/>
            <a:t>);</a:t>
          </a:r>
          <a:endParaRPr lang="ru-RU" sz="1400" dirty="0"/>
        </a:p>
      </dgm:t>
    </dgm:pt>
    <dgm:pt modelId="{A4053668-80A7-445F-8EB6-A2C6F640B58C}" type="parTrans" cxnId="{1BC2C933-6EEF-4756-B1E6-D98BB04FDF55}">
      <dgm:prSet/>
      <dgm:spPr/>
      <dgm:t>
        <a:bodyPr/>
        <a:lstStyle/>
        <a:p>
          <a:endParaRPr lang="ru-RU"/>
        </a:p>
      </dgm:t>
    </dgm:pt>
    <dgm:pt modelId="{6834996F-3C47-43B1-B73B-E5C93094555B}" type="sibTrans" cxnId="{1BC2C933-6EEF-4756-B1E6-D98BB04FDF55}">
      <dgm:prSet/>
      <dgm:spPr/>
      <dgm:t>
        <a:bodyPr/>
        <a:lstStyle/>
        <a:p>
          <a:endParaRPr lang="ru-RU"/>
        </a:p>
      </dgm:t>
    </dgm:pt>
    <dgm:pt modelId="{8D9E581F-BDFE-4DD7-A19F-68ABDB223990}">
      <dgm:prSet custT="1"/>
      <dgm:spPr/>
      <dgm:t>
        <a:bodyPr/>
        <a:lstStyle/>
        <a:p>
          <a:r>
            <a:rPr lang="ru-RU" sz="1400" dirty="0"/>
            <a:t>6 млн. рублей на покупку объектов в остальных регионах</a:t>
          </a:r>
        </a:p>
      </dgm:t>
    </dgm:pt>
    <dgm:pt modelId="{13E4AEB2-5D67-42F9-8F7A-9DA9404EDDDD}" type="parTrans" cxnId="{1B5B68CA-47F2-4C53-A351-EC8E2FF2B915}">
      <dgm:prSet/>
      <dgm:spPr/>
      <dgm:t>
        <a:bodyPr/>
        <a:lstStyle/>
        <a:p>
          <a:endParaRPr lang="ru-RU"/>
        </a:p>
      </dgm:t>
    </dgm:pt>
    <dgm:pt modelId="{CB265590-2B7C-4D5D-8F34-F5253DB00771}" type="sibTrans" cxnId="{1B5B68CA-47F2-4C53-A351-EC8E2FF2B915}">
      <dgm:prSet/>
      <dgm:spPr/>
      <dgm:t>
        <a:bodyPr/>
        <a:lstStyle/>
        <a:p>
          <a:endParaRPr lang="ru-RU"/>
        </a:p>
      </dgm:t>
    </dgm:pt>
    <dgm:pt modelId="{0BCD9AFC-2AFF-48EC-8B87-EE46762F2809}">
      <dgm:prSet custT="1"/>
      <dgm:spPr/>
      <dgm:t>
        <a:bodyPr/>
        <a:lstStyle/>
        <a:p>
          <a:pPr algn="just"/>
          <a:r>
            <a:rPr lang="ru-RU" sz="1400" dirty="0"/>
            <a:t>приобретение у юридического лица на первичном рынке жилья готового жилого помещения или жилого помещения с земельным участком по договору купли-продажи, либо </a:t>
          </a:r>
          <a:r>
            <a:rPr lang="ru-RU" sz="1400" dirty="0" smtClean="0"/>
            <a:t>приобретение </a:t>
          </a:r>
          <a:r>
            <a:rPr lang="ru-RU" sz="1400" dirty="0"/>
            <a:t>у юридического лица находящегося на этапе строительства жилого помещения или жилого помещения с земельным участком по договору участия в долевом строительстве (договору уступки прав требования по указанному договору), либо </a:t>
          </a:r>
          <a:r>
            <a:rPr lang="ru-RU" sz="1400" dirty="0" smtClean="0"/>
            <a:t> </a:t>
          </a:r>
          <a:r>
            <a:rPr lang="ru-RU" sz="1400" dirty="0"/>
            <a:t>приобретение у юридического или физического лица на вторичном рынке жилья готового жилого помещения или жилого помещения с земельным участком, расположенных в сельских поселениях на территории </a:t>
          </a:r>
          <a:r>
            <a:rPr lang="ru-RU" sz="1400" dirty="0" smtClean="0"/>
            <a:t>ДФО;</a:t>
          </a:r>
          <a:endParaRPr lang="ru-RU" sz="1400" dirty="0"/>
        </a:p>
      </dgm:t>
    </dgm:pt>
    <dgm:pt modelId="{1C27EFA3-BE38-4646-94EC-5A15C6575116}" type="parTrans" cxnId="{EA51BB78-8F86-4A2C-B5D0-304608756285}">
      <dgm:prSet/>
      <dgm:spPr/>
      <dgm:t>
        <a:bodyPr/>
        <a:lstStyle/>
        <a:p>
          <a:endParaRPr lang="ru-RU"/>
        </a:p>
      </dgm:t>
    </dgm:pt>
    <dgm:pt modelId="{A0B5D0A9-AE61-4856-9E92-5BD7A438A87D}" type="sibTrans" cxnId="{EA51BB78-8F86-4A2C-B5D0-304608756285}">
      <dgm:prSet/>
      <dgm:spPr/>
      <dgm:t>
        <a:bodyPr/>
        <a:lstStyle/>
        <a:p>
          <a:endParaRPr lang="ru-RU"/>
        </a:p>
      </dgm:t>
    </dgm:pt>
    <dgm:pt modelId="{F7E4C37D-4D99-42D4-9ECC-437F189C952B}" type="pres">
      <dgm:prSet presAssocID="{8DFF4DEA-8CF6-46EA-9425-93462C5F48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0D251-D624-4AE1-BEBA-4B3074421650}" type="pres">
      <dgm:prSet presAssocID="{D6D0C4B5-FD7B-4706-9B53-367AB46BE277}" presName="parentLin" presStyleCnt="0"/>
      <dgm:spPr/>
    </dgm:pt>
    <dgm:pt modelId="{DC3BF639-8CF1-48D3-A774-6FC9F82B20A6}" type="pres">
      <dgm:prSet presAssocID="{D6D0C4B5-FD7B-4706-9B53-367AB46BE27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D6F052-EF4A-4926-9314-8DEE59D89290}" type="pres">
      <dgm:prSet presAssocID="{D6D0C4B5-FD7B-4706-9B53-367AB46BE2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E811C-EEFF-4EC6-96EA-8417CA067509}" type="pres">
      <dgm:prSet presAssocID="{D6D0C4B5-FD7B-4706-9B53-367AB46BE277}" presName="negativeSpace" presStyleCnt="0"/>
      <dgm:spPr/>
    </dgm:pt>
    <dgm:pt modelId="{2BEC2317-0223-455F-95FE-A5DB12E9C61F}" type="pres">
      <dgm:prSet presAssocID="{D6D0C4B5-FD7B-4706-9B53-367AB46BE27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34F08-CC7A-47FE-B167-181D6909F36B}" type="pres">
      <dgm:prSet presAssocID="{1149D93C-D322-4A95-B6EB-EA10763D90D7}" presName="spaceBetweenRectangles" presStyleCnt="0"/>
      <dgm:spPr/>
    </dgm:pt>
    <dgm:pt modelId="{B0FE5983-D52D-40E8-AB79-0F3CB4A9A4A5}" type="pres">
      <dgm:prSet presAssocID="{99BF9F46-45F8-4D17-B9DC-1AAE1CD0D5DE}" presName="parentLin" presStyleCnt="0"/>
      <dgm:spPr/>
    </dgm:pt>
    <dgm:pt modelId="{918FEE9B-E440-4D18-BB3E-D2FB78190FEF}" type="pres">
      <dgm:prSet presAssocID="{99BF9F46-45F8-4D17-B9DC-1AAE1CD0D5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1CA9039-6479-4CB8-B815-2777A8AB0849}" type="pres">
      <dgm:prSet presAssocID="{99BF9F46-45F8-4D17-B9DC-1AAE1CD0D5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4EFD-1493-440C-929E-3B13FD884416}" type="pres">
      <dgm:prSet presAssocID="{99BF9F46-45F8-4D17-B9DC-1AAE1CD0D5DE}" presName="negativeSpace" presStyleCnt="0"/>
      <dgm:spPr/>
    </dgm:pt>
    <dgm:pt modelId="{3353F40F-4DD5-4159-89C5-1233EE86409B}" type="pres">
      <dgm:prSet presAssocID="{99BF9F46-45F8-4D17-B9DC-1AAE1CD0D5D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93825-205A-4ECF-9B52-B06B9BF7EB07}" type="pres">
      <dgm:prSet presAssocID="{A8DF4473-E761-4F45-B6BD-58F66BE3D1B0}" presName="spaceBetweenRectangles" presStyleCnt="0"/>
      <dgm:spPr/>
    </dgm:pt>
    <dgm:pt modelId="{9AFC0323-3002-4026-8052-80A79910C564}" type="pres">
      <dgm:prSet presAssocID="{6F7E124C-502B-4A01-A01F-34CFBD66A13A}" presName="parentLin" presStyleCnt="0"/>
      <dgm:spPr/>
    </dgm:pt>
    <dgm:pt modelId="{960C4A31-E155-48E0-85FD-4305D2853428}" type="pres">
      <dgm:prSet presAssocID="{6F7E124C-502B-4A01-A01F-34CFBD66A1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9C76DA6-92C0-4B8C-A676-C7B99DC8884A}" type="pres">
      <dgm:prSet presAssocID="{6F7E124C-502B-4A01-A01F-34CFBD66A1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81587-FA4A-4EC8-9A71-0CCF102D93DA}" type="pres">
      <dgm:prSet presAssocID="{6F7E124C-502B-4A01-A01F-34CFBD66A13A}" presName="negativeSpace" presStyleCnt="0"/>
      <dgm:spPr/>
    </dgm:pt>
    <dgm:pt modelId="{CCCD2108-D3D8-41F4-94CD-91D9BCA9EBA1}" type="pres">
      <dgm:prSet presAssocID="{6F7E124C-502B-4A01-A01F-34CFBD66A13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80249-B142-4E69-AB4A-E5BE493D4D70}" type="presOf" srcId="{99BF9F46-45F8-4D17-B9DC-1AAE1CD0D5DE}" destId="{61CA9039-6479-4CB8-B815-2777A8AB0849}" srcOrd="1" destOrd="0" presId="urn:microsoft.com/office/officeart/2005/8/layout/list1"/>
    <dgm:cxn modelId="{93A8CB40-C444-4641-B071-D51A10C96099}" type="presOf" srcId="{AAE4161E-7355-4894-997C-C9B4E0C070C1}" destId="{3353F40F-4DD5-4159-89C5-1233EE86409B}" srcOrd="0" destOrd="1" presId="urn:microsoft.com/office/officeart/2005/8/layout/list1"/>
    <dgm:cxn modelId="{848058FA-1F50-43D7-BC41-03DB7D9B4518}" type="presOf" srcId="{F67C78F4-1CEF-4CA1-B813-5D6D2A530A37}" destId="{3353F40F-4DD5-4159-89C5-1233EE86409B}" srcOrd="0" destOrd="2" presId="urn:microsoft.com/office/officeart/2005/8/layout/list1"/>
    <dgm:cxn modelId="{1FED8BB5-251E-46A4-81CF-79E867304029}" srcId="{99BF9F46-45F8-4D17-B9DC-1AAE1CD0D5DE}" destId="{F67C78F4-1CEF-4CA1-B813-5D6D2A530A37}" srcOrd="2" destOrd="0" parTransId="{8D3AB298-0DB9-43F1-BF94-C7601272C135}" sibTransId="{92D10C20-0024-4B30-9111-AFF1F7228B65}"/>
    <dgm:cxn modelId="{C880D179-2233-449D-BCAE-F3F085961824}" type="presOf" srcId="{D6D0C4B5-FD7B-4706-9B53-367AB46BE277}" destId="{DC3BF639-8CF1-48D3-A774-6FC9F82B20A6}" srcOrd="0" destOrd="0" presId="urn:microsoft.com/office/officeart/2005/8/layout/list1"/>
    <dgm:cxn modelId="{EF630A81-145D-4F92-B16A-C939DC845A77}" type="presOf" srcId="{4B6C5CFA-31A0-4AA3-86A1-C3AFDC353356}" destId="{CCCD2108-D3D8-41F4-94CD-91D9BCA9EBA1}" srcOrd="0" destOrd="0" presId="urn:microsoft.com/office/officeart/2005/8/layout/list1"/>
    <dgm:cxn modelId="{F202BB13-BC2A-46A6-90F8-2665AA9ABABC}" type="presOf" srcId="{11037235-FE14-4ADE-B61C-D4D98DE670DC}" destId="{2BEC2317-0223-455F-95FE-A5DB12E9C61F}" srcOrd="0" destOrd="1" presId="urn:microsoft.com/office/officeart/2005/8/layout/list1"/>
    <dgm:cxn modelId="{8A5E9214-6D05-415B-B610-592B23E4E177}" srcId="{8DFF4DEA-8CF6-46EA-9425-93462C5F48C5}" destId="{6F7E124C-502B-4A01-A01F-34CFBD66A13A}" srcOrd="2" destOrd="0" parTransId="{5C1AF876-681F-46BC-B371-13ACE4CE9D19}" sibTransId="{CD8BE253-0D01-486D-9CE1-57A13C10E4EB}"/>
    <dgm:cxn modelId="{97CE09CE-756D-4FC6-8FE2-AE4092117235}" type="presOf" srcId="{6F7E124C-502B-4A01-A01F-34CFBD66A13A}" destId="{49C76DA6-92C0-4B8C-A676-C7B99DC8884A}" srcOrd="1" destOrd="0" presId="urn:microsoft.com/office/officeart/2005/8/layout/list1"/>
    <dgm:cxn modelId="{26E76A1F-CD4B-4FD9-96CD-0F0ED9BA6835}" type="presOf" srcId="{99BF9F46-45F8-4D17-B9DC-1AAE1CD0D5DE}" destId="{918FEE9B-E440-4D18-BB3E-D2FB78190FEF}" srcOrd="0" destOrd="0" presId="urn:microsoft.com/office/officeart/2005/8/layout/list1"/>
    <dgm:cxn modelId="{2B0DF870-5B73-487B-A4E3-27B758D5AD7D}" type="presOf" srcId="{0BCD9AFC-2AFF-48EC-8B87-EE46762F2809}" destId="{2BEC2317-0223-455F-95FE-A5DB12E9C61F}" srcOrd="0" destOrd="0" presId="urn:microsoft.com/office/officeart/2005/8/layout/list1"/>
    <dgm:cxn modelId="{7FFE90C7-3BD2-4F6B-BFA9-3B9786A82AB2}" srcId="{99BF9F46-45F8-4D17-B9DC-1AAE1CD0D5DE}" destId="{B9DD5804-D9E4-42E0-8EE2-3048252F6AF4}" srcOrd="0" destOrd="0" parTransId="{0C3543A2-B1E9-4B4C-9F8B-73BF657012EC}" sibTransId="{04F9E197-7144-44B5-9F2C-557A4BE20507}"/>
    <dgm:cxn modelId="{EA51BB78-8F86-4A2C-B5D0-304608756285}" srcId="{D6D0C4B5-FD7B-4706-9B53-367AB46BE277}" destId="{0BCD9AFC-2AFF-48EC-8B87-EE46762F2809}" srcOrd="0" destOrd="0" parTransId="{1C27EFA3-BE38-4646-94EC-5A15C6575116}" sibTransId="{A0B5D0A9-AE61-4856-9E92-5BD7A438A87D}"/>
    <dgm:cxn modelId="{233286BD-BF60-4A31-8265-C512805D600E}" type="presOf" srcId="{D6D0C4B5-FD7B-4706-9B53-367AB46BE277}" destId="{01D6F052-EF4A-4926-9314-8DEE59D89290}" srcOrd="1" destOrd="0" presId="urn:microsoft.com/office/officeart/2005/8/layout/list1"/>
    <dgm:cxn modelId="{8ED6CDF0-7354-405F-838D-D20DD6797491}" srcId="{8DFF4DEA-8CF6-46EA-9425-93462C5F48C5}" destId="{D6D0C4B5-FD7B-4706-9B53-367AB46BE277}" srcOrd="0" destOrd="0" parTransId="{D8D9A16B-641F-45EC-9DA7-64CFB76B3AB0}" sibTransId="{1149D93C-D322-4A95-B6EB-EA10763D90D7}"/>
    <dgm:cxn modelId="{ECF3924F-0666-4966-9AA9-C3457F840B3A}" srcId="{8DFF4DEA-8CF6-46EA-9425-93462C5F48C5}" destId="{99BF9F46-45F8-4D17-B9DC-1AAE1CD0D5DE}" srcOrd="1" destOrd="0" parTransId="{E1D805C3-2EF7-4148-8890-730A2A8116C6}" sibTransId="{A8DF4473-E761-4F45-B6BD-58F66BE3D1B0}"/>
    <dgm:cxn modelId="{2E71EF70-EB8C-47A7-AA18-EEE770E17DD9}" type="presOf" srcId="{8DFF4DEA-8CF6-46EA-9425-93462C5F48C5}" destId="{F7E4C37D-4D99-42D4-9ECC-437F189C952B}" srcOrd="0" destOrd="0" presId="urn:microsoft.com/office/officeart/2005/8/layout/list1"/>
    <dgm:cxn modelId="{3DFF2911-2012-4C60-97A4-2BE5DFA76FAC}" type="presOf" srcId="{6F7E124C-502B-4A01-A01F-34CFBD66A13A}" destId="{960C4A31-E155-48E0-85FD-4305D2853428}" srcOrd="0" destOrd="0" presId="urn:microsoft.com/office/officeart/2005/8/layout/list1"/>
    <dgm:cxn modelId="{570FBD26-9A41-40AB-A857-4A4FA72AF95D}" srcId="{D6D0C4B5-FD7B-4706-9B53-367AB46BE277}" destId="{11037235-FE14-4ADE-B61C-D4D98DE670DC}" srcOrd="1" destOrd="0" parTransId="{C6825209-D2D1-486C-8412-DB35F01A844F}" sibTransId="{5E96ED74-A4C8-475B-9F68-377A9218ECC7}"/>
    <dgm:cxn modelId="{1BC2C933-6EEF-4756-B1E6-D98BB04FDF55}" srcId="{99BF9F46-45F8-4D17-B9DC-1AAE1CD0D5DE}" destId="{AAE4161E-7355-4894-997C-C9B4E0C070C1}" srcOrd="1" destOrd="0" parTransId="{A4053668-80A7-445F-8EB6-A2C6F640B58C}" sibTransId="{6834996F-3C47-43B1-B73B-E5C93094555B}"/>
    <dgm:cxn modelId="{FE5146F1-1EAE-4178-A4C1-5C811B395C53}" type="presOf" srcId="{8D9E581F-BDFE-4DD7-A19F-68ABDB223990}" destId="{CCCD2108-D3D8-41F4-94CD-91D9BCA9EBA1}" srcOrd="0" destOrd="1" presId="urn:microsoft.com/office/officeart/2005/8/layout/list1"/>
    <dgm:cxn modelId="{563D739F-17A8-41B0-AE0C-16C410DF6D8A}" type="presOf" srcId="{B9DD5804-D9E4-42E0-8EE2-3048252F6AF4}" destId="{3353F40F-4DD5-4159-89C5-1233EE86409B}" srcOrd="0" destOrd="0" presId="urn:microsoft.com/office/officeart/2005/8/layout/list1"/>
    <dgm:cxn modelId="{1B5B68CA-47F2-4C53-A351-EC8E2FF2B915}" srcId="{6F7E124C-502B-4A01-A01F-34CFBD66A13A}" destId="{8D9E581F-BDFE-4DD7-A19F-68ABDB223990}" srcOrd="1" destOrd="0" parTransId="{13E4AEB2-5D67-42F9-8F7A-9DA9404EDDDD}" sibTransId="{CB265590-2B7C-4D5D-8F34-F5253DB00771}"/>
    <dgm:cxn modelId="{25EE88E9-BF32-415A-9035-BDD6E8037076}" srcId="{6F7E124C-502B-4A01-A01F-34CFBD66A13A}" destId="{4B6C5CFA-31A0-4AA3-86A1-C3AFDC353356}" srcOrd="0" destOrd="0" parTransId="{07ABAEF5-0829-4475-B818-9C8D499C0440}" sibTransId="{F87E6DCD-A304-43DF-8A7E-8F1185AF73C5}"/>
    <dgm:cxn modelId="{9A53C85F-8997-47B5-BB69-39956BB4AEB7}" type="presParOf" srcId="{F7E4C37D-4D99-42D4-9ECC-437F189C952B}" destId="{10F0D251-D624-4AE1-BEBA-4B3074421650}" srcOrd="0" destOrd="0" presId="urn:microsoft.com/office/officeart/2005/8/layout/list1"/>
    <dgm:cxn modelId="{274439BE-6451-4D41-985B-F4E65A77A9DC}" type="presParOf" srcId="{10F0D251-D624-4AE1-BEBA-4B3074421650}" destId="{DC3BF639-8CF1-48D3-A774-6FC9F82B20A6}" srcOrd="0" destOrd="0" presId="urn:microsoft.com/office/officeart/2005/8/layout/list1"/>
    <dgm:cxn modelId="{8414D405-4657-45F9-ABDD-CB9DCA9ED271}" type="presParOf" srcId="{10F0D251-D624-4AE1-BEBA-4B3074421650}" destId="{01D6F052-EF4A-4926-9314-8DEE59D89290}" srcOrd="1" destOrd="0" presId="urn:microsoft.com/office/officeart/2005/8/layout/list1"/>
    <dgm:cxn modelId="{1E02A28A-FA48-452F-B336-B221247452CF}" type="presParOf" srcId="{F7E4C37D-4D99-42D4-9ECC-437F189C952B}" destId="{C83E811C-EEFF-4EC6-96EA-8417CA067509}" srcOrd="1" destOrd="0" presId="urn:microsoft.com/office/officeart/2005/8/layout/list1"/>
    <dgm:cxn modelId="{C3CC581D-597A-486B-9031-2DC84223358F}" type="presParOf" srcId="{F7E4C37D-4D99-42D4-9ECC-437F189C952B}" destId="{2BEC2317-0223-455F-95FE-A5DB12E9C61F}" srcOrd="2" destOrd="0" presId="urn:microsoft.com/office/officeart/2005/8/layout/list1"/>
    <dgm:cxn modelId="{10B571E8-65BB-43B1-82F4-08D6CE60E2C8}" type="presParOf" srcId="{F7E4C37D-4D99-42D4-9ECC-437F189C952B}" destId="{86E34F08-CC7A-47FE-B167-181D6909F36B}" srcOrd="3" destOrd="0" presId="urn:microsoft.com/office/officeart/2005/8/layout/list1"/>
    <dgm:cxn modelId="{8D002808-EA97-46C9-882B-2B3840911481}" type="presParOf" srcId="{F7E4C37D-4D99-42D4-9ECC-437F189C952B}" destId="{B0FE5983-D52D-40E8-AB79-0F3CB4A9A4A5}" srcOrd="4" destOrd="0" presId="urn:microsoft.com/office/officeart/2005/8/layout/list1"/>
    <dgm:cxn modelId="{B6674A28-07AD-41C7-82A5-3360CE7243A4}" type="presParOf" srcId="{B0FE5983-D52D-40E8-AB79-0F3CB4A9A4A5}" destId="{918FEE9B-E440-4D18-BB3E-D2FB78190FEF}" srcOrd="0" destOrd="0" presId="urn:microsoft.com/office/officeart/2005/8/layout/list1"/>
    <dgm:cxn modelId="{16848558-3B4A-4A82-89BF-B6A5F2292396}" type="presParOf" srcId="{B0FE5983-D52D-40E8-AB79-0F3CB4A9A4A5}" destId="{61CA9039-6479-4CB8-B815-2777A8AB0849}" srcOrd="1" destOrd="0" presId="urn:microsoft.com/office/officeart/2005/8/layout/list1"/>
    <dgm:cxn modelId="{BDB3D8C6-04BD-480F-B3DE-9687C8BAEB81}" type="presParOf" srcId="{F7E4C37D-4D99-42D4-9ECC-437F189C952B}" destId="{66054EFD-1493-440C-929E-3B13FD884416}" srcOrd="5" destOrd="0" presId="urn:microsoft.com/office/officeart/2005/8/layout/list1"/>
    <dgm:cxn modelId="{8B1A40EB-4559-4AF7-85B1-40976D2885A8}" type="presParOf" srcId="{F7E4C37D-4D99-42D4-9ECC-437F189C952B}" destId="{3353F40F-4DD5-4159-89C5-1233EE86409B}" srcOrd="6" destOrd="0" presId="urn:microsoft.com/office/officeart/2005/8/layout/list1"/>
    <dgm:cxn modelId="{46F62440-3E6B-408E-89DA-7B1D8BFC784F}" type="presParOf" srcId="{F7E4C37D-4D99-42D4-9ECC-437F189C952B}" destId="{A1893825-205A-4ECF-9B52-B06B9BF7EB07}" srcOrd="7" destOrd="0" presId="urn:microsoft.com/office/officeart/2005/8/layout/list1"/>
    <dgm:cxn modelId="{74AA9351-B953-4E7B-9F95-A785ED435D40}" type="presParOf" srcId="{F7E4C37D-4D99-42D4-9ECC-437F189C952B}" destId="{9AFC0323-3002-4026-8052-80A79910C564}" srcOrd="8" destOrd="0" presId="urn:microsoft.com/office/officeart/2005/8/layout/list1"/>
    <dgm:cxn modelId="{28AF5F0B-F70C-437D-BF39-0C926636C8C6}" type="presParOf" srcId="{9AFC0323-3002-4026-8052-80A79910C564}" destId="{960C4A31-E155-48E0-85FD-4305D2853428}" srcOrd="0" destOrd="0" presId="urn:microsoft.com/office/officeart/2005/8/layout/list1"/>
    <dgm:cxn modelId="{BE5DD7D3-BF8D-47E5-BCA2-ED2990E6C2D4}" type="presParOf" srcId="{9AFC0323-3002-4026-8052-80A79910C564}" destId="{49C76DA6-92C0-4B8C-A676-C7B99DC8884A}" srcOrd="1" destOrd="0" presId="urn:microsoft.com/office/officeart/2005/8/layout/list1"/>
    <dgm:cxn modelId="{11A0025C-AAF8-44F0-8E4A-CBF8E5185765}" type="presParOf" srcId="{F7E4C37D-4D99-42D4-9ECC-437F189C952B}" destId="{76981587-FA4A-4EC8-9A71-0CCF102D93DA}" srcOrd="9" destOrd="0" presId="urn:microsoft.com/office/officeart/2005/8/layout/list1"/>
    <dgm:cxn modelId="{A6B175C7-9695-451F-9272-E9AF83EF28F6}" type="presParOf" srcId="{F7E4C37D-4D99-42D4-9ECC-437F189C952B}" destId="{CCCD2108-D3D8-41F4-94CD-91D9BCA9EBA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484C8A-FB46-4FDC-B5DA-29B83B0421AC}" type="doc">
      <dgm:prSet loTypeId="urn:microsoft.com/office/officeart/2005/8/layout/vList4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9B9EC55-263B-489B-975F-61FA95DD19C3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у гражданина РФ при рождении у него начиная с 01.01.2018 по 31.12.2022 второго ребенка и (или) последующих детей, которые являются гражданами РФ</a:t>
          </a:r>
        </a:p>
      </dgm:t>
    </dgm:pt>
    <dgm:pt modelId="{34AEC8F8-9839-467F-B7B3-A1A1C9C14180}" type="parTrans" cxnId="{18D3E54E-F758-4544-9290-AD1F9CA78F0B}">
      <dgm:prSet/>
      <dgm:spPr/>
      <dgm:t>
        <a:bodyPr/>
        <a:lstStyle/>
        <a:p>
          <a:endParaRPr lang="ru-RU"/>
        </a:p>
      </dgm:t>
    </dgm:pt>
    <dgm:pt modelId="{972B4C69-ECAF-47A2-9F93-43B88F777300}" type="sibTrans" cxnId="{18D3E54E-F758-4544-9290-AD1F9CA78F0B}">
      <dgm:prSet/>
      <dgm:spPr/>
      <dgm:t>
        <a:bodyPr/>
        <a:lstStyle/>
        <a:p>
          <a:endParaRPr lang="ru-RU"/>
        </a:p>
      </dgm:t>
    </dgm:pt>
    <dgm:pt modelId="{C9A1408C-842B-4700-B044-96677EE47DE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dirty="0"/>
            <a:t>у гражданина Российской Федерации, проживающего на территории ДФО и приобретающего жилое помещение на указанной территории, при рождении у него начиная с 01.01.2019 по 31.12.2022 второго ребенка и (или) последующих детей, которые являются гражданами РФ</a:t>
          </a:r>
        </a:p>
      </dgm:t>
    </dgm:pt>
    <dgm:pt modelId="{7596E541-4237-4C59-9355-4C52918FCEE0}" type="parTrans" cxnId="{9CBE88A2-4CDA-4FDA-8F0B-EF886B97FB9F}">
      <dgm:prSet/>
      <dgm:spPr/>
      <dgm:t>
        <a:bodyPr/>
        <a:lstStyle/>
        <a:p>
          <a:endParaRPr lang="ru-RU"/>
        </a:p>
      </dgm:t>
    </dgm:pt>
    <dgm:pt modelId="{42FEFAA5-98B6-480F-8AE0-F22198016885}" type="sibTrans" cxnId="{9CBE88A2-4CDA-4FDA-8F0B-EF886B97FB9F}">
      <dgm:prSet/>
      <dgm:spPr/>
      <dgm:t>
        <a:bodyPr/>
        <a:lstStyle/>
        <a:p>
          <a:endParaRPr lang="ru-RU"/>
        </a:p>
      </dgm:t>
    </dgm:pt>
    <dgm:pt modelId="{C0DB77C8-D592-4739-A9B0-3F0F8C32303A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dirty="0"/>
            <a:t>у гражданина РФ, имеющего ребенка, который является гражданином РФ, рожден не позднее 31.12.2022 и которому установлена категория </a:t>
          </a:r>
          <a:r>
            <a:rPr lang="ru-RU" dirty="0" smtClean="0"/>
            <a:t>«ребенок-инвалид»</a:t>
          </a:r>
          <a:endParaRPr lang="ru-RU" dirty="0"/>
        </a:p>
      </dgm:t>
    </dgm:pt>
    <dgm:pt modelId="{25FB3BD9-D84A-4075-AE3F-4C2D8DD26087}" type="parTrans" cxnId="{2E1F381F-3211-4A9A-ACBC-269E2133E21A}">
      <dgm:prSet/>
      <dgm:spPr/>
      <dgm:t>
        <a:bodyPr/>
        <a:lstStyle/>
        <a:p>
          <a:endParaRPr lang="ru-RU"/>
        </a:p>
      </dgm:t>
    </dgm:pt>
    <dgm:pt modelId="{D192D29F-A396-454E-9116-384501760823}" type="sibTrans" cxnId="{2E1F381F-3211-4A9A-ACBC-269E2133E21A}">
      <dgm:prSet/>
      <dgm:spPr/>
      <dgm:t>
        <a:bodyPr/>
        <a:lstStyle/>
        <a:p>
          <a:endParaRPr lang="ru-RU"/>
        </a:p>
      </dgm:t>
    </dgm:pt>
    <dgm:pt modelId="{1BB80F9B-6CF3-41E1-914C-3A16F5CF10A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у гражданина РФ, проживающего на территории ДФО и приобретающего жилое помещение на указанной территории, имеющего ребенка, который является гражданином РФ, рожден не позднее 31.12.2022 и которому установлена категория </a:t>
          </a:r>
          <a:r>
            <a:rPr lang="ru-RU" dirty="0" smtClean="0"/>
            <a:t>«ребенок-инвалид»</a:t>
          </a:r>
          <a:endParaRPr lang="ru-RU" dirty="0"/>
        </a:p>
      </dgm:t>
    </dgm:pt>
    <dgm:pt modelId="{4610BEE1-204D-4D20-871E-C96D89EBA715}" type="parTrans" cxnId="{9C758EE1-BC90-4E6A-A3A6-FDD64979E569}">
      <dgm:prSet/>
      <dgm:spPr/>
      <dgm:t>
        <a:bodyPr/>
        <a:lstStyle/>
        <a:p>
          <a:endParaRPr lang="ru-RU"/>
        </a:p>
      </dgm:t>
    </dgm:pt>
    <dgm:pt modelId="{9522B2B0-8F58-4EB3-8F78-C4C368EB9F6B}" type="sibTrans" cxnId="{9C758EE1-BC90-4E6A-A3A6-FDD64979E569}">
      <dgm:prSet/>
      <dgm:spPr/>
      <dgm:t>
        <a:bodyPr/>
        <a:lstStyle/>
        <a:p>
          <a:endParaRPr lang="ru-RU"/>
        </a:p>
      </dgm:t>
    </dgm:pt>
    <dgm:pt modelId="{B9BCEC7B-6BCB-4443-80C8-255A3C694236}" type="pres">
      <dgm:prSet presAssocID="{DC484C8A-FB46-4FDC-B5DA-29B83B0421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3043E-D08A-4868-913C-D217B2FD647E}" type="pres">
      <dgm:prSet presAssocID="{29B9EC55-263B-489B-975F-61FA95DD19C3}" presName="comp" presStyleCnt="0"/>
      <dgm:spPr/>
    </dgm:pt>
    <dgm:pt modelId="{9A4EE2E3-294A-4DAE-804F-9C1AEE7A4AD8}" type="pres">
      <dgm:prSet presAssocID="{29B9EC55-263B-489B-975F-61FA95DD19C3}" presName="box" presStyleLbl="node1" presStyleIdx="0" presStyleCnt="4"/>
      <dgm:spPr/>
      <dgm:t>
        <a:bodyPr/>
        <a:lstStyle/>
        <a:p>
          <a:endParaRPr lang="ru-RU"/>
        </a:p>
      </dgm:t>
    </dgm:pt>
    <dgm:pt modelId="{B10E6149-B2C9-4E9F-B9AD-28E6BA27A841}" type="pres">
      <dgm:prSet presAssocID="{29B9EC55-263B-489B-975F-61FA95DD19C3}" presName="img" presStyleLbl="fgImgPlace1" presStyleIdx="0" presStyleCnt="4" custScaleX="724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320671-75C9-4DF4-A49D-401F327DB45A}" type="pres">
      <dgm:prSet presAssocID="{29B9EC55-263B-489B-975F-61FA95DD19C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221B2-974A-4D95-AF9A-ADA50B0419BE}" type="pres">
      <dgm:prSet presAssocID="{972B4C69-ECAF-47A2-9F93-43B88F777300}" presName="spacer" presStyleCnt="0"/>
      <dgm:spPr/>
    </dgm:pt>
    <dgm:pt modelId="{A2A1882C-9F91-4BEF-A65E-FCC1B32A1462}" type="pres">
      <dgm:prSet presAssocID="{C9A1408C-842B-4700-B044-96677EE47DE6}" presName="comp" presStyleCnt="0"/>
      <dgm:spPr/>
    </dgm:pt>
    <dgm:pt modelId="{48EAE39E-ACD0-4EAD-BD96-DC71D1D6485E}" type="pres">
      <dgm:prSet presAssocID="{C9A1408C-842B-4700-B044-96677EE47DE6}" presName="box" presStyleLbl="node1" presStyleIdx="1" presStyleCnt="4"/>
      <dgm:spPr/>
      <dgm:t>
        <a:bodyPr/>
        <a:lstStyle/>
        <a:p>
          <a:endParaRPr lang="ru-RU"/>
        </a:p>
      </dgm:t>
    </dgm:pt>
    <dgm:pt modelId="{B2D5BFD2-4B6A-493E-A769-89584AC33BDC}" type="pres">
      <dgm:prSet presAssocID="{C9A1408C-842B-4700-B044-96677EE47DE6}" presName="img" presStyleLbl="fgImgPlace1" presStyleIdx="1" presStyleCnt="4" custScaleX="724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13422B-402C-4B02-90B2-B9D5BFF112F3}" type="pres">
      <dgm:prSet presAssocID="{C9A1408C-842B-4700-B044-96677EE47DE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CB24C-21B2-4301-B8F8-2E9A0980392D}" type="pres">
      <dgm:prSet presAssocID="{42FEFAA5-98B6-480F-8AE0-F22198016885}" presName="spacer" presStyleCnt="0"/>
      <dgm:spPr/>
    </dgm:pt>
    <dgm:pt modelId="{21BD7102-8AE4-4AA1-9E47-1B453FABB8E2}" type="pres">
      <dgm:prSet presAssocID="{C0DB77C8-D592-4739-A9B0-3F0F8C32303A}" presName="comp" presStyleCnt="0"/>
      <dgm:spPr/>
    </dgm:pt>
    <dgm:pt modelId="{A3180448-B82F-46DA-BA2E-0FB0D6244C92}" type="pres">
      <dgm:prSet presAssocID="{C0DB77C8-D592-4739-A9B0-3F0F8C32303A}" presName="box" presStyleLbl="node1" presStyleIdx="2" presStyleCnt="4"/>
      <dgm:spPr/>
      <dgm:t>
        <a:bodyPr/>
        <a:lstStyle/>
        <a:p>
          <a:endParaRPr lang="ru-RU"/>
        </a:p>
      </dgm:t>
    </dgm:pt>
    <dgm:pt modelId="{0A8B9AA3-52FC-42B3-A0EC-10632186072A}" type="pres">
      <dgm:prSet presAssocID="{C0DB77C8-D592-4739-A9B0-3F0F8C32303A}" presName="img" presStyleLbl="fgImgPlace1" presStyleIdx="2" presStyleCnt="4" custScaleX="7242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F42BF84-182D-4E64-BC7F-2F4EBB633735}" type="pres">
      <dgm:prSet presAssocID="{C0DB77C8-D592-4739-A9B0-3F0F8C32303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380E4-C4CD-4B97-8805-2174B7DAB7DD}" type="pres">
      <dgm:prSet presAssocID="{D192D29F-A396-454E-9116-384501760823}" presName="spacer" presStyleCnt="0"/>
      <dgm:spPr/>
    </dgm:pt>
    <dgm:pt modelId="{A1CE196F-A37B-4506-8B74-5BBB8F7C70EB}" type="pres">
      <dgm:prSet presAssocID="{1BB80F9B-6CF3-41E1-914C-3A16F5CF10A1}" presName="comp" presStyleCnt="0"/>
      <dgm:spPr/>
    </dgm:pt>
    <dgm:pt modelId="{F4C46F92-6666-409B-B806-A96883BABFD9}" type="pres">
      <dgm:prSet presAssocID="{1BB80F9B-6CF3-41E1-914C-3A16F5CF10A1}" presName="box" presStyleLbl="node1" presStyleIdx="3" presStyleCnt="4" custLinFactNeighborX="384" custLinFactNeighborY="-523"/>
      <dgm:spPr/>
      <dgm:t>
        <a:bodyPr/>
        <a:lstStyle/>
        <a:p>
          <a:endParaRPr lang="ru-RU"/>
        </a:p>
      </dgm:t>
    </dgm:pt>
    <dgm:pt modelId="{F732A10A-D5E0-4FAF-B4FD-E67078BA97C9}" type="pres">
      <dgm:prSet presAssocID="{1BB80F9B-6CF3-41E1-914C-3A16F5CF10A1}" presName="img" presStyleLbl="fgImgPlace1" presStyleIdx="3" presStyleCnt="4" custScaleX="724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BA27250-A640-4DB1-A344-1C396603B1F6}" type="pres">
      <dgm:prSet presAssocID="{1BB80F9B-6CF3-41E1-914C-3A16F5CF10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E88A2-4CDA-4FDA-8F0B-EF886B97FB9F}" srcId="{DC484C8A-FB46-4FDC-B5DA-29B83B0421AC}" destId="{C9A1408C-842B-4700-B044-96677EE47DE6}" srcOrd="1" destOrd="0" parTransId="{7596E541-4237-4C59-9355-4C52918FCEE0}" sibTransId="{42FEFAA5-98B6-480F-8AE0-F22198016885}"/>
    <dgm:cxn modelId="{18D3E54E-F758-4544-9290-AD1F9CA78F0B}" srcId="{DC484C8A-FB46-4FDC-B5DA-29B83B0421AC}" destId="{29B9EC55-263B-489B-975F-61FA95DD19C3}" srcOrd="0" destOrd="0" parTransId="{34AEC8F8-9839-467F-B7B3-A1A1C9C14180}" sibTransId="{972B4C69-ECAF-47A2-9F93-43B88F777300}"/>
    <dgm:cxn modelId="{2E1F381F-3211-4A9A-ACBC-269E2133E21A}" srcId="{DC484C8A-FB46-4FDC-B5DA-29B83B0421AC}" destId="{C0DB77C8-D592-4739-A9B0-3F0F8C32303A}" srcOrd="2" destOrd="0" parTransId="{25FB3BD9-D84A-4075-AE3F-4C2D8DD26087}" sibTransId="{D192D29F-A396-454E-9116-384501760823}"/>
    <dgm:cxn modelId="{8F056CC8-9048-41C0-904A-B70B00769BAF}" type="presOf" srcId="{1BB80F9B-6CF3-41E1-914C-3A16F5CF10A1}" destId="{F4C46F92-6666-409B-B806-A96883BABFD9}" srcOrd="0" destOrd="0" presId="urn:microsoft.com/office/officeart/2005/8/layout/vList4"/>
    <dgm:cxn modelId="{9C758EE1-BC90-4E6A-A3A6-FDD64979E569}" srcId="{DC484C8A-FB46-4FDC-B5DA-29B83B0421AC}" destId="{1BB80F9B-6CF3-41E1-914C-3A16F5CF10A1}" srcOrd="3" destOrd="0" parTransId="{4610BEE1-204D-4D20-871E-C96D89EBA715}" sibTransId="{9522B2B0-8F58-4EB3-8F78-C4C368EB9F6B}"/>
    <dgm:cxn modelId="{24A7C67C-C7E5-4BDB-86F9-8B036E04E597}" type="presOf" srcId="{29B9EC55-263B-489B-975F-61FA95DD19C3}" destId="{2A320671-75C9-4DF4-A49D-401F327DB45A}" srcOrd="1" destOrd="0" presId="urn:microsoft.com/office/officeart/2005/8/layout/vList4"/>
    <dgm:cxn modelId="{7A95110D-0951-4411-9B6C-9195E9A09F75}" type="presOf" srcId="{C9A1408C-842B-4700-B044-96677EE47DE6}" destId="{C913422B-402C-4B02-90B2-B9D5BFF112F3}" srcOrd="1" destOrd="0" presId="urn:microsoft.com/office/officeart/2005/8/layout/vList4"/>
    <dgm:cxn modelId="{173B0371-A28E-47D8-B27A-81E4DEF9F375}" type="presOf" srcId="{1BB80F9B-6CF3-41E1-914C-3A16F5CF10A1}" destId="{2BA27250-A640-4DB1-A344-1C396603B1F6}" srcOrd="1" destOrd="0" presId="urn:microsoft.com/office/officeart/2005/8/layout/vList4"/>
    <dgm:cxn modelId="{6D7A095D-535D-458D-9E24-E7457BE873E6}" type="presOf" srcId="{C9A1408C-842B-4700-B044-96677EE47DE6}" destId="{48EAE39E-ACD0-4EAD-BD96-DC71D1D6485E}" srcOrd="0" destOrd="0" presId="urn:microsoft.com/office/officeart/2005/8/layout/vList4"/>
    <dgm:cxn modelId="{D80C66F6-95D8-4EBC-A6DC-597BA5014896}" type="presOf" srcId="{C0DB77C8-D592-4739-A9B0-3F0F8C32303A}" destId="{A3180448-B82F-46DA-BA2E-0FB0D6244C92}" srcOrd="0" destOrd="0" presId="urn:microsoft.com/office/officeart/2005/8/layout/vList4"/>
    <dgm:cxn modelId="{7865D0C3-707F-487C-8E44-CD5EBC0D536F}" type="presOf" srcId="{DC484C8A-FB46-4FDC-B5DA-29B83B0421AC}" destId="{B9BCEC7B-6BCB-4443-80C8-255A3C694236}" srcOrd="0" destOrd="0" presId="urn:microsoft.com/office/officeart/2005/8/layout/vList4"/>
    <dgm:cxn modelId="{DBC14A5D-88BB-40D7-ACDF-6BDDB944AFDB}" type="presOf" srcId="{C0DB77C8-D592-4739-A9B0-3F0F8C32303A}" destId="{7F42BF84-182D-4E64-BC7F-2F4EBB633735}" srcOrd="1" destOrd="0" presId="urn:microsoft.com/office/officeart/2005/8/layout/vList4"/>
    <dgm:cxn modelId="{A5FD5F41-867F-4E31-BB9A-4E8ED29D40B8}" type="presOf" srcId="{29B9EC55-263B-489B-975F-61FA95DD19C3}" destId="{9A4EE2E3-294A-4DAE-804F-9C1AEE7A4AD8}" srcOrd="0" destOrd="0" presId="urn:microsoft.com/office/officeart/2005/8/layout/vList4"/>
    <dgm:cxn modelId="{0AA673A8-F0F7-4780-9459-B6262971AC5E}" type="presParOf" srcId="{B9BCEC7B-6BCB-4443-80C8-255A3C694236}" destId="{E433043E-D08A-4868-913C-D217B2FD647E}" srcOrd="0" destOrd="0" presId="urn:microsoft.com/office/officeart/2005/8/layout/vList4"/>
    <dgm:cxn modelId="{5EDC6771-0D9F-41EE-8D35-62FCDEEE37D1}" type="presParOf" srcId="{E433043E-D08A-4868-913C-D217B2FD647E}" destId="{9A4EE2E3-294A-4DAE-804F-9C1AEE7A4AD8}" srcOrd="0" destOrd="0" presId="urn:microsoft.com/office/officeart/2005/8/layout/vList4"/>
    <dgm:cxn modelId="{7D8C4ED0-3E30-4B41-9C2A-A0E99AF4EA9F}" type="presParOf" srcId="{E433043E-D08A-4868-913C-D217B2FD647E}" destId="{B10E6149-B2C9-4E9F-B9AD-28E6BA27A841}" srcOrd="1" destOrd="0" presId="urn:microsoft.com/office/officeart/2005/8/layout/vList4"/>
    <dgm:cxn modelId="{C92FB167-439C-48FF-9D9B-43F2432B0781}" type="presParOf" srcId="{E433043E-D08A-4868-913C-D217B2FD647E}" destId="{2A320671-75C9-4DF4-A49D-401F327DB45A}" srcOrd="2" destOrd="0" presId="urn:microsoft.com/office/officeart/2005/8/layout/vList4"/>
    <dgm:cxn modelId="{4C99100D-1BF0-4905-AD43-466EE25E4938}" type="presParOf" srcId="{B9BCEC7B-6BCB-4443-80C8-255A3C694236}" destId="{76C221B2-974A-4D95-AF9A-ADA50B0419BE}" srcOrd="1" destOrd="0" presId="urn:microsoft.com/office/officeart/2005/8/layout/vList4"/>
    <dgm:cxn modelId="{1DBCC3ED-0BC3-4F1A-A423-ACBD70A21EFB}" type="presParOf" srcId="{B9BCEC7B-6BCB-4443-80C8-255A3C694236}" destId="{A2A1882C-9F91-4BEF-A65E-FCC1B32A1462}" srcOrd="2" destOrd="0" presId="urn:microsoft.com/office/officeart/2005/8/layout/vList4"/>
    <dgm:cxn modelId="{20C6DB43-6EE5-4248-A9C0-4BAAE8A2AA8B}" type="presParOf" srcId="{A2A1882C-9F91-4BEF-A65E-FCC1B32A1462}" destId="{48EAE39E-ACD0-4EAD-BD96-DC71D1D6485E}" srcOrd="0" destOrd="0" presId="urn:microsoft.com/office/officeart/2005/8/layout/vList4"/>
    <dgm:cxn modelId="{6C6E9177-F0CA-43CE-A9CB-A3A9ECBDEAB4}" type="presParOf" srcId="{A2A1882C-9F91-4BEF-A65E-FCC1B32A1462}" destId="{B2D5BFD2-4B6A-493E-A769-89584AC33BDC}" srcOrd="1" destOrd="0" presId="urn:microsoft.com/office/officeart/2005/8/layout/vList4"/>
    <dgm:cxn modelId="{2CE5B80B-B590-45BE-B031-1E3BE7FA8EC1}" type="presParOf" srcId="{A2A1882C-9F91-4BEF-A65E-FCC1B32A1462}" destId="{C913422B-402C-4B02-90B2-B9D5BFF112F3}" srcOrd="2" destOrd="0" presId="urn:microsoft.com/office/officeart/2005/8/layout/vList4"/>
    <dgm:cxn modelId="{5D2368EF-8B75-4D52-B7DD-E5E8C550CF2C}" type="presParOf" srcId="{B9BCEC7B-6BCB-4443-80C8-255A3C694236}" destId="{808CB24C-21B2-4301-B8F8-2E9A0980392D}" srcOrd="3" destOrd="0" presId="urn:microsoft.com/office/officeart/2005/8/layout/vList4"/>
    <dgm:cxn modelId="{570299AE-6E6A-4449-BF54-88F7A4B56376}" type="presParOf" srcId="{B9BCEC7B-6BCB-4443-80C8-255A3C694236}" destId="{21BD7102-8AE4-4AA1-9E47-1B453FABB8E2}" srcOrd="4" destOrd="0" presId="urn:microsoft.com/office/officeart/2005/8/layout/vList4"/>
    <dgm:cxn modelId="{47681232-FEA2-4BE5-AB16-A09921AA6307}" type="presParOf" srcId="{21BD7102-8AE4-4AA1-9E47-1B453FABB8E2}" destId="{A3180448-B82F-46DA-BA2E-0FB0D6244C92}" srcOrd="0" destOrd="0" presId="urn:microsoft.com/office/officeart/2005/8/layout/vList4"/>
    <dgm:cxn modelId="{824ABD08-3528-48ED-BACB-0614744917B1}" type="presParOf" srcId="{21BD7102-8AE4-4AA1-9E47-1B453FABB8E2}" destId="{0A8B9AA3-52FC-42B3-A0EC-10632186072A}" srcOrd="1" destOrd="0" presId="urn:microsoft.com/office/officeart/2005/8/layout/vList4"/>
    <dgm:cxn modelId="{D169862A-CAE1-4CDF-B79E-0DD88E0C899B}" type="presParOf" srcId="{21BD7102-8AE4-4AA1-9E47-1B453FABB8E2}" destId="{7F42BF84-182D-4E64-BC7F-2F4EBB633735}" srcOrd="2" destOrd="0" presId="urn:microsoft.com/office/officeart/2005/8/layout/vList4"/>
    <dgm:cxn modelId="{F497C843-38B9-4FA3-BC5D-4223EC23CA77}" type="presParOf" srcId="{B9BCEC7B-6BCB-4443-80C8-255A3C694236}" destId="{882380E4-C4CD-4B97-8805-2174B7DAB7DD}" srcOrd="5" destOrd="0" presId="urn:microsoft.com/office/officeart/2005/8/layout/vList4"/>
    <dgm:cxn modelId="{05711449-B0A0-4597-B006-FBC42661C508}" type="presParOf" srcId="{B9BCEC7B-6BCB-4443-80C8-255A3C694236}" destId="{A1CE196F-A37B-4506-8B74-5BBB8F7C70EB}" srcOrd="6" destOrd="0" presId="urn:microsoft.com/office/officeart/2005/8/layout/vList4"/>
    <dgm:cxn modelId="{04007846-EAE5-4CF3-A79A-C93C13A5984F}" type="presParOf" srcId="{A1CE196F-A37B-4506-8B74-5BBB8F7C70EB}" destId="{F4C46F92-6666-409B-B806-A96883BABFD9}" srcOrd="0" destOrd="0" presId="urn:microsoft.com/office/officeart/2005/8/layout/vList4"/>
    <dgm:cxn modelId="{C3AA7B20-6B00-4ACA-9C46-9CA11A0CED3A}" type="presParOf" srcId="{A1CE196F-A37B-4506-8B74-5BBB8F7C70EB}" destId="{F732A10A-D5E0-4FAF-B4FD-E67078BA97C9}" srcOrd="1" destOrd="0" presId="urn:microsoft.com/office/officeart/2005/8/layout/vList4"/>
    <dgm:cxn modelId="{4FE9084B-1B6A-408D-9DB6-F31D3FA88B47}" type="presParOf" srcId="{A1CE196F-A37B-4506-8B74-5BBB8F7C70EB}" destId="{2BA27250-A640-4DB1-A344-1C396603B1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FF4DEA-8CF6-46EA-9425-93462C5F48C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F9F46-45F8-4D17-B9DC-1AAE1CD0D5DE}">
      <dgm:prSet phldrT="[Текст]" custT="1"/>
      <dgm:spPr/>
      <dgm:t>
        <a:bodyPr/>
        <a:lstStyle/>
        <a:p>
          <a:r>
            <a:rPr lang="ru-RU" sz="1400" b="1" dirty="0"/>
            <a:t>Период действия</a:t>
          </a:r>
        </a:p>
      </dgm:t>
    </dgm:pt>
    <dgm:pt modelId="{E1D805C3-2EF7-4148-8890-730A2A8116C6}" type="parTrans" cxnId="{ECF3924F-0666-4966-9AA9-C3457F840B3A}">
      <dgm:prSet/>
      <dgm:spPr/>
      <dgm:t>
        <a:bodyPr/>
        <a:lstStyle/>
        <a:p>
          <a:endParaRPr lang="ru-RU"/>
        </a:p>
      </dgm:t>
    </dgm:pt>
    <dgm:pt modelId="{A8DF4473-E761-4F45-B6BD-58F66BE3D1B0}" type="sibTrans" cxnId="{ECF3924F-0666-4966-9AA9-C3457F840B3A}">
      <dgm:prSet/>
      <dgm:spPr/>
      <dgm:t>
        <a:bodyPr/>
        <a:lstStyle/>
        <a:p>
          <a:endParaRPr lang="ru-RU"/>
        </a:p>
      </dgm:t>
    </dgm:pt>
    <dgm:pt modelId="{F31BC40C-AB55-43D9-8490-CF8E21CD9740}">
      <dgm:prSet phldrT="[Текст]" custT="1"/>
      <dgm:spPr/>
      <dgm:t>
        <a:bodyPr/>
        <a:lstStyle/>
        <a:p>
          <a:r>
            <a:rPr lang="ru-RU" sz="1400" b="1" dirty="0"/>
            <a:t> Размер процентной ставки</a:t>
          </a:r>
        </a:p>
      </dgm:t>
    </dgm:pt>
    <dgm:pt modelId="{CB6E7718-2A54-49E6-9315-14DFB2859DB0}" type="parTrans" cxnId="{6F0BBDD1-D897-4A58-BAEC-24094BF4FBE5}">
      <dgm:prSet/>
      <dgm:spPr/>
      <dgm:t>
        <a:bodyPr/>
        <a:lstStyle/>
        <a:p>
          <a:endParaRPr lang="ru-RU"/>
        </a:p>
      </dgm:t>
    </dgm:pt>
    <dgm:pt modelId="{5E2763F4-DFF1-432B-8A94-D9D3A91C4212}" type="sibTrans" cxnId="{6F0BBDD1-D897-4A58-BAEC-24094BF4FBE5}">
      <dgm:prSet/>
      <dgm:spPr/>
      <dgm:t>
        <a:bodyPr/>
        <a:lstStyle/>
        <a:p>
          <a:endParaRPr lang="ru-RU"/>
        </a:p>
      </dgm:t>
    </dgm:pt>
    <dgm:pt modelId="{D6D0C4B5-FD7B-4706-9B53-367AB46BE277}">
      <dgm:prSet custT="1"/>
      <dgm:spPr/>
      <dgm:t>
        <a:bodyPr/>
        <a:lstStyle/>
        <a:p>
          <a:r>
            <a:rPr lang="ru-RU" sz="1400" b="1" dirty="0"/>
            <a:t>Первоначальный взнос</a:t>
          </a:r>
        </a:p>
      </dgm:t>
    </dgm:pt>
    <dgm:pt modelId="{D8D9A16B-641F-45EC-9DA7-64CFB76B3AB0}" type="parTrans" cxnId="{8ED6CDF0-7354-405F-838D-D20DD6797491}">
      <dgm:prSet/>
      <dgm:spPr/>
      <dgm:t>
        <a:bodyPr/>
        <a:lstStyle/>
        <a:p>
          <a:endParaRPr lang="ru-RU"/>
        </a:p>
      </dgm:t>
    </dgm:pt>
    <dgm:pt modelId="{1149D93C-D322-4A95-B6EB-EA10763D90D7}" type="sibTrans" cxnId="{8ED6CDF0-7354-405F-838D-D20DD6797491}">
      <dgm:prSet/>
      <dgm:spPr/>
      <dgm:t>
        <a:bodyPr/>
        <a:lstStyle/>
        <a:p>
          <a:endParaRPr lang="ru-RU"/>
        </a:p>
      </dgm:t>
    </dgm:pt>
    <dgm:pt modelId="{B9DD5804-D9E4-42E0-8EE2-3048252F6AF4}">
      <dgm:prSet custT="1"/>
      <dgm:spPr/>
      <dgm:t>
        <a:bodyPr/>
        <a:lstStyle/>
        <a:p>
          <a:r>
            <a:rPr lang="ru-RU" sz="1400" dirty="0"/>
            <a:t>с 17 апреля по 1 ноября 2020 года включительно</a:t>
          </a:r>
        </a:p>
      </dgm:t>
    </dgm:pt>
    <dgm:pt modelId="{0C3543A2-B1E9-4B4C-9F8B-73BF657012EC}" type="parTrans" cxnId="{7FFE90C7-3BD2-4F6B-BFA9-3B9786A82AB2}">
      <dgm:prSet/>
      <dgm:spPr/>
      <dgm:t>
        <a:bodyPr/>
        <a:lstStyle/>
        <a:p>
          <a:endParaRPr lang="ru-RU"/>
        </a:p>
      </dgm:t>
    </dgm:pt>
    <dgm:pt modelId="{04F9E197-7144-44B5-9F2C-557A4BE20507}" type="sibTrans" cxnId="{7FFE90C7-3BD2-4F6B-BFA9-3B9786A82AB2}">
      <dgm:prSet/>
      <dgm:spPr/>
      <dgm:t>
        <a:bodyPr/>
        <a:lstStyle/>
        <a:p>
          <a:endParaRPr lang="ru-RU"/>
        </a:p>
      </dgm:t>
    </dgm:pt>
    <dgm:pt modelId="{6F7E124C-502B-4A01-A01F-34CFBD66A13A}">
      <dgm:prSet custT="1"/>
      <dgm:spPr/>
      <dgm:t>
        <a:bodyPr/>
        <a:lstStyle/>
        <a:p>
          <a:r>
            <a:rPr lang="ru-RU" sz="1400" b="1" dirty="0"/>
            <a:t>Размер кредита</a:t>
          </a:r>
        </a:p>
      </dgm:t>
    </dgm:pt>
    <dgm:pt modelId="{5C1AF876-681F-46BC-B371-13ACE4CE9D19}" type="parTrans" cxnId="{8A5E9214-6D05-415B-B610-592B23E4E177}">
      <dgm:prSet/>
      <dgm:spPr/>
      <dgm:t>
        <a:bodyPr/>
        <a:lstStyle/>
        <a:p>
          <a:endParaRPr lang="ru-RU"/>
        </a:p>
      </dgm:t>
    </dgm:pt>
    <dgm:pt modelId="{CD8BE253-0D01-486D-9CE1-57A13C10E4EB}" type="sibTrans" cxnId="{8A5E9214-6D05-415B-B610-592B23E4E177}">
      <dgm:prSet/>
      <dgm:spPr/>
      <dgm:t>
        <a:bodyPr/>
        <a:lstStyle/>
        <a:p>
          <a:endParaRPr lang="ru-RU"/>
        </a:p>
      </dgm:t>
    </dgm:pt>
    <dgm:pt modelId="{D49EA3BA-0A30-4573-92A1-20930760B721}">
      <dgm:prSet custT="1"/>
      <dgm:spPr/>
      <dgm:t>
        <a:bodyPr/>
        <a:lstStyle/>
        <a:p>
          <a:r>
            <a:rPr lang="ru-RU" sz="1400" b="1" dirty="0"/>
            <a:t>Преимущества</a:t>
          </a:r>
        </a:p>
      </dgm:t>
    </dgm:pt>
    <dgm:pt modelId="{12A0FBB1-8974-45CB-BDC3-343C62A5D290}" type="parTrans" cxnId="{273E924A-4C18-40B7-9AC9-D012397C5252}">
      <dgm:prSet/>
      <dgm:spPr/>
      <dgm:t>
        <a:bodyPr/>
        <a:lstStyle/>
        <a:p>
          <a:endParaRPr lang="ru-RU"/>
        </a:p>
      </dgm:t>
    </dgm:pt>
    <dgm:pt modelId="{4DEB51BC-0FFB-4571-AA2F-6F8DFD41F231}" type="sibTrans" cxnId="{273E924A-4C18-40B7-9AC9-D012397C5252}">
      <dgm:prSet/>
      <dgm:spPr/>
      <dgm:t>
        <a:bodyPr/>
        <a:lstStyle/>
        <a:p>
          <a:endParaRPr lang="ru-RU"/>
        </a:p>
      </dgm:t>
    </dgm:pt>
    <dgm:pt modelId="{4B6C5CFA-31A0-4AA3-86A1-C3AFDC353356}">
      <dgm:prSet custT="1"/>
      <dgm:spPr/>
      <dgm:t>
        <a:bodyPr/>
        <a:lstStyle/>
        <a:p>
          <a:r>
            <a:rPr lang="ru-RU" sz="1400" dirty="0"/>
            <a:t>12 млн. рублей на покупку объектов, расположенных в г. Москве, Московской области, </a:t>
          </a:r>
          <a:br>
            <a:rPr lang="ru-RU" sz="1400" dirty="0"/>
          </a:br>
          <a:r>
            <a:rPr lang="ru-RU" sz="1400" dirty="0"/>
            <a:t>г. Санкт-Петербурге, Ленинградской области; </a:t>
          </a:r>
        </a:p>
      </dgm:t>
    </dgm:pt>
    <dgm:pt modelId="{07ABAEF5-0829-4475-B818-9C8D499C0440}" type="parTrans" cxnId="{25EE88E9-BF32-415A-9035-BDD6E8037076}">
      <dgm:prSet/>
      <dgm:spPr/>
      <dgm:t>
        <a:bodyPr/>
        <a:lstStyle/>
        <a:p>
          <a:endParaRPr lang="ru-RU"/>
        </a:p>
      </dgm:t>
    </dgm:pt>
    <dgm:pt modelId="{F87E6DCD-A304-43DF-8A7E-8F1185AF73C5}" type="sibTrans" cxnId="{25EE88E9-BF32-415A-9035-BDD6E8037076}">
      <dgm:prSet/>
      <dgm:spPr/>
      <dgm:t>
        <a:bodyPr/>
        <a:lstStyle/>
        <a:p>
          <a:endParaRPr lang="ru-RU"/>
        </a:p>
      </dgm:t>
    </dgm:pt>
    <dgm:pt modelId="{C21FAE50-B2B9-4084-9237-82BE83C1D07D}">
      <dgm:prSet custT="1"/>
      <dgm:spPr/>
      <dgm:t>
        <a:bodyPr/>
        <a:lstStyle/>
        <a:p>
          <a:pPr algn="just"/>
          <a:r>
            <a:rPr lang="ru-RU" sz="1400" dirty="0"/>
            <a:t>Программа не содержит требований к возрасту, семейному или имущественному положению участников программы (данные требования могут быть установлены кредиторами):</a:t>
          </a:r>
        </a:p>
      </dgm:t>
    </dgm:pt>
    <dgm:pt modelId="{D11782F9-9A40-44B4-ACF0-C82D0FA69B2C}" type="parTrans" cxnId="{4A205AD2-FFDC-4930-B4A4-D94C5EF1735B}">
      <dgm:prSet/>
      <dgm:spPr/>
      <dgm:t>
        <a:bodyPr/>
        <a:lstStyle/>
        <a:p>
          <a:endParaRPr lang="ru-RU"/>
        </a:p>
      </dgm:t>
    </dgm:pt>
    <dgm:pt modelId="{42F0A4F2-4518-40CF-8544-A4B348F918F8}" type="sibTrans" cxnId="{4A205AD2-FFDC-4930-B4A4-D94C5EF1735B}">
      <dgm:prSet/>
      <dgm:spPr/>
      <dgm:t>
        <a:bodyPr/>
        <a:lstStyle/>
        <a:p>
          <a:endParaRPr lang="ru-RU"/>
        </a:p>
      </dgm:t>
    </dgm:pt>
    <dgm:pt modelId="{11037235-FE14-4ADE-B61C-D4D98DE670DC}">
      <dgm:prSet custT="1"/>
      <dgm:spPr/>
      <dgm:t>
        <a:bodyPr/>
        <a:lstStyle/>
        <a:p>
          <a:r>
            <a:rPr lang="ru-RU" sz="1400" dirty="0" smtClean="0"/>
            <a:t>от </a:t>
          </a:r>
          <a:r>
            <a:rPr lang="ru-RU" sz="1400" dirty="0"/>
            <a:t>20 процентов</a:t>
          </a:r>
        </a:p>
      </dgm:t>
    </dgm:pt>
    <dgm:pt modelId="{C6825209-D2D1-486C-8412-DB35F01A844F}" type="parTrans" cxnId="{570FBD26-9A41-40AB-A857-4A4FA72AF95D}">
      <dgm:prSet/>
      <dgm:spPr/>
      <dgm:t>
        <a:bodyPr/>
        <a:lstStyle/>
        <a:p>
          <a:endParaRPr lang="ru-RU"/>
        </a:p>
      </dgm:t>
    </dgm:pt>
    <dgm:pt modelId="{5E96ED74-A4C8-475B-9F68-377A9218ECC7}" type="sibTrans" cxnId="{570FBD26-9A41-40AB-A857-4A4FA72AF95D}">
      <dgm:prSet/>
      <dgm:spPr/>
      <dgm:t>
        <a:bodyPr/>
        <a:lstStyle/>
        <a:p>
          <a:endParaRPr lang="ru-RU"/>
        </a:p>
      </dgm:t>
    </dgm:pt>
    <dgm:pt modelId="{EBBB34F2-BD3A-4706-B61F-BBAE8EA8FB22}">
      <dgm:prSet custT="1"/>
      <dgm:spPr/>
      <dgm:t>
        <a:bodyPr/>
        <a:lstStyle/>
        <a:p>
          <a:r>
            <a:rPr lang="ru-RU" sz="1400" dirty="0"/>
            <a:t>не более 6,5 годовых</a:t>
          </a:r>
        </a:p>
      </dgm:t>
    </dgm:pt>
    <dgm:pt modelId="{28915EBF-E2F3-45E2-9AC6-A93B6BBF9A3C}" type="parTrans" cxnId="{5E279B10-6FF6-43EC-A11F-BC4CD07756C1}">
      <dgm:prSet/>
      <dgm:spPr/>
      <dgm:t>
        <a:bodyPr/>
        <a:lstStyle/>
        <a:p>
          <a:endParaRPr lang="ru-RU"/>
        </a:p>
      </dgm:t>
    </dgm:pt>
    <dgm:pt modelId="{09E5344C-F42C-4F0D-871B-5BC39A98F7E0}" type="sibTrans" cxnId="{5E279B10-6FF6-43EC-A11F-BC4CD07756C1}">
      <dgm:prSet/>
      <dgm:spPr/>
      <dgm:t>
        <a:bodyPr/>
        <a:lstStyle/>
        <a:p>
          <a:endParaRPr lang="ru-RU"/>
        </a:p>
      </dgm:t>
    </dgm:pt>
    <dgm:pt modelId="{3183B5AB-5AC2-49F4-8874-6DF50FF6D8E8}">
      <dgm:prSet custT="1"/>
      <dgm:spPr/>
      <dgm:t>
        <a:bodyPr/>
        <a:lstStyle/>
        <a:p>
          <a:r>
            <a:rPr lang="ru-RU" sz="1400" dirty="0"/>
            <a:t>6 млн. рублей на покупку объектов в остальных регионах</a:t>
          </a:r>
        </a:p>
      </dgm:t>
    </dgm:pt>
    <dgm:pt modelId="{F2705303-2350-4E1A-92C5-E1AA301E6935}" type="parTrans" cxnId="{F748F2C1-61FC-40F4-9BEB-9D535019B388}">
      <dgm:prSet/>
      <dgm:spPr/>
      <dgm:t>
        <a:bodyPr/>
        <a:lstStyle/>
        <a:p>
          <a:endParaRPr lang="ru-RU"/>
        </a:p>
      </dgm:t>
    </dgm:pt>
    <dgm:pt modelId="{1D65147A-D9FF-4607-8CFD-EB62E04FC350}" type="sibTrans" cxnId="{F748F2C1-61FC-40F4-9BEB-9D535019B388}">
      <dgm:prSet/>
      <dgm:spPr/>
      <dgm:t>
        <a:bodyPr/>
        <a:lstStyle/>
        <a:p>
          <a:endParaRPr lang="ru-RU"/>
        </a:p>
      </dgm:t>
    </dgm:pt>
    <dgm:pt modelId="{F6D4A91B-4F0B-42FD-A1E7-3E4FE16DC538}">
      <dgm:prSet custT="1"/>
      <dgm:spPr/>
      <dgm:t>
        <a:bodyPr/>
        <a:lstStyle/>
        <a:p>
          <a:pPr algn="l"/>
          <a:r>
            <a:rPr lang="ru-RU" sz="1400" dirty="0"/>
            <a:t>Программа доступна для всех граждан Российской Федерации;</a:t>
          </a:r>
        </a:p>
      </dgm:t>
    </dgm:pt>
    <dgm:pt modelId="{F384B983-59ED-466B-90D5-46F09F6F088E}" type="parTrans" cxnId="{B5BB3B99-7B8D-41C7-8637-0BEA64E051A3}">
      <dgm:prSet/>
      <dgm:spPr/>
      <dgm:t>
        <a:bodyPr/>
        <a:lstStyle/>
        <a:p>
          <a:endParaRPr lang="ru-RU"/>
        </a:p>
      </dgm:t>
    </dgm:pt>
    <dgm:pt modelId="{620E70E9-243A-488E-94D7-2BF56FCDA06C}" type="sibTrans" cxnId="{B5BB3B99-7B8D-41C7-8637-0BEA64E051A3}">
      <dgm:prSet/>
      <dgm:spPr/>
      <dgm:t>
        <a:bodyPr/>
        <a:lstStyle/>
        <a:p>
          <a:endParaRPr lang="ru-RU"/>
        </a:p>
      </dgm:t>
    </dgm:pt>
    <dgm:pt modelId="{A3BB9011-FE56-46EA-8B6C-A27A225D756B}">
      <dgm:prSet custT="1"/>
      <dgm:spPr/>
      <dgm:t>
        <a:bodyPr/>
        <a:lstStyle/>
        <a:p>
          <a:pPr algn="l"/>
          <a:r>
            <a:rPr lang="ru-RU" sz="1400" dirty="0"/>
            <a:t>В рамках программы возможно купить жилье в любом регионе России</a:t>
          </a:r>
        </a:p>
      </dgm:t>
    </dgm:pt>
    <dgm:pt modelId="{5D56082A-2B27-4092-9CCA-D87FCD54E3FA}" type="parTrans" cxnId="{42210F87-ABD4-4DC0-A06D-7DB4AD5342DB}">
      <dgm:prSet/>
      <dgm:spPr/>
      <dgm:t>
        <a:bodyPr/>
        <a:lstStyle/>
        <a:p>
          <a:endParaRPr lang="ru-RU"/>
        </a:p>
      </dgm:t>
    </dgm:pt>
    <dgm:pt modelId="{336258B9-9047-441A-B151-F8A10AE6E53E}" type="sibTrans" cxnId="{42210F87-ABD4-4DC0-A06D-7DB4AD5342DB}">
      <dgm:prSet/>
      <dgm:spPr/>
      <dgm:t>
        <a:bodyPr/>
        <a:lstStyle/>
        <a:p>
          <a:endParaRPr lang="ru-RU"/>
        </a:p>
      </dgm:t>
    </dgm:pt>
    <dgm:pt modelId="{0081E249-5C64-4AAC-AB25-B651D2E97745}">
      <dgm:prSet custT="1"/>
      <dgm:spPr/>
      <dgm:t>
        <a:bodyPr/>
        <a:lstStyle/>
        <a:p>
          <a:pPr algn="l"/>
          <a:r>
            <a:rPr lang="ru-RU" sz="1400" dirty="0"/>
            <a:t>Приобрести у застройщика можно как строящееся жилье, так и </a:t>
          </a:r>
          <a:r>
            <a:rPr lang="ru-RU" sz="1400" dirty="0" smtClean="0"/>
            <a:t>готовое</a:t>
          </a:r>
          <a:endParaRPr lang="ru-RU" sz="1400" dirty="0"/>
        </a:p>
      </dgm:t>
    </dgm:pt>
    <dgm:pt modelId="{3CA330BE-C3A7-4616-BC41-6D920FE1B4DE}" type="parTrans" cxnId="{6B595464-D0B9-4852-BF78-AF0CDA65E2C6}">
      <dgm:prSet/>
      <dgm:spPr/>
      <dgm:t>
        <a:bodyPr/>
        <a:lstStyle/>
        <a:p>
          <a:endParaRPr lang="ru-RU"/>
        </a:p>
      </dgm:t>
    </dgm:pt>
    <dgm:pt modelId="{F09AC25F-B801-404E-BD17-699C0E34A1D8}" type="sibTrans" cxnId="{6B595464-D0B9-4852-BF78-AF0CDA65E2C6}">
      <dgm:prSet/>
      <dgm:spPr/>
      <dgm:t>
        <a:bodyPr/>
        <a:lstStyle/>
        <a:p>
          <a:endParaRPr lang="ru-RU"/>
        </a:p>
      </dgm:t>
    </dgm:pt>
    <dgm:pt modelId="{F7E4C37D-4D99-42D4-9ECC-437F189C952B}" type="pres">
      <dgm:prSet presAssocID="{8DFF4DEA-8CF6-46EA-9425-93462C5F48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658C8-72B5-46A8-8913-A756597BC71C}" type="pres">
      <dgm:prSet presAssocID="{D49EA3BA-0A30-4573-92A1-20930760B721}" presName="parentLin" presStyleCnt="0"/>
      <dgm:spPr/>
    </dgm:pt>
    <dgm:pt modelId="{3D65E946-B455-4B42-9E7B-08D3FAAB89E8}" type="pres">
      <dgm:prSet presAssocID="{D49EA3BA-0A30-4573-92A1-20930760B72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0818140-DD0A-4215-BC02-25D49D746E1D}" type="pres">
      <dgm:prSet presAssocID="{D49EA3BA-0A30-4573-92A1-20930760B7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108A3-ACFE-40A9-BE81-C53B5F9528A2}" type="pres">
      <dgm:prSet presAssocID="{D49EA3BA-0A30-4573-92A1-20930760B721}" presName="negativeSpace" presStyleCnt="0"/>
      <dgm:spPr/>
    </dgm:pt>
    <dgm:pt modelId="{322A6485-BB17-45EA-AAFB-7012336C35E4}" type="pres">
      <dgm:prSet presAssocID="{D49EA3BA-0A30-4573-92A1-20930760B721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3F63B-9D8F-483E-BB64-27A5FD74AF94}" type="pres">
      <dgm:prSet presAssocID="{4DEB51BC-0FFB-4571-AA2F-6F8DFD41F231}" presName="spaceBetweenRectangles" presStyleCnt="0"/>
      <dgm:spPr/>
    </dgm:pt>
    <dgm:pt modelId="{B0FE5983-D52D-40E8-AB79-0F3CB4A9A4A5}" type="pres">
      <dgm:prSet presAssocID="{99BF9F46-45F8-4D17-B9DC-1AAE1CD0D5DE}" presName="parentLin" presStyleCnt="0"/>
      <dgm:spPr/>
    </dgm:pt>
    <dgm:pt modelId="{918FEE9B-E440-4D18-BB3E-D2FB78190FEF}" type="pres">
      <dgm:prSet presAssocID="{99BF9F46-45F8-4D17-B9DC-1AAE1CD0D5D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1CA9039-6479-4CB8-B815-2777A8AB0849}" type="pres">
      <dgm:prSet presAssocID="{99BF9F46-45F8-4D17-B9DC-1AAE1CD0D5D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4EFD-1493-440C-929E-3B13FD884416}" type="pres">
      <dgm:prSet presAssocID="{99BF9F46-45F8-4D17-B9DC-1AAE1CD0D5DE}" presName="negativeSpace" presStyleCnt="0"/>
      <dgm:spPr/>
    </dgm:pt>
    <dgm:pt modelId="{3353F40F-4DD5-4159-89C5-1233EE86409B}" type="pres">
      <dgm:prSet presAssocID="{99BF9F46-45F8-4D17-B9DC-1AAE1CD0D5D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93825-205A-4ECF-9B52-B06B9BF7EB07}" type="pres">
      <dgm:prSet presAssocID="{A8DF4473-E761-4F45-B6BD-58F66BE3D1B0}" presName="spaceBetweenRectangles" presStyleCnt="0"/>
      <dgm:spPr/>
    </dgm:pt>
    <dgm:pt modelId="{9AFC0323-3002-4026-8052-80A79910C564}" type="pres">
      <dgm:prSet presAssocID="{6F7E124C-502B-4A01-A01F-34CFBD66A13A}" presName="parentLin" presStyleCnt="0"/>
      <dgm:spPr/>
    </dgm:pt>
    <dgm:pt modelId="{960C4A31-E155-48E0-85FD-4305D2853428}" type="pres">
      <dgm:prSet presAssocID="{6F7E124C-502B-4A01-A01F-34CFBD66A13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9C76DA6-92C0-4B8C-A676-C7B99DC8884A}" type="pres">
      <dgm:prSet presAssocID="{6F7E124C-502B-4A01-A01F-34CFBD66A13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81587-FA4A-4EC8-9A71-0CCF102D93DA}" type="pres">
      <dgm:prSet presAssocID="{6F7E124C-502B-4A01-A01F-34CFBD66A13A}" presName="negativeSpace" presStyleCnt="0"/>
      <dgm:spPr/>
    </dgm:pt>
    <dgm:pt modelId="{CCCD2108-D3D8-41F4-94CD-91D9BCA9EBA1}" type="pres">
      <dgm:prSet presAssocID="{6F7E124C-502B-4A01-A01F-34CFBD66A13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45FEF-E7FF-4B5C-9BEF-8702350F2C6B}" type="pres">
      <dgm:prSet presAssocID="{CD8BE253-0D01-486D-9CE1-57A13C10E4EB}" presName="spaceBetweenRectangles" presStyleCnt="0"/>
      <dgm:spPr/>
    </dgm:pt>
    <dgm:pt modelId="{10F0D251-D624-4AE1-BEBA-4B3074421650}" type="pres">
      <dgm:prSet presAssocID="{D6D0C4B5-FD7B-4706-9B53-367AB46BE277}" presName="parentLin" presStyleCnt="0"/>
      <dgm:spPr/>
    </dgm:pt>
    <dgm:pt modelId="{DC3BF639-8CF1-48D3-A774-6FC9F82B20A6}" type="pres">
      <dgm:prSet presAssocID="{D6D0C4B5-FD7B-4706-9B53-367AB46BE27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1D6F052-EF4A-4926-9314-8DEE59D89290}" type="pres">
      <dgm:prSet presAssocID="{D6D0C4B5-FD7B-4706-9B53-367AB46BE2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E811C-EEFF-4EC6-96EA-8417CA067509}" type="pres">
      <dgm:prSet presAssocID="{D6D0C4B5-FD7B-4706-9B53-367AB46BE277}" presName="negativeSpace" presStyleCnt="0"/>
      <dgm:spPr/>
    </dgm:pt>
    <dgm:pt modelId="{2BEC2317-0223-455F-95FE-A5DB12E9C61F}" type="pres">
      <dgm:prSet presAssocID="{D6D0C4B5-FD7B-4706-9B53-367AB46BE27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34F08-CC7A-47FE-B167-181D6909F36B}" type="pres">
      <dgm:prSet presAssocID="{1149D93C-D322-4A95-B6EB-EA10763D90D7}" presName="spaceBetweenRectangles" presStyleCnt="0"/>
      <dgm:spPr/>
    </dgm:pt>
    <dgm:pt modelId="{0FD16365-BDF7-4D24-90CB-AC2C8A53DBA3}" type="pres">
      <dgm:prSet presAssocID="{F31BC40C-AB55-43D9-8490-CF8E21CD9740}" presName="parentLin" presStyleCnt="0"/>
      <dgm:spPr/>
    </dgm:pt>
    <dgm:pt modelId="{214C4FD9-1552-42BA-89DC-79E565BA0494}" type="pres">
      <dgm:prSet presAssocID="{F31BC40C-AB55-43D9-8490-CF8E21CD974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23F7DB7-17C1-46BB-B2DE-2FD9A864878B}" type="pres">
      <dgm:prSet presAssocID="{F31BC40C-AB55-43D9-8490-CF8E21CD974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9B32C-4A69-4909-BD25-1316A57594FF}" type="pres">
      <dgm:prSet presAssocID="{F31BC40C-AB55-43D9-8490-CF8E21CD9740}" presName="negativeSpace" presStyleCnt="0"/>
      <dgm:spPr/>
    </dgm:pt>
    <dgm:pt modelId="{990CDA15-AE66-4488-AEE4-5F87D12AF237}" type="pres">
      <dgm:prSet presAssocID="{F31BC40C-AB55-43D9-8490-CF8E21CD974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352EA-7DF7-4BE7-BDF4-C6AC54C30E88}" type="presOf" srcId="{D6D0C4B5-FD7B-4706-9B53-367AB46BE277}" destId="{01D6F052-EF4A-4926-9314-8DEE59D89290}" srcOrd="1" destOrd="0" presId="urn:microsoft.com/office/officeart/2005/8/layout/list1"/>
    <dgm:cxn modelId="{9786ABF8-81E0-419F-BB11-3E3718717877}" type="presOf" srcId="{D49EA3BA-0A30-4573-92A1-20930760B721}" destId="{3D65E946-B455-4B42-9E7B-08D3FAAB89E8}" srcOrd="0" destOrd="0" presId="urn:microsoft.com/office/officeart/2005/8/layout/list1"/>
    <dgm:cxn modelId="{C3D55869-390D-4CCF-A56F-008AFD3B3049}" type="presOf" srcId="{D6D0C4B5-FD7B-4706-9B53-367AB46BE277}" destId="{DC3BF639-8CF1-48D3-A774-6FC9F82B20A6}" srcOrd="0" destOrd="0" presId="urn:microsoft.com/office/officeart/2005/8/layout/list1"/>
    <dgm:cxn modelId="{9EA6BED1-AE36-4FF6-A333-5D4D51035E94}" type="presOf" srcId="{B9DD5804-D9E4-42E0-8EE2-3048252F6AF4}" destId="{3353F40F-4DD5-4159-89C5-1233EE86409B}" srcOrd="0" destOrd="0" presId="urn:microsoft.com/office/officeart/2005/8/layout/list1"/>
    <dgm:cxn modelId="{F748F2C1-61FC-40F4-9BEB-9D535019B388}" srcId="{6F7E124C-502B-4A01-A01F-34CFBD66A13A}" destId="{3183B5AB-5AC2-49F4-8874-6DF50FF6D8E8}" srcOrd="1" destOrd="0" parTransId="{F2705303-2350-4E1A-92C5-E1AA301E6935}" sibTransId="{1D65147A-D9FF-4607-8CFD-EB62E04FC350}"/>
    <dgm:cxn modelId="{E384BAF9-9528-44C7-85A3-37249F6A328C}" type="presOf" srcId="{EBBB34F2-BD3A-4706-B61F-BBAE8EA8FB22}" destId="{990CDA15-AE66-4488-AEE4-5F87D12AF237}" srcOrd="0" destOrd="0" presId="urn:microsoft.com/office/officeart/2005/8/layout/list1"/>
    <dgm:cxn modelId="{371CB2A1-54B5-4212-B87A-DDB9C39F5D9E}" type="presOf" srcId="{F6D4A91B-4F0B-42FD-A1E7-3E4FE16DC538}" destId="{322A6485-BB17-45EA-AAFB-7012336C35E4}" srcOrd="0" destOrd="1" presId="urn:microsoft.com/office/officeart/2005/8/layout/list1"/>
    <dgm:cxn modelId="{3C752894-354D-4275-9FD1-34F8C2BD0854}" type="presOf" srcId="{0081E249-5C64-4AAC-AB25-B651D2E97745}" destId="{322A6485-BB17-45EA-AAFB-7012336C35E4}" srcOrd="0" destOrd="3" presId="urn:microsoft.com/office/officeart/2005/8/layout/list1"/>
    <dgm:cxn modelId="{4A205AD2-FFDC-4930-B4A4-D94C5EF1735B}" srcId="{D49EA3BA-0A30-4573-92A1-20930760B721}" destId="{C21FAE50-B2B9-4084-9237-82BE83C1D07D}" srcOrd="0" destOrd="0" parTransId="{D11782F9-9A40-44B4-ACF0-C82D0FA69B2C}" sibTransId="{42F0A4F2-4518-40CF-8544-A4B348F918F8}"/>
    <dgm:cxn modelId="{42210F87-ABD4-4DC0-A06D-7DB4AD5342DB}" srcId="{D49EA3BA-0A30-4573-92A1-20930760B721}" destId="{A3BB9011-FE56-46EA-8B6C-A27A225D756B}" srcOrd="2" destOrd="0" parTransId="{5D56082A-2B27-4092-9CCA-D87FCD54E3FA}" sibTransId="{336258B9-9047-441A-B151-F8A10AE6E53E}"/>
    <dgm:cxn modelId="{23405FB0-52D2-464D-ACAE-4C1E06D1C0E9}" type="presOf" srcId="{D49EA3BA-0A30-4573-92A1-20930760B721}" destId="{40818140-DD0A-4215-BC02-25D49D746E1D}" srcOrd="1" destOrd="0" presId="urn:microsoft.com/office/officeart/2005/8/layout/list1"/>
    <dgm:cxn modelId="{8A5E9214-6D05-415B-B610-592B23E4E177}" srcId="{8DFF4DEA-8CF6-46EA-9425-93462C5F48C5}" destId="{6F7E124C-502B-4A01-A01F-34CFBD66A13A}" srcOrd="2" destOrd="0" parTransId="{5C1AF876-681F-46BC-B371-13ACE4CE9D19}" sibTransId="{CD8BE253-0D01-486D-9CE1-57A13C10E4EB}"/>
    <dgm:cxn modelId="{6442CD81-341B-40A2-B25A-958372483F00}" type="presOf" srcId="{A3BB9011-FE56-46EA-8B6C-A27A225D756B}" destId="{322A6485-BB17-45EA-AAFB-7012336C35E4}" srcOrd="0" destOrd="2" presId="urn:microsoft.com/office/officeart/2005/8/layout/list1"/>
    <dgm:cxn modelId="{6B595464-D0B9-4852-BF78-AF0CDA65E2C6}" srcId="{D49EA3BA-0A30-4573-92A1-20930760B721}" destId="{0081E249-5C64-4AAC-AB25-B651D2E97745}" srcOrd="3" destOrd="0" parTransId="{3CA330BE-C3A7-4616-BC41-6D920FE1B4DE}" sibTransId="{F09AC25F-B801-404E-BD17-699C0E34A1D8}"/>
    <dgm:cxn modelId="{BC3DE2AE-978A-449F-905C-ACD00BE30F87}" type="presOf" srcId="{6F7E124C-502B-4A01-A01F-34CFBD66A13A}" destId="{960C4A31-E155-48E0-85FD-4305D2853428}" srcOrd="0" destOrd="0" presId="urn:microsoft.com/office/officeart/2005/8/layout/list1"/>
    <dgm:cxn modelId="{7FFE90C7-3BD2-4F6B-BFA9-3B9786A82AB2}" srcId="{99BF9F46-45F8-4D17-B9DC-1AAE1CD0D5DE}" destId="{B9DD5804-D9E4-42E0-8EE2-3048252F6AF4}" srcOrd="0" destOrd="0" parTransId="{0C3543A2-B1E9-4B4C-9F8B-73BF657012EC}" sibTransId="{04F9E197-7144-44B5-9F2C-557A4BE20507}"/>
    <dgm:cxn modelId="{5E279B10-6FF6-43EC-A11F-BC4CD07756C1}" srcId="{F31BC40C-AB55-43D9-8490-CF8E21CD9740}" destId="{EBBB34F2-BD3A-4706-B61F-BBAE8EA8FB22}" srcOrd="0" destOrd="0" parTransId="{28915EBF-E2F3-45E2-9AC6-A93B6BBF9A3C}" sibTransId="{09E5344C-F42C-4F0D-871B-5BC39A98F7E0}"/>
    <dgm:cxn modelId="{6F0BBDD1-D897-4A58-BAEC-24094BF4FBE5}" srcId="{8DFF4DEA-8CF6-46EA-9425-93462C5F48C5}" destId="{F31BC40C-AB55-43D9-8490-CF8E21CD9740}" srcOrd="4" destOrd="0" parTransId="{CB6E7718-2A54-49E6-9315-14DFB2859DB0}" sibTransId="{5E2763F4-DFF1-432B-8A94-D9D3A91C4212}"/>
    <dgm:cxn modelId="{61129B31-FF32-4C2E-A222-F8BCE2565F6B}" type="presOf" srcId="{F31BC40C-AB55-43D9-8490-CF8E21CD9740}" destId="{214C4FD9-1552-42BA-89DC-79E565BA0494}" srcOrd="0" destOrd="0" presId="urn:microsoft.com/office/officeart/2005/8/layout/list1"/>
    <dgm:cxn modelId="{8ED6CDF0-7354-405F-838D-D20DD6797491}" srcId="{8DFF4DEA-8CF6-46EA-9425-93462C5F48C5}" destId="{D6D0C4B5-FD7B-4706-9B53-367AB46BE277}" srcOrd="3" destOrd="0" parTransId="{D8D9A16B-641F-45EC-9DA7-64CFB76B3AB0}" sibTransId="{1149D93C-D322-4A95-B6EB-EA10763D90D7}"/>
    <dgm:cxn modelId="{ECF3924F-0666-4966-9AA9-C3457F840B3A}" srcId="{8DFF4DEA-8CF6-46EA-9425-93462C5F48C5}" destId="{99BF9F46-45F8-4D17-B9DC-1AAE1CD0D5DE}" srcOrd="1" destOrd="0" parTransId="{E1D805C3-2EF7-4148-8890-730A2A8116C6}" sibTransId="{A8DF4473-E761-4F45-B6BD-58F66BE3D1B0}"/>
    <dgm:cxn modelId="{2927F786-4AEF-42B0-8F02-8CA2DAB9F21F}" type="presOf" srcId="{C21FAE50-B2B9-4084-9237-82BE83C1D07D}" destId="{322A6485-BB17-45EA-AAFB-7012336C35E4}" srcOrd="0" destOrd="0" presId="urn:microsoft.com/office/officeart/2005/8/layout/list1"/>
    <dgm:cxn modelId="{28D38D75-48DD-4511-8D1E-E2DDC79B8799}" type="presOf" srcId="{3183B5AB-5AC2-49F4-8874-6DF50FF6D8E8}" destId="{CCCD2108-D3D8-41F4-94CD-91D9BCA9EBA1}" srcOrd="0" destOrd="1" presId="urn:microsoft.com/office/officeart/2005/8/layout/list1"/>
    <dgm:cxn modelId="{54F114C2-D82F-493B-871C-D0DF3EB4361A}" type="presOf" srcId="{F31BC40C-AB55-43D9-8490-CF8E21CD9740}" destId="{423F7DB7-17C1-46BB-B2DE-2FD9A864878B}" srcOrd="1" destOrd="0" presId="urn:microsoft.com/office/officeart/2005/8/layout/list1"/>
    <dgm:cxn modelId="{B5BB3B99-7B8D-41C7-8637-0BEA64E051A3}" srcId="{D49EA3BA-0A30-4573-92A1-20930760B721}" destId="{F6D4A91B-4F0B-42FD-A1E7-3E4FE16DC538}" srcOrd="1" destOrd="0" parTransId="{F384B983-59ED-466B-90D5-46F09F6F088E}" sibTransId="{620E70E9-243A-488E-94D7-2BF56FCDA06C}"/>
    <dgm:cxn modelId="{7665DA00-6A81-4126-99AA-2145FD0EF90C}" type="presOf" srcId="{99BF9F46-45F8-4D17-B9DC-1AAE1CD0D5DE}" destId="{61CA9039-6479-4CB8-B815-2777A8AB0849}" srcOrd="1" destOrd="0" presId="urn:microsoft.com/office/officeart/2005/8/layout/list1"/>
    <dgm:cxn modelId="{570FBD26-9A41-40AB-A857-4A4FA72AF95D}" srcId="{D6D0C4B5-FD7B-4706-9B53-367AB46BE277}" destId="{11037235-FE14-4ADE-B61C-D4D98DE670DC}" srcOrd="0" destOrd="0" parTransId="{C6825209-D2D1-486C-8412-DB35F01A844F}" sibTransId="{5E96ED74-A4C8-475B-9F68-377A9218ECC7}"/>
    <dgm:cxn modelId="{BEA1BA93-EF95-4C3C-BD83-0D3385388AEB}" type="presOf" srcId="{11037235-FE14-4ADE-B61C-D4D98DE670DC}" destId="{2BEC2317-0223-455F-95FE-A5DB12E9C61F}" srcOrd="0" destOrd="0" presId="urn:microsoft.com/office/officeart/2005/8/layout/list1"/>
    <dgm:cxn modelId="{768DFEB6-97BC-4141-A514-91BB723A8072}" type="presOf" srcId="{99BF9F46-45F8-4D17-B9DC-1AAE1CD0D5DE}" destId="{918FEE9B-E440-4D18-BB3E-D2FB78190FEF}" srcOrd="0" destOrd="0" presId="urn:microsoft.com/office/officeart/2005/8/layout/list1"/>
    <dgm:cxn modelId="{F2F8A07A-C818-4C1B-B530-463BD2874674}" type="presOf" srcId="{6F7E124C-502B-4A01-A01F-34CFBD66A13A}" destId="{49C76DA6-92C0-4B8C-A676-C7B99DC8884A}" srcOrd="1" destOrd="0" presId="urn:microsoft.com/office/officeart/2005/8/layout/list1"/>
    <dgm:cxn modelId="{B34E68EB-36ED-41FB-85C7-D02DEA967903}" type="presOf" srcId="{4B6C5CFA-31A0-4AA3-86A1-C3AFDC353356}" destId="{CCCD2108-D3D8-41F4-94CD-91D9BCA9EBA1}" srcOrd="0" destOrd="0" presId="urn:microsoft.com/office/officeart/2005/8/layout/list1"/>
    <dgm:cxn modelId="{0F73AAC8-270C-46A0-9BD3-9E0CB9A3221B}" type="presOf" srcId="{8DFF4DEA-8CF6-46EA-9425-93462C5F48C5}" destId="{F7E4C37D-4D99-42D4-9ECC-437F189C952B}" srcOrd="0" destOrd="0" presId="urn:microsoft.com/office/officeart/2005/8/layout/list1"/>
    <dgm:cxn modelId="{25EE88E9-BF32-415A-9035-BDD6E8037076}" srcId="{6F7E124C-502B-4A01-A01F-34CFBD66A13A}" destId="{4B6C5CFA-31A0-4AA3-86A1-C3AFDC353356}" srcOrd="0" destOrd="0" parTransId="{07ABAEF5-0829-4475-B818-9C8D499C0440}" sibTransId="{F87E6DCD-A304-43DF-8A7E-8F1185AF73C5}"/>
    <dgm:cxn modelId="{273E924A-4C18-40B7-9AC9-D012397C5252}" srcId="{8DFF4DEA-8CF6-46EA-9425-93462C5F48C5}" destId="{D49EA3BA-0A30-4573-92A1-20930760B721}" srcOrd="0" destOrd="0" parTransId="{12A0FBB1-8974-45CB-BDC3-343C62A5D290}" sibTransId="{4DEB51BC-0FFB-4571-AA2F-6F8DFD41F231}"/>
    <dgm:cxn modelId="{4863E61E-5334-4EA0-9F1F-92BBD86849F8}" type="presParOf" srcId="{F7E4C37D-4D99-42D4-9ECC-437F189C952B}" destId="{5D3658C8-72B5-46A8-8913-A756597BC71C}" srcOrd="0" destOrd="0" presId="urn:microsoft.com/office/officeart/2005/8/layout/list1"/>
    <dgm:cxn modelId="{36EEEFCC-7F53-4C06-8E7B-F1B4B673BEA5}" type="presParOf" srcId="{5D3658C8-72B5-46A8-8913-A756597BC71C}" destId="{3D65E946-B455-4B42-9E7B-08D3FAAB89E8}" srcOrd="0" destOrd="0" presId="urn:microsoft.com/office/officeart/2005/8/layout/list1"/>
    <dgm:cxn modelId="{5FAEA26D-B4C1-4659-BC04-B10D6F350052}" type="presParOf" srcId="{5D3658C8-72B5-46A8-8913-A756597BC71C}" destId="{40818140-DD0A-4215-BC02-25D49D746E1D}" srcOrd="1" destOrd="0" presId="urn:microsoft.com/office/officeart/2005/8/layout/list1"/>
    <dgm:cxn modelId="{8A06B932-D4BA-4A57-B0A9-1D8C8F942F41}" type="presParOf" srcId="{F7E4C37D-4D99-42D4-9ECC-437F189C952B}" destId="{6D7108A3-ACFE-40A9-BE81-C53B5F9528A2}" srcOrd="1" destOrd="0" presId="urn:microsoft.com/office/officeart/2005/8/layout/list1"/>
    <dgm:cxn modelId="{D45B96FC-EAC5-4400-872E-30B6793C43C5}" type="presParOf" srcId="{F7E4C37D-4D99-42D4-9ECC-437F189C952B}" destId="{322A6485-BB17-45EA-AAFB-7012336C35E4}" srcOrd="2" destOrd="0" presId="urn:microsoft.com/office/officeart/2005/8/layout/list1"/>
    <dgm:cxn modelId="{A81146D6-F8E0-4C1A-9361-9E3140D4CA1E}" type="presParOf" srcId="{F7E4C37D-4D99-42D4-9ECC-437F189C952B}" destId="{3EA3F63B-9D8F-483E-BB64-27A5FD74AF94}" srcOrd="3" destOrd="0" presId="urn:microsoft.com/office/officeart/2005/8/layout/list1"/>
    <dgm:cxn modelId="{533E7CFD-0C03-4E0F-B1B8-6E9C933C7282}" type="presParOf" srcId="{F7E4C37D-4D99-42D4-9ECC-437F189C952B}" destId="{B0FE5983-D52D-40E8-AB79-0F3CB4A9A4A5}" srcOrd="4" destOrd="0" presId="urn:microsoft.com/office/officeart/2005/8/layout/list1"/>
    <dgm:cxn modelId="{39AEFF55-66DD-44F5-AD3B-A43884FB91B8}" type="presParOf" srcId="{B0FE5983-D52D-40E8-AB79-0F3CB4A9A4A5}" destId="{918FEE9B-E440-4D18-BB3E-D2FB78190FEF}" srcOrd="0" destOrd="0" presId="urn:microsoft.com/office/officeart/2005/8/layout/list1"/>
    <dgm:cxn modelId="{70BB117D-93E4-4DED-AD07-763F6537C5FF}" type="presParOf" srcId="{B0FE5983-D52D-40E8-AB79-0F3CB4A9A4A5}" destId="{61CA9039-6479-4CB8-B815-2777A8AB0849}" srcOrd="1" destOrd="0" presId="urn:microsoft.com/office/officeart/2005/8/layout/list1"/>
    <dgm:cxn modelId="{91B63C0B-2E96-472F-B248-A523FED16ED0}" type="presParOf" srcId="{F7E4C37D-4D99-42D4-9ECC-437F189C952B}" destId="{66054EFD-1493-440C-929E-3B13FD884416}" srcOrd="5" destOrd="0" presId="urn:microsoft.com/office/officeart/2005/8/layout/list1"/>
    <dgm:cxn modelId="{E5FAE58B-5312-4B70-997C-70FCBB31FE2D}" type="presParOf" srcId="{F7E4C37D-4D99-42D4-9ECC-437F189C952B}" destId="{3353F40F-4DD5-4159-89C5-1233EE86409B}" srcOrd="6" destOrd="0" presId="urn:microsoft.com/office/officeart/2005/8/layout/list1"/>
    <dgm:cxn modelId="{E2AC7B57-5413-490E-A38F-63843C2FF676}" type="presParOf" srcId="{F7E4C37D-4D99-42D4-9ECC-437F189C952B}" destId="{A1893825-205A-4ECF-9B52-B06B9BF7EB07}" srcOrd="7" destOrd="0" presId="urn:microsoft.com/office/officeart/2005/8/layout/list1"/>
    <dgm:cxn modelId="{78488417-6DE7-4FE9-87F8-6DDA6DF60970}" type="presParOf" srcId="{F7E4C37D-4D99-42D4-9ECC-437F189C952B}" destId="{9AFC0323-3002-4026-8052-80A79910C564}" srcOrd="8" destOrd="0" presId="urn:microsoft.com/office/officeart/2005/8/layout/list1"/>
    <dgm:cxn modelId="{3FA13DB3-4DF5-4AAE-AD9A-342376670EC6}" type="presParOf" srcId="{9AFC0323-3002-4026-8052-80A79910C564}" destId="{960C4A31-E155-48E0-85FD-4305D2853428}" srcOrd="0" destOrd="0" presId="urn:microsoft.com/office/officeart/2005/8/layout/list1"/>
    <dgm:cxn modelId="{7814D9F3-4AA7-4C8A-8F9E-4DCA28D7467E}" type="presParOf" srcId="{9AFC0323-3002-4026-8052-80A79910C564}" destId="{49C76DA6-92C0-4B8C-A676-C7B99DC8884A}" srcOrd="1" destOrd="0" presId="urn:microsoft.com/office/officeart/2005/8/layout/list1"/>
    <dgm:cxn modelId="{CB2E4519-7705-489C-AABF-79B941BFCE9A}" type="presParOf" srcId="{F7E4C37D-4D99-42D4-9ECC-437F189C952B}" destId="{76981587-FA4A-4EC8-9A71-0CCF102D93DA}" srcOrd="9" destOrd="0" presId="urn:microsoft.com/office/officeart/2005/8/layout/list1"/>
    <dgm:cxn modelId="{EB08F3EC-9550-4C17-9D15-3FBC2DDB9FD9}" type="presParOf" srcId="{F7E4C37D-4D99-42D4-9ECC-437F189C952B}" destId="{CCCD2108-D3D8-41F4-94CD-91D9BCA9EBA1}" srcOrd="10" destOrd="0" presId="urn:microsoft.com/office/officeart/2005/8/layout/list1"/>
    <dgm:cxn modelId="{4A95CDB3-368C-429B-9B1A-19F8C665307E}" type="presParOf" srcId="{F7E4C37D-4D99-42D4-9ECC-437F189C952B}" destId="{6AF45FEF-E7FF-4B5C-9BEF-8702350F2C6B}" srcOrd="11" destOrd="0" presId="urn:microsoft.com/office/officeart/2005/8/layout/list1"/>
    <dgm:cxn modelId="{E074E6CA-2ED6-4C00-9219-CDF1879D81C7}" type="presParOf" srcId="{F7E4C37D-4D99-42D4-9ECC-437F189C952B}" destId="{10F0D251-D624-4AE1-BEBA-4B3074421650}" srcOrd="12" destOrd="0" presId="urn:microsoft.com/office/officeart/2005/8/layout/list1"/>
    <dgm:cxn modelId="{85C31C8B-5358-452B-9C8F-32C931FF6EC6}" type="presParOf" srcId="{10F0D251-D624-4AE1-BEBA-4B3074421650}" destId="{DC3BF639-8CF1-48D3-A774-6FC9F82B20A6}" srcOrd="0" destOrd="0" presId="urn:microsoft.com/office/officeart/2005/8/layout/list1"/>
    <dgm:cxn modelId="{40537E77-BA7C-4E0F-8E81-1A89F57BA193}" type="presParOf" srcId="{10F0D251-D624-4AE1-BEBA-4B3074421650}" destId="{01D6F052-EF4A-4926-9314-8DEE59D89290}" srcOrd="1" destOrd="0" presId="urn:microsoft.com/office/officeart/2005/8/layout/list1"/>
    <dgm:cxn modelId="{B567CC35-BCB5-4DAC-89C2-B37A31E13A5F}" type="presParOf" srcId="{F7E4C37D-4D99-42D4-9ECC-437F189C952B}" destId="{C83E811C-EEFF-4EC6-96EA-8417CA067509}" srcOrd="13" destOrd="0" presId="urn:microsoft.com/office/officeart/2005/8/layout/list1"/>
    <dgm:cxn modelId="{980549C9-6B52-45F2-9188-5B731829F16B}" type="presParOf" srcId="{F7E4C37D-4D99-42D4-9ECC-437F189C952B}" destId="{2BEC2317-0223-455F-95FE-A5DB12E9C61F}" srcOrd="14" destOrd="0" presId="urn:microsoft.com/office/officeart/2005/8/layout/list1"/>
    <dgm:cxn modelId="{31E032B8-4960-4076-AD7C-FF85F638C09D}" type="presParOf" srcId="{F7E4C37D-4D99-42D4-9ECC-437F189C952B}" destId="{86E34F08-CC7A-47FE-B167-181D6909F36B}" srcOrd="15" destOrd="0" presId="urn:microsoft.com/office/officeart/2005/8/layout/list1"/>
    <dgm:cxn modelId="{CA7B3B93-486E-429E-9897-621CB0E9CC68}" type="presParOf" srcId="{F7E4C37D-4D99-42D4-9ECC-437F189C952B}" destId="{0FD16365-BDF7-4D24-90CB-AC2C8A53DBA3}" srcOrd="16" destOrd="0" presId="urn:microsoft.com/office/officeart/2005/8/layout/list1"/>
    <dgm:cxn modelId="{280A5E31-C659-4234-801B-B22685B79BC9}" type="presParOf" srcId="{0FD16365-BDF7-4D24-90CB-AC2C8A53DBA3}" destId="{214C4FD9-1552-42BA-89DC-79E565BA0494}" srcOrd="0" destOrd="0" presId="urn:microsoft.com/office/officeart/2005/8/layout/list1"/>
    <dgm:cxn modelId="{5A7C96FF-A8DE-4227-9D8A-A99289D67EEE}" type="presParOf" srcId="{0FD16365-BDF7-4D24-90CB-AC2C8A53DBA3}" destId="{423F7DB7-17C1-46BB-B2DE-2FD9A864878B}" srcOrd="1" destOrd="0" presId="urn:microsoft.com/office/officeart/2005/8/layout/list1"/>
    <dgm:cxn modelId="{4C06964A-56E2-45F8-9A71-21F42E8EAA3F}" type="presParOf" srcId="{F7E4C37D-4D99-42D4-9ECC-437F189C952B}" destId="{CEE9B32C-4A69-4909-BD25-1316A57594FF}" srcOrd="17" destOrd="0" presId="urn:microsoft.com/office/officeart/2005/8/layout/list1"/>
    <dgm:cxn modelId="{3671942A-656C-410E-B4A3-ACE758E7DEEA}" type="presParOf" srcId="{F7E4C37D-4D99-42D4-9ECC-437F189C952B}" destId="{990CDA15-AE66-4488-AEE4-5F87D12AF2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077C63-CAE4-4F62-8CFF-6B6BA83C895D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19821F-96DE-4BC5-BE37-30E04241A06A}">
      <dgm:prSet phldrT="[Текст]" custT="1"/>
      <dgm:spPr>
        <a:solidFill>
          <a:srgbClr val="C0504D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100" dirty="0"/>
            <a:t> </a:t>
          </a:r>
        </a:p>
      </dgm:t>
    </dgm:pt>
    <dgm:pt modelId="{EA8012A3-BB57-4332-8676-1D90E8DDE26D}" type="parTrans" cxnId="{176F75E7-BFBE-4110-A39B-7F39877BD20E}">
      <dgm:prSet/>
      <dgm:spPr/>
      <dgm:t>
        <a:bodyPr/>
        <a:lstStyle/>
        <a:p>
          <a:endParaRPr lang="ru-RU" sz="1100"/>
        </a:p>
      </dgm:t>
    </dgm:pt>
    <dgm:pt modelId="{8879C1EF-6F70-4EF5-91C6-E41B9DD798E9}" type="sibTrans" cxnId="{176F75E7-BFBE-4110-A39B-7F39877BD20E}">
      <dgm:prSet/>
      <dgm:spPr/>
      <dgm:t>
        <a:bodyPr/>
        <a:lstStyle/>
        <a:p>
          <a:endParaRPr lang="ru-RU" sz="1100"/>
        </a:p>
      </dgm:t>
    </dgm:pt>
    <dgm:pt modelId="{4750192E-DA46-40DE-B8E1-B254050FD407}">
      <dgm:prSet phldrT="[Текст]" custT="1"/>
      <dgm:spPr>
        <a:solidFill>
          <a:schemeClr val="bg1"/>
        </a:solidFill>
        <a:ln w="25400">
          <a:solidFill>
            <a:srgbClr val="EAD5D5"/>
          </a:solidFill>
        </a:ln>
      </dgm:spPr>
      <dgm:t>
        <a:bodyPr/>
        <a:lstStyle/>
        <a:p>
          <a:pPr algn="just"/>
          <a:r>
            <a:rPr lang="ru-RU" sz="1100" dirty="0"/>
            <a:t>Заявление, подписанное гражданином и совершеннолетними членами его семьи</a:t>
          </a:r>
        </a:p>
      </dgm:t>
    </dgm:pt>
    <dgm:pt modelId="{1D30D04D-B1AE-405D-A23D-64DD992DEB4D}" type="parTrans" cxnId="{94C75774-C40D-466E-9DA5-557059333CD5}">
      <dgm:prSet/>
      <dgm:spPr/>
      <dgm:t>
        <a:bodyPr/>
        <a:lstStyle/>
        <a:p>
          <a:endParaRPr lang="ru-RU" sz="1100"/>
        </a:p>
      </dgm:t>
    </dgm:pt>
    <dgm:pt modelId="{56AFDFF0-DC3C-4970-8814-5D590CFEBADA}" type="sibTrans" cxnId="{94C75774-C40D-466E-9DA5-557059333CD5}">
      <dgm:prSet/>
      <dgm:spPr/>
      <dgm:t>
        <a:bodyPr/>
        <a:lstStyle/>
        <a:p>
          <a:endParaRPr lang="ru-RU" sz="1100"/>
        </a:p>
      </dgm:t>
    </dgm:pt>
    <dgm:pt modelId="{48872DBD-D6B2-4464-8C95-29951D7EE189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F9BEECDF-0E7E-459C-A9D7-F17D181C43D9}" type="parTrans" cxnId="{00C2DC10-6F54-41FC-B9D9-21DF2DAA421C}">
      <dgm:prSet/>
      <dgm:spPr/>
      <dgm:t>
        <a:bodyPr/>
        <a:lstStyle/>
        <a:p>
          <a:endParaRPr lang="ru-RU" sz="1100"/>
        </a:p>
      </dgm:t>
    </dgm:pt>
    <dgm:pt modelId="{C8AB864A-F258-4BFF-A779-40FAF861759D}" type="sibTrans" cxnId="{00C2DC10-6F54-41FC-B9D9-21DF2DAA421C}">
      <dgm:prSet/>
      <dgm:spPr/>
      <dgm:t>
        <a:bodyPr/>
        <a:lstStyle/>
        <a:p>
          <a:endParaRPr lang="ru-RU" sz="1100"/>
        </a:p>
      </dgm:t>
    </dgm:pt>
    <dgm:pt modelId="{A89A021D-C820-460B-9BFF-0683FA26A0E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100" dirty="0"/>
            <a:t>Согласие на обработку персональных данных участника краевой ипотеки и членов его семьи</a:t>
          </a:r>
        </a:p>
      </dgm:t>
    </dgm:pt>
    <dgm:pt modelId="{A9221B6E-53F3-4270-B352-AAE78D2E6A89}" type="parTrans" cxnId="{3D4AC5D7-3775-4719-956A-A4449E154609}">
      <dgm:prSet/>
      <dgm:spPr/>
      <dgm:t>
        <a:bodyPr/>
        <a:lstStyle/>
        <a:p>
          <a:endParaRPr lang="ru-RU" sz="1100"/>
        </a:p>
      </dgm:t>
    </dgm:pt>
    <dgm:pt modelId="{A967E0B7-897F-43B0-8605-F448B09CCA2E}" type="sibTrans" cxnId="{3D4AC5D7-3775-4719-956A-A4449E154609}">
      <dgm:prSet/>
      <dgm:spPr/>
      <dgm:t>
        <a:bodyPr/>
        <a:lstStyle/>
        <a:p>
          <a:endParaRPr lang="ru-RU" sz="1100"/>
        </a:p>
      </dgm:t>
    </dgm:pt>
    <dgm:pt modelId="{66DDF04E-81E9-4C2C-A778-63405D22CBC0}">
      <dgm:prSet phldrT="[Текст]" custT="1"/>
      <dgm:spPr/>
      <dgm:t>
        <a:bodyPr/>
        <a:lstStyle/>
        <a:p>
          <a:endParaRPr lang="ru-RU" sz="1100" dirty="0"/>
        </a:p>
      </dgm:t>
    </dgm:pt>
    <dgm:pt modelId="{FEB7BAA7-EAD0-4125-8168-18BB14FD5E3E}" type="parTrans" cxnId="{AE017F17-63E4-4B47-BFB1-2458398D306C}">
      <dgm:prSet/>
      <dgm:spPr/>
      <dgm:t>
        <a:bodyPr/>
        <a:lstStyle/>
        <a:p>
          <a:endParaRPr lang="ru-RU" sz="1100"/>
        </a:p>
      </dgm:t>
    </dgm:pt>
    <dgm:pt modelId="{DCDBF2E4-EB05-4E2D-A321-2FF9014C8A90}" type="sibTrans" cxnId="{AE017F17-63E4-4B47-BFB1-2458398D306C}">
      <dgm:prSet/>
      <dgm:spPr/>
      <dgm:t>
        <a:bodyPr/>
        <a:lstStyle/>
        <a:p>
          <a:endParaRPr lang="ru-RU" sz="1100"/>
        </a:p>
      </dgm:t>
    </dgm:pt>
    <dgm:pt modelId="{25D736B7-A33C-4E88-87D7-AEAB3FD790F4}">
      <dgm:prSet custT="1"/>
      <dgm:spPr/>
      <dgm:t>
        <a:bodyPr/>
        <a:lstStyle/>
        <a:p>
          <a:endParaRPr lang="ru-RU" sz="1100"/>
        </a:p>
      </dgm:t>
    </dgm:pt>
    <dgm:pt modelId="{A8C91A94-9053-413F-998E-76D1B8CFA708}" type="parTrans" cxnId="{4D85B701-B080-4FB3-B4FC-75A877E0CA9E}">
      <dgm:prSet/>
      <dgm:spPr/>
      <dgm:t>
        <a:bodyPr/>
        <a:lstStyle/>
        <a:p>
          <a:endParaRPr lang="ru-RU" sz="1100"/>
        </a:p>
      </dgm:t>
    </dgm:pt>
    <dgm:pt modelId="{F67B9ECD-0C72-44C0-A319-8C0785C7DE3E}" type="sibTrans" cxnId="{4D85B701-B080-4FB3-B4FC-75A877E0CA9E}">
      <dgm:prSet/>
      <dgm:spPr/>
      <dgm:t>
        <a:bodyPr/>
        <a:lstStyle/>
        <a:p>
          <a:endParaRPr lang="ru-RU" sz="1100"/>
        </a:p>
      </dgm:t>
    </dgm:pt>
    <dgm:pt modelId="{137D2FAE-8DC3-4B72-A577-534CED3F9E5E}">
      <dgm:prSet custT="1"/>
      <dgm:spPr>
        <a:solidFill>
          <a:srgbClr val="7CC0F8"/>
        </a:solidFill>
      </dgm:spPr>
      <dgm:t>
        <a:bodyPr/>
        <a:lstStyle/>
        <a:p>
          <a:endParaRPr lang="ru-RU" sz="1100"/>
        </a:p>
      </dgm:t>
    </dgm:pt>
    <dgm:pt modelId="{F13AFCC3-02B1-4B13-BC0F-5EC6E59FFB9F}" type="parTrans" cxnId="{4B9A19A6-0C03-4D7F-97DA-5DE00DB36B88}">
      <dgm:prSet/>
      <dgm:spPr/>
      <dgm:t>
        <a:bodyPr/>
        <a:lstStyle/>
        <a:p>
          <a:endParaRPr lang="ru-RU" sz="1100"/>
        </a:p>
      </dgm:t>
    </dgm:pt>
    <dgm:pt modelId="{F9D1DD91-326B-4ED3-919A-5055F18BEA03}" type="sibTrans" cxnId="{4B9A19A6-0C03-4D7F-97DA-5DE00DB36B88}">
      <dgm:prSet/>
      <dgm:spPr/>
      <dgm:t>
        <a:bodyPr/>
        <a:lstStyle/>
        <a:p>
          <a:endParaRPr lang="ru-RU" sz="1100"/>
        </a:p>
      </dgm:t>
    </dgm:pt>
    <dgm:pt modelId="{E3A228FE-16E6-4CE6-B7CF-FC47CAD0A49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100" dirty="0"/>
            <a:t>Копии документов, удостоверяющих личность гражданина и членов его семьи (все страницы)</a:t>
          </a:r>
        </a:p>
      </dgm:t>
    </dgm:pt>
    <dgm:pt modelId="{DD47E06E-3280-40DE-80E6-12A06A61550D}" type="parTrans" cxnId="{0330978B-B982-40EB-A0D2-2B4B833FC62C}">
      <dgm:prSet/>
      <dgm:spPr/>
      <dgm:t>
        <a:bodyPr/>
        <a:lstStyle/>
        <a:p>
          <a:endParaRPr lang="ru-RU" sz="1100"/>
        </a:p>
      </dgm:t>
    </dgm:pt>
    <dgm:pt modelId="{728D4460-9526-4CDE-A7B1-DC1BC5DBE871}" type="sibTrans" cxnId="{0330978B-B982-40EB-A0D2-2B4B833FC62C}">
      <dgm:prSet/>
      <dgm:spPr/>
      <dgm:t>
        <a:bodyPr/>
        <a:lstStyle/>
        <a:p>
          <a:endParaRPr lang="ru-RU" sz="1100"/>
        </a:p>
      </dgm:t>
    </dgm:pt>
    <dgm:pt modelId="{1AF637DA-20CD-4779-B900-935652730C8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100" dirty="0"/>
            <a:t>Копии свидетельств о рождении гражданина и членов его семьи</a:t>
          </a:r>
        </a:p>
      </dgm:t>
    </dgm:pt>
    <dgm:pt modelId="{850B6F4A-57ED-441C-A86C-91D446301E5E}" type="parTrans" cxnId="{ECDF85E6-94C7-41F3-8065-E1E33FDB938F}">
      <dgm:prSet/>
      <dgm:spPr/>
      <dgm:t>
        <a:bodyPr/>
        <a:lstStyle/>
        <a:p>
          <a:endParaRPr lang="ru-RU" sz="1100"/>
        </a:p>
      </dgm:t>
    </dgm:pt>
    <dgm:pt modelId="{E1B74400-BF9F-4277-A06A-B0BA8C7A6DE0}" type="sibTrans" cxnId="{ECDF85E6-94C7-41F3-8065-E1E33FDB938F}">
      <dgm:prSet/>
      <dgm:spPr/>
      <dgm:t>
        <a:bodyPr/>
        <a:lstStyle/>
        <a:p>
          <a:endParaRPr lang="ru-RU" sz="1100"/>
        </a:p>
      </dgm:t>
    </dgm:pt>
    <dgm:pt modelId="{D9EFE84E-2A0C-4C08-92B2-76D536FD1C9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100" dirty="0"/>
            <a:t>Копия свидетельства о заключении брака (на неполные семьи не распространяется)</a:t>
          </a:r>
        </a:p>
      </dgm:t>
    </dgm:pt>
    <dgm:pt modelId="{F8551910-24FA-4000-8B72-92A5E020FC73}" type="parTrans" cxnId="{1025B1B2-1DD8-43CA-B8C9-A91DD6F176DD}">
      <dgm:prSet/>
      <dgm:spPr/>
      <dgm:t>
        <a:bodyPr/>
        <a:lstStyle/>
        <a:p>
          <a:endParaRPr lang="ru-RU" sz="1100"/>
        </a:p>
      </dgm:t>
    </dgm:pt>
    <dgm:pt modelId="{7B191F46-7A7E-43DD-857B-778E4ED8B791}" type="sibTrans" cxnId="{1025B1B2-1DD8-43CA-B8C9-A91DD6F176DD}">
      <dgm:prSet/>
      <dgm:spPr/>
      <dgm:t>
        <a:bodyPr/>
        <a:lstStyle/>
        <a:p>
          <a:endParaRPr lang="ru-RU" sz="1100"/>
        </a:p>
      </dgm:t>
    </dgm:pt>
    <dgm:pt modelId="{84C660F3-5A74-4638-BFB4-A86229D95EE8}">
      <dgm:prSet custT="1"/>
      <dgm:spPr>
        <a:solidFill>
          <a:schemeClr val="bg1">
            <a:alpha val="90000"/>
          </a:schemeClr>
        </a:solidFill>
        <a:ln>
          <a:solidFill>
            <a:srgbClr val="7CC0F8">
              <a:alpha val="90000"/>
            </a:srgbClr>
          </a:solidFill>
        </a:ln>
      </dgm:spPr>
      <dgm:t>
        <a:bodyPr/>
        <a:lstStyle/>
        <a:p>
          <a:pPr algn="just"/>
          <a:r>
            <a:rPr lang="ru-RU" sz="1100" dirty="0"/>
            <a:t>Справка с органов ЗАГС о заключении брака (в случае, если брак расторгнут)</a:t>
          </a:r>
        </a:p>
      </dgm:t>
    </dgm:pt>
    <dgm:pt modelId="{3247F007-8F47-40B7-B344-0EA71A51EBAB}" type="parTrans" cxnId="{12F0F0B2-1417-4655-9964-259363C39E30}">
      <dgm:prSet/>
      <dgm:spPr/>
      <dgm:t>
        <a:bodyPr/>
        <a:lstStyle/>
        <a:p>
          <a:endParaRPr lang="ru-RU" sz="1100"/>
        </a:p>
      </dgm:t>
    </dgm:pt>
    <dgm:pt modelId="{5BB96B9C-6318-4565-B85B-46D47D408087}" type="sibTrans" cxnId="{12F0F0B2-1417-4655-9964-259363C39E30}">
      <dgm:prSet/>
      <dgm:spPr/>
      <dgm:t>
        <a:bodyPr/>
        <a:lstStyle/>
        <a:p>
          <a:endParaRPr lang="ru-RU" sz="1100"/>
        </a:p>
      </dgm:t>
    </dgm:pt>
    <dgm:pt modelId="{9AEB94B2-657B-4B9F-B6AA-F5BD65BC1F14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7AF8274C-A4BF-47E5-9702-968283CB6F78}" type="sibTrans" cxnId="{87BF8EE2-AD7F-4A20-900F-13E8F92027C9}">
      <dgm:prSet/>
      <dgm:spPr/>
      <dgm:t>
        <a:bodyPr/>
        <a:lstStyle/>
        <a:p>
          <a:endParaRPr lang="ru-RU" sz="1100"/>
        </a:p>
      </dgm:t>
    </dgm:pt>
    <dgm:pt modelId="{1AB25889-1A7F-469F-AF01-9188267FC9C5}" type="parTrans" cxnId="{87BF8EE2-AD7F-4A20-900F-13E8F92027C9}">
      <dgm:prSet/>
      <dgm:spPr/>
      <dgm:t>
        <a:bodyPr/>
        <a:lstStyle/>
        <a:p>
          <a:endParaRPr lang="ru-RU" sz="1100"/>
        </a:p>
      </dgm:t>
    </dgm:pt>
    <dgm:pt modelId="{BE98FD70-50DD-42DE-9572-8490DC94B75A}" type="pres">
      <dgm:prSet presAssocID="{BE077C63-CAE4-4F62-8CFF-6B6BA83C89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A25006-E768-4123-8838-542522D036DC}" type="pres">
      <dgm:prSet presAssocID="{CA19821F-96DE-4BC5-BE37-30E04241A06A}" presName="horFlow" presStyleCnt="0"/>
      <dgm:spPr/>
    </dgm:pt>
    <dgm:pt modelId="{242E5281-7C39-4B0D-9A35-85B9A8C03C05}" type="pres">
      <dgm:prSet presAssocID="{CA19821F-96DE-4BC5-BE37-30E04241A06A}" presName="bigChev" presStyleLbl="node1" presStyleIdx="0" presStyleCnt="6" custScaleX="48767"/>
      <dgm:spPr/>
      <dgm:t>
        <a:bodyPr/>
        <a:lstStyle/>
        <a:p>
          <a:endParaRPr lang="ru-RU"/>
        </a:p>
      </dgm:t>
    </dgm:pt>
    <dgm:pt modelId="{8D53DB3D-2979-4B5E-B490-8B113D8EA940}" type="pres">
      <dgm:prSet presAssocID="{1D30D04D-B1AE-405D-A23D-64DD992DEB4D}" presName="parTrans" presStyleCnt="0"/>
      <dgm:spPr/>
    </dgm:pt>
    <dgm:pt modelId="{C6C19C6C-4BE6-444D-B2C7-27A6EBD37C84}" type="pres">
      <dgm:prSet presAssocID="{4750192E-DA46-40DE-B8E1-B254050FD407}" presName="node" presStyleLbl="alignAccFollowNode1" presStyleIdx="0" presStyleCnt="6" custScaleX="241043" custScaleY="10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763E-84BD-49E8-952D-648DF1922F17}" type="pres">
      <dgm:prSet presAssocID="{CA19821F-96DE-4BC5-BE37-30E04241A06A}" presName="vSp" presStyleCnt="0"/>
      <dgm:spPr/>
    </dgm:pt>
    <dgm:pt modelId="{C3992435-3D50-45D5-9FD7-D1B663B28AF6}" type="pres">
      <dgm:prSet presAssocID="{48872DBD-D6B2-4464-8C95-29951D7EE189}" presName="horFlow" presStyleCnt="0"/>
      <dgm:spPr/>
    </dgm:pt>
    <dgm:pt modelId="{3177F963-ABEE-4F99-A8B5-C6EA5107D14D}" type="pres">
      <dgm:prSet presAssocID="{48872DBD-D6B2-4464-8C95-29951D7EE189}" presName="bigChev" presStyleLbl="node1" presStyleIdx="1" presStyleCnt="6" custScaleX="48767"/>
      <dgm:spPr/>
      <dgm:t>
        <a:bodyPr/>
        <a:lstStyle/>
        <a:p>
          <a:endParaRPr lang="ru-RU"/>
        </a:p>
      </dgm:t>
    </dgm:pt>
    <dgm:pt modelId="{B23DD7C2-6911-4CAE-9B9B-F32FAC754B14}" type="pres">
      <dgm:prSet presAssocID="{A9221B6E-53F3-4270-B352-AAE78D2E6A89}" presName="parTrans" presStyleCnt="0"/>
      <dgm:spPr/>
    </dgm:pt>
    <dgm:pt modelId="{3D013A0B-EB65-44C1-965F-3E728C8AEF82}" type="pres">
      <dgm:prSet presAssocID="{A89A021D-C820-460B-9BFF-0683FA26A0EB}" presName="node" presStyleLbl="alignAccFollowNode1" presStyleIdx="1" presStyleCnt="6" custScaleX="241043" custScaleY="10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67F82-7FD7-4214-BC64-1FD6B0DF1A00}" type="pres">
      <dgm:prSet presAssocID="{48872DBD-D6B2-4464-8C95-29951D7EE189}" presName="vSp" presStyleCnt="0"/>
      <dgm:spPr/>
    </dgm:pt>
    <dgm:pt modelId="{8BA04315-FC34-4DEF-803C-80F5DE6AEB6A}" type="pres">
      <dgm:prSet presAssocID="{9AEB94B2-657B-4B9F-B6AA-F5BD65BC1F14}" presName="horFlow" presStyleCnt="0"/>
      <dgm:spPr/>
    </dgm:pt>
    <dgm:pt modelId="{69BB02D3-2E4B-4C7D-95D2-B55A5EBA48EB}" type="pres">
      <dgm:prSet presAssocID="{9AEB94B2-657B-4B9F-B6AA-F5BD65BC1F14}" presName="bigChev" presStyleLbl="node1" presStyleIdx="2" presStyleCnt="6" custScaleX="48767"/>
      <dgm:spPr/>
      <dgm:t>
        <a:bodyPr/>
        <a:lstStyle/>
        <a:p>
          <a:endParaRPr lang="ru-RU"/>
        </a:p>
      </dgm:t>
    </dgm:pt>
    <dgm:pt modelId="{C778DF91-FF1D-4355-820D-4002C7B92302}" type="pres">
      <dgm:prSet presAssocID="{DD47E06E-3280-40DE-80E6-12A06A61550D}" presName="parTrans" presStyleCnt="0"/>
      <dgm:spPr/>
    </dgm:pt>
    <dgm:pt modelId="{9ABE03E6-823E-4E4E-A023-A78CCADBCF09}" type="pres">
      <dgm:prSet presAssocID="{E3A228FE-16E6-4CE6-B7CF-FC47CAD0A49A}" presName="node" presStyleLbl="alignAccFollowNode1" presStyleIdx="2" presStyleCnt="6" custScaleX="241043" custScaleY="10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00990-82A7-4BBC-B09C-D6490EC1A0ED}" type="pres">
      <dgm:prSet presAssocID="{9AEB94B2-657B-4B9F-B6AA-F5BD65BC1F14}" presName="vSp" presStyleCnt="0"/>
      <dgm:spPr/>
    </dgm:pt>
    <dgm:pt modelId="{BB16D432-906C-4A2A-ADEC-92EE1AC5775A}" type="pres">
      <dgm:prSet presAssocID="{25D736B7-A33C-4E88-87D7-AEAB3FD790F4}" presName="horFlow" presStyleCnt="0"/>
      <dgm:spPr/>
    </dgm:pt>
    <dgm:pt modelId="{A48FFC67-583E-453F-BC4F-B33C6FCA6A14}" type="pres">
      <dgm:prSet presAssocID="{25D736B7-A33C-4E88-87D7-AEAB3FD790F4}" presName="bigChev" presStyleLbl="node1" presStyleIdx="3" presStyleCnt="6" custScaleX="48767"/>
      <dgm:spPr/>
      <dgm:t>
        <a:bodyPr/>
        <a:lstStyle/>
        <a:p>
          <a:endParaRPr lang="ru-RU"/>
        </a:p>
      </dgm:t>
    </dgm:pt>
    <dgm:pt modelId="{DF099ADD-EFB8-4059-844A-084C4CC299C2}" type="pres">
      <dgm:prSet presAssocID="{850B6F4A-57ED-441C-A86C-91D446301E5E}" presName="parTrans" presStyleCnt="0"/>
      <dgm:spPr/>
    </dgm:pt>
    <dgm:pt modelId="{649E634B-BD1F-4730-9C6A-4595D1D88680}" type="pres">
      <dgm:prSet presAssocID="{1AF637DA-20CD-4779-B900-935652730C8E}" presName="node" presStyleLbl="alignAccFollowNode1" presStyleIdx="3" presStyleCnt="6" custScaleX="241043" custScaleY="10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AC1DA-487A-499E-946A-DCB402DBEE20}" type="pres">
      <dgm:prSet presAssocID="{25D736B7-A33C-4E88-87D7-AEAB3FD790F4}" presName="vSp" presStyleCnt="0"/>
      <dgm:spPr/>
    </dgm:pt>
    <dgm:pt modelId="{2EAF2453-6D8D-4568-A907-5C20F795ADEA}" type="pres">
      <dgm:prSet presAssocID="{66DDF04E-81E9-4C2C-A778-63405D22CBC0}" presName="horFlow" presStyleCnt="0"/>
      <dgm:spPr/>
    </dgm:pt>
    <dgm:pt modelId="{8FC2B2DF-2DB7-4BBE-8A2C-A2A2B6FF23ED}" type="pres">
      <dgm:prSet presAssocID="{66DDF04E-81E9-4C2C-A778-63405D22CBC0}" presName="bigChev" presStyleLbl="node1" presStyleIdx="4" presStyleCnt="6" custScaleX="48767"/>
      <dgm:spPr/>
      <dgm:t>
        <a:bodyPr/>
        <a:lstStyle/>
        <a:p>
          <a:endParaRPr lang="ru-RU"/>
        </a:p>
      </dgm:t>
    </dgm:pt>
    <dgm:pt modelId="{2E1F17EF-A77E-40E8-B349-7FB2F1EF5E66}" type="pres">
      <dgm:prSet presAssocID="{F8551910-24FA-4000-8B72-92A5E020FC73}" presName="parTrans" presStyleCnt="0"/>
      <dgm:spPr/>
    </dgm:pt>
    <dgm:pt modelId="{BAED3AA7-C20D-4DA7-8159-3B7B424EB9FE}" type="pres">
      <dgm:prSet presAssocID="{D9EFE84E-2A0C-4C08-92B2-76D536FD1C9C}" presName="node" presStyleLbl="alignAccFollowNode1" presStyleIdx="4" presStyleCnt="6" custScaleX="241043" custScaleY="10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8041-6E4A-4CE7-A652-EE2E7C567CFA}" type="pres">
      <dgm:prSet presAssocID="{66DDF04E-81E9-4C2C-A778-63405D22CBC0}" presName="vSp" presStyleCnt="0"/>
      <dgm:spPr/>
    </dgm:pt>
    <dgm:pt modelId="{A4E48BC0-4799-4834-A38F-E02251DF8980}" type="pres">
      <dgm:prSet presAssocID="{137D2FAE-8DC3-4B72-A577-534CED3F9E5E}" presName="horFlow" presStyleCnt="0"/>
      <dgm:spPr/>
    </dgm:pt>
    <dgm:pt modelId="{4440D0E4-6CA1-43D8-8A44-2D1EB8D32697}" type="pres">
      <dgm:prSet presAssocID="{137D2FAE-8DC3-4B72-A577-534CED3F9E5E}" presName="bigChev" presStyleLbl="node1" presStyleIdx="5" presStyleCnt="6" custScaleX="48767"/>
      <dgm:spPr/>
      <dgm:t>
        <a:bodyPr/>
        <a:lstStyle/>
        <a:p>
          <a:endParaRPr lang="ru-RU"/>
        </a:p>
      </dgm:t>
    </dgm:pt>
    <dgm:pt modelId="{D3DADE25-C398-4328-B2FB-77B448B90A4E}" type="pres">
      <dgm:prSet presAssocID="{3247F007-8F47-40B7-B344-0EA71A51EBAB}" presName="parTrans" presStyleCnt="0"/>
      <dgm:spPr/>
    </dgm:pt>
    <dgm:pt modelId="{88274B5B-93C3-4830-992F-440A7E9BA842}" type="pres">
      <dgm:prSet presAssocID="{84C660F3-5A74-4638-BFB4-A86229D95EE8}" presName="node" presStyleLbl="alignAccFollowNode1" presStyleIdx="5" presStyleCnt="6" custScaleX="241043" custScaleY="10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F85E6-94C7-41F3-8065-E1E33FDB938F}" srcId="{25D736B7-A33C-4E88-87D7-AEAB3FD790F4}" destId="{1AF637DA-20CD-4779-B900-935652730C8E}" srcOrd="0" destOrd="0" parTransId="{850B6F4A-57ED-441C-A86C-91D446301E5E}" sibTransId="{E1B74400-BF9F-4277-A06A-B0BA8C7A6DE0}"/>
    <dgm:cxn modelId="{F03F3013-BDE6-48D9-A87C-F437B7DAEA95}" type="presOf" srcId="{1AF637DA-20CD-4779-B900-935652730C8E}" destId="{649E634B-BD1F-4730-9C6A-4595D1D88680}" srcOrd="0" destOrd="0" presId="urn:microsoft.com/office/officeart/2005/8/layout/lProcess3"/>
    <dgm:cxn modelId="{C3896303-E511-407C-894F-D48AF0871086}" type="presOf" srcId="{CA19821F-96DE-4BC5-BE37-30E04241A06A}" destId="{242E5281-7C39-4B0D-9A35-85B9A8C03C05}" srcOrd="0" destOrd="0" presId="urn:microsoft.com/office/officeart/2005/8/layout/lProcess3"/>
    <dgm:cxn modelId="{6354DA7B-9CDD-4AED-83B2-DFB7B27E9020}" type="presOf" srcId="{9AEB94B2-657B-4B9F-B6AA-F5BD65BC1F14}" destId="{69BB02D3-2E4B-4C7D-95D2-B55A5EBA48EB}" srcOrd="0" destOrd="0" presId="urn:microsoft.com/office/officeart/2005/8/layout/lProcess3"/>
    <dgm:cxn modelId="{8AF6F387-D144-43C1-AA39-B24D4248D937}" type="presOf" srcId="{84C660F3-5A74-4638-BFB4-A86229D95EE8}" destId="{88274B5B-93C3-4830-992F-440A7E9BA842}" srcOrd="0" destOrd="0" presId="urn:microsoft.com/office/officeart/2005/8/layout/lProcess3"/>
    <dgm:cxn modelId="{4076B2E2-5C7B-47EB-B718-982B2439F3E6}" type="presOf" srcId="{25D736B7-A33C-4E88-87D7-AEAB3FD790F4}" destId="{A48FFC67-583E-453F-BC4F-B33C6FCA6A14}" srcOrd="0" destOrd="0" presId="urn:microsoft.com/office/officeart/2005/8/layout/lProcess3"/>
    <dgm:cxn modelId="{4B9A19A6-0C03-4D7F-97DA-5DE00DB36B88}" srcId="{BE077C63-CAE4-4F62-8CFF-6B6BA83C895D}" destId="{137D2FAE-8DC3-4B72-A577-534CED3F9E5E}" srcOrd="5" destOrd="0" parTransId="{F13AFCC3-02B1-4B13-BC0F-5EC6E59FFB9F}" sibTransId="{F9D1DD91-326B-4ED3-919A-5055F18BEA03}"/>
    <dgm:cxn modelId="{3D4AC5D7-3775-4719-956A-A4449E154609}" srcId="{48872DBD-D6B2-4464-8C95-29951D7EE189}" destId="{A89A021D-C820-460B-9BFF-0683FA26A0EB}" srcOrd="0" destOrd="0" parTransId="{A9221B6E-53F3-4270-B352-AAE78D2E6A89}" sibTransId="{A967E0B7-897F-43B0-8605-F448B09CCA2E}"/>
    <dgm:cxn modelId="{06A0719F-5046-46C5-8D1A-948F7190B94B}" type="presOf" srcId="{137D2FAE-8DC3-4B72-A577-534CED3F9E5E}" destId="{4440D0E4-6CA1-43D8-8A44-2D1EB8D32697}" srcOrd="0" destOrd="0" presId="urn:microsoft.com/office/officeart/2005/8/layout/lProcess3"/>
    <dgm:cxn modelId="{1025B1B2-1DD8-43CA-B8C9-A91DD6F176DD}" srcId="{66DDF04E-81E9-4C2C-A778-63405D22CBC0}" destId="{D9EFE84E-2A0C-4C08-92B2-76D536FD1C9C}" srcOrd="0" destOrd="0" parTransId="{F8551910-24FA-4000-8B72-92A5E020FC73}" sibTransId="{7B191F46-7A7E-43DD-857B-778E4ED8B791}"/>
    <dgm:cxn modelId="{4C5E841A-F9CF-497F-9235-5A198C454D9D}" type="presOf" srcId="{66DDF04E-81E9-4C2C-A778-63405D22CBC0}" destId="{8FC2B2DF-2DB7-4BBE-8A2C-A2A2B6FF23ED}" srcOrd="0" destOrd="0" presId="urn:microsoft.com/office/officeart/2005/8/layout/lProcess3"/>
    <dgm:cxn modelId="{4D85B701-B080-4FB3-B4FC-75A877E0CA9E}" srcId="{BE077C63-CAE4-4F62-8CFF-6B6BA83C895D}" destId="{25D736B7-A33C-4E88-87D7-AEAB3FD790F4}" srcOrd="3" destOrd="0" parTransId="{A8C91A94-9053-413F-998E-76D1B8CFA708}" sibTransId="{F67B9ECD-0C72-44C0-A319-8C0785C7DE3E}"/>
    <dgm:cxn modelId="{AE017F17-63E4-4B47-BFB1-2458398D306C}" srcId="{BE077C63-CAE4-4F62-8CFF-6B6BA83C895D}" destId="{66DDF04E-81E9-4C2C-A778-63405D22CBC0}" srcOrd="4" destOrd="0" parTransId="{FEB7BAA7-EAD0-4125-8168-18BB14FD5E3E}" sibTransId="{DCDBF2E4-EB05-4E2D-A321-2FF9014C8A90}"/>
    <dgm:cxn modelId="{E9FB7696-49B5-453A-BB54-CF11A396382C}" type="presOf" srcId="{E3A228FE-16E6-4CE6-B7CF-FC47CAD0A49A}" destId="{9ABE03E6-823E-4E4E-A023-A78CCADBCF09}" srcOrd="0" destOrd="0" presId="urn:microsoft.com/office/officeart/2005/8/layout/lProcess3"/>
    <dgm:cxn modelId="{87BF8EE2-AD7F-4A20-900F-13E8F92027C9}" srcId="{BE077C63-CAE4-4F62-8CFF-6B6BA83C895D}" destId="{9AEB94B2-657B-4B9F-B6AA-F5BD65BC1F14}" srcOrd="2" destOrd="0" parTransId="{1AB25889-1A7F-469F-AF01-9188267FC9C5}" sibTransId="{7AF8274C-A4BF-47E5-9702-968283CB6F78}"/>
    <dgm:cxn modelId="{176F75E7-BFBE-4110-A39B-7F39877BD20E}" srcId="{BE077C63-CAE4-4F62-8CFF-6B6BA83C895D}" destId="{CA19821F-96DE-4BC5-BE37-30E04241A06A}" srcOrd="0" destOrd="0" parTransId="{EA8012A3-BB57-4332-8676-1D90E8DDE26D}" sibTransId="{8879C1EF-6F70-4EF5-91C6-E41B9DD798E9}"/>
    <dgm:cxn modelId="{94C75774-C40D-466E-9DA5-557059333CD5}" srcId="{CA19821F-96DE-4BC5-BE37-30E04241A06A}" destId="{4750192E-DA46-40DE-B8E1-B254050FD407}" srcOrd="0" destOrd="0" parTransId="{1D30D04D-B1AE-405D-A23D-64DD992DEB4D}" sibTransId="{56AFDFF0-DC3C-4970-8814-5D590CFEBADA}"/>
    <dgm:cxn modelId="{00C2DC10-6F54-41FC-B9D9-21DF2DAA421C}" srcId="{BE077C63-CAE4-4F62-8CFF-6B6BA83C895D}" destId="{48872DBD-D6B2-4464-8C95-29951D7EE189}" srcOrd="1" destOrd="0" parTransId="{F9BEECDF-0E7E-459C-A9D7-F17D181C43D9}" sibTransId="{C8AB864A-F258-4BFF-A779-40FAF861759D}"/>
    <dgm:cxn modelId="{12F0F0B2-1417-4655-9964-259363C39E30}" srcId="{137D2FAE-8DC3-4B72-A577-534CED3F9E5E}" destId="{84C660F3-5A74-4638-BFB4-A86229D95EE8}" srcOrd="0" destOrd="0" parTransId="{3247F007-8F47-40B7-B344-0EA71A51EBAB}" sibTransId="{5BB96B9C-6318-4565-B85B-46D47D408087}"/>
    <dgm:cxn modelId="{B4DE68A8-ABA3-4E70-8BF7-38E574E35CCE}" type="presOf" srcId="{A89A021D-C820-460B-9BFF-0683FA26A0EB}" destId="{3D013A0B-EB65-44C1-965F-3E728C8AEF82}" srcOrd="0" destOrd="0" presId="urn:microsoft.com/office/officeart/2005/8/layout/lProcess3"/>
    <dgm:cxn modelId="{0330978B-B982-40EB-A0D2-2B4B833FC62C}" srcId="{9AEB94B2-657B-4B9F-B6AA-F5BD65BC1F14}" destId="{E3A228FE-16E6-4CE6-B7CF-FC47CAD0A49A}" srcOrd="0" destOrd="0" parTransId="{DD47E06E-3280-40DE-80E6-12A06A61550D}" sibTransId="{728D4460-9526-4CDE-A7B1-DC1BC5DBE871}"/>
    <dgm:cxn modelId="{5198A870-0FD0-4B84-B122-8FACBA1FFF85}" type="presOf" srcId="{4750192E-DA46-40DE-B8E1-B254050FD407}" destId="{C6C19C6C-4BE6-444D-B2C7-27A6EBD37C84}" srcOrd="0" destOrd="0" presId="urn:microsoft.com/office/officeart/2005/8/layout/lProcess3"/>
    <dgm:cxn modelId="{15CC4BC2-0414-47DB-81CF-8A0394AA8902}" type="presOf" srcId="{D9EFE84E-2A0C-4C08-92B2-76D536FD1C9C}" destId="{BAED3AA7-C20D-4DA7-8159-3B7B424EB9FE}" srcOrd="0" destOrd="0" presId="urn:microsoft.com/office/officeart/2005/8/layout/lProcess3"/>
    <dgm:cxn modelId="{7A2FAB37-A2CA-4BAF-A105-5721DCD65D5E}" type="presOf" srcId="{48872DBD-D6B2-4464-8C95-29951D7EE189}" destId="{3177F963-ABEE-4F99-A8B5-C6EA5107D14D}" srcOrd="0" destOrd="0" presId="urn:microsoft.com/office/officeart/2005/8/layout/lProcess3"/>
    <dgm:cxn modelId="{0BC7DD7C-EEEB-4E3F-8B6D-E5837C12339E}" type="presOf" srcId="{BE077C63-CAE4-4F62-8CFF-6B6BA83C895D}" destId="{BE98FD70-50DD-42DE-9572-8490DC94B75A}" srcOrd="0" destOrd="0" presId="urn:microsoft.com/office/officeart/2005/8/layout/lProcess3"/>
    <dgm:cxn modelId="{E90EDF18-11B0-416D-94AC-5B97D251BD60}" type="presParOf" srcId="{BE98FD70-50DD-42DE-9572-8490DC94B75A}" destId="{9EA25006-E768-4123-8838-542522D036DC}" srcOrd="0" destOrd="0" presId="urn:microsoft.com/office/officeart/2005/8/layout/lProcess3"/>
    <dgm:cxn modelId="{F35005FC-05D5-4F05-B9C8-DBEB24061092}" type="presParOf" srcId="{9EA25006-E768-4123-8838-542522D036DC}" destId="{242E5281-7C39-4B0D-9A35-85B9A8C03C05}" srcOrd="0" destOrd="0" presId="urn:microsoft.com/office/officeart/2005/8/layout/lProcess3"/>
    <dgm:cxn modelId="{B333572F-6B44-4139-AF3C-BE938A4D1F17}" type="presParOf" srcId="{9EA25006-E768-4123-8838-542522D036DC}" destId="{8D53DB3D-2979-4B5E-B490-8B113D8EA940}" srcOrd="1" destOrd="0" presId="urn:microsoft.com/office/officeart/2005/8/layout/lProcess3"/>
    <dgm:cxn modelId="{687EF0D9-3E39-42D1-B195-4B25131C34C2}" type="presParOf" srcId="{9EA25006-E768-4123-8838-542522D036DC}" destId="{C6C19C6C-4BE6-444D-B2C7-27A6EBD37C84}" srcOrd="2" destOrd="0" presId="urn:microsoft.com/office/officeart/2005/8/layout/lProcess3"/>
    <dgm:cxn modelId="{752F8FC7-E0D0-4562-B2FD-16B17D045C3E}" type="presParOf" srcId="{BE98FD70-50DD-42DE-9572-8490DC94B75A}" destId="{1326763E-84BD-49E8-952D-648DF1922F17}" srcOrd="1" destOrd="0" presId="urn:microsoft.com/office/officeart/2005/8/layout/lProcess3"/>
    <dgm:cxn modelId="{94735EBB-35B6-4F8B-8712-E03596577C96}" type="presParOf" srcId="{BE98FD70-50DD-42DE-9572-8490DC94B75A}" destId="{C3992435-3D50-45D5-9FD7-D1B663B28AF6}" srcOrd="2" destOrd="0" presId="urn:microsoft.com/office/officeart/2005/8/layout/lProcess3"/>
    <dgm:cxn modelId="{2E7F6458-E539-46B0-87D1-E1A535CCB88C}" type="presParOf" srcId="{C3992435-3D50-45D5-9FD7-D1B663B28AF6}" destId="{3177F963-ABEE-4F99-A8B5-C6EA5107D14D}" srcOrd="0" destOrd="0" presId="urn:microsoft.com/office/officeart/2005/8/layout/lProcess3"/>
    <dgm:cxn modelId="{A976216F-EC02-4F57-BC6D-11D51A566D6B}" type="presParOf" srcId="{C3992435-3D50-45D5-9FD7-D1B663B28AF6}" destId="{B23DD7C2-6911-4CAE-9B9B-F32FAC754B14}" srcOrd="1" destOrd="0" presId="urn:microsoft.com/office/officeart/2005/8/layout/lProcess3"/>
    <dgm:cxn modelId="{2EC579F1-AF99-440C-AF50-BBB4AC8F2758}" type="presParOf" srcId="{C3992435-3D50-45D5-9FD7-D1B663B28AF6}" destId="{3D013A0B-EB65-44C1-965F-3E728C8AEF82}" srcOrd="2" destOrd="0" presId="urn:microsoft.com/office/officeart/2005/8/layout/lProcess3"/>
    <dgm:cxn modelId="{870C8AE5-E9CB-43EC-90F4-83418BDBFCB2}" type="presParOf" srcId="{BE98FD70-50DD-42DE-9572-8490DC94B75A}" destId="{57D67F82-7FD7-4214-BC64-1FD6B0DF1A00}" srcOrd="3" destOrd="0" presId="urn:microsoft.com/office/officeart/2005/8/layout/lProcess3"/>
    <dgm:cxn modelId="{5D6CC4B5-36A7-44E8-A86C-CDCA2575E453}" type="presParOf" srcId="{BE98FD70-50DD-42DE-9572-8490DC94B75A}" destId="{8BA04315-FC34-4DEF-803C-80F5DE6AEB6A}" srcOrd="4" destOrd="0" presId="urn:microsoft.com/office/officeart/2005/8/layout/lProcess3"/>
    <dgm:cxn modelId="{130D2DAD-50A0-4DAF-92E9-B84CC0EBA1AA}" type="presParOf" srcId="{8BA04315-FC34-4DEF-803C-80F5DE6AEB6A}" destId="{69BB02D3-2E4B-4C7D-95D2-B55A5EBA48EB}" srcOrd="0" destOrd="0" presId="urn:microsoft.com/office/officeart/2005/8/layout/lProcess3"/>
    <dgm:cxn modelId="{D0B17924-D160-4D44-AD43-830088D8E0A9}" type="presParOf" srcId="{8BA04315-FC34-4DEF-803C-80F5DE6AEB6A}" destId="{C778DF91-FF1D-4355-820D-4002C7B92302}" srcOrd="1" destOrd="0" presId="urn:microsoft.com/office/officeart/2005/8/layout/lProcess3"/>
    <dgm:cxn modelId="{7E46AB52-1CEE-41A8-95BF-5DDBB6E053E1}" type="presParOf" srcId="{8BA04315-FC34-4DEF-803C-80F5DE6AEB6A}" destId="{9ABE03E6-823E-4E4E-A023-A78CCADBCF09}" srcOrd="2" destOrd="0" presId="urn:microsoft.com/office/officeart/2005/8/layout/lProcess3"/>
    <dgm:cxn modelId="{AC104C69-5C95-42BC-8BE5-7C148E1F6CE8}" type="presParOf" srcId="{BE98FD70-50DD-42DE-9572-8490DC94B75A}" destId="{EEB00990-82A7-4BBC-B09C-D6490EC1A0ED}" srcOrd="5" destOrd="0" presId="urn:microsoft.com/office/officeart/2005/8/layout/lProcess3"/>
    <dgm:cxn modelId="{73F0F588-EE35-4451-A18F-23FC85AF8934}" type="presParOf" srcId="{BE98FD70-50DD-42DE-9572-8490DC94B75A}" destId="{BB16D432-906C-4A2A-ADEC-92EE1AC5775A}" srcOrd="6" destOrd="0" presId="urn:microsoft.com/office/officeart/2005/8/layout/lProcess3"/>
    <dgm:cxn modelId="{2B004F45-9BB2-41F7-A8C4-3F012414D6B9}" type="presParOf" srcId="{BB16D432-906C-4A2A-ADEC-92EE1AC5775A}" destId="{A48FFC67-583E-453F-BC4F-B33C6FCA6A14}" srcOrd="0" destOrd="0" presId="urn:microsoft.com/office/officeart/2005/8/layout/lProcess3"/>
    <dgm:cxn modelId="{60803F45-8E4F-4DBA-8D26-B82B9BD5AB44}" type="presParOf" srcId="{BB16D432-906C-4A2A-ADEC-92EE1AC5775A}" destId="{DF099ADD-EFB8-4059-844A-084C4CC299C2}" srcOrd="1" destOrd="0" presId="urn:microsoft.com/office/officeart/2005/8/layout/lProcess3"/>
    <dgm:cxn modelId="{20210848-691E-4524-B881-C415759AEADB}" type="presParOf" srcId="{BB16D432-906C-4A2A-ADEC-92EE1AC5775A}" destId="{649E634B-BD1F-4730-9C6A-4595D1D88680}" srcOrd="2" destOrd="0" presId="urn:microsoft.com/office/officeart/2005/8/layout/lProcess3"/>
    <dgm:cxn modelId="{E72C28D5-2656-439C-8D87-98EEB7ABC0DB}" type="presParOf" srcId="{BE98FD70-50DD-42DE-9572-8490DC94B75A}" destId="{809AC1DA-487A-499E-946A-DCB402DBEE20}" srcOrd="7" destOrd="0" presId="urn:microsoft.com/office/officeart/2005/8/layout/lProcess3"/>
    <dgm:cxn modelId="{2E90C5C2-04E0-4322-AA48-F2ED266061FB}" type="presParOf" srcId="{BE98FD70-50DD-42DE-9572-8490DC94B75A}" destId="{2EAF2453-6D8D-4568-A907-5C20F795ADEA}" srcOrd="8" destOrd="0" presId="urn:microsoft.com/office/officeart/2005/8/layout/lProcess3"/>
    <dgm:cxn modelId="{AF237D7C-AC44-4153-9B32-63707E9C9972}" type="presParOf" srcId="{2EAF2453-6D8D-4568-A907-5C20F795ADEA}" destId="{8FC2B2DF-2DB7-4BBE-8A2C-A2A2B6FF23ED}" srcOrd="0" destOrd="0" presId="urn:microsoft.com/office/officeart/2005/8/layout/lProcess3"/>
    <dgm:cxn modelId="{55F0FB8E-5BCB-456F-AF3F-4E9A864F2363}" type="presParOf" srcId="{2EAF2453-6D8D-4568-A907-5C20F795ADEA}" destId="{2E1F17EF-A77E-40E8-B349-7FB2F1EF5E66}" srcOrd="1" destOrd="0" presId="urn:microsoft.com/office/officeart/2005/8/layout/lProcess3"/>
    <dgm:cxn modelId="{996B0064-7F1C-4E0A-8CA8-DC7C88E2CA7A}" type="presParOf" srcId="{2EAF2453-6D8D-4568-A907-5C20F795ADEA}" destId="{BAED3AA7-C20D-4DA7-8159-3B7B424EB9FE}" srcOrd="2" destOrd="0" presId="urn:microsoft.com/office/officeart/2005/8/layout/lProcess3"/>
    <dgm:cxn modelId="{5C4429E8-B1F7-4ABB-AA13-57AFC2471C25}" type="presParOf" srcId="{BE98FD70-50DD-42DE-9572-8490DC94B75A}" destId="{A2538041-6E4A-4CE7-A652-EE2E7C567CFA}" srcOrd="9" destOrd="0" presId="urn:microsoft.com/office/officeart/2005/8/layout/lProcess3"/>
    <dgm:cxn modelId="{876C8374-DED0-45DE-A323-1EBA0DD98DAF}" type="presParOf" srcId="{BE98FD70-50DD-42DE-9572-8490DC94B75A}" destId="{A4E48BC0-4799-4834-A38F-E02251DF8980}" srcOrd="10" destOrd="0" presId="urn:microsoft.com/office/officeart/2005/8/layout/lProcess3"/>
    <dgm:cxn modelId="{4C404905-EF9F-4498-8834-11330E6B7BCE}" type="presParOf" srcId="{A4E48BC0-4799-4834-A38F-E02251DF8980}" destId="{4440D0E4-6CA1-43D8-8A44-2D1EB8D32697}" srcOrd="0" destOrd="0" presId="urn:microsoft.com/office/officeart/2005/8/layout/lProcess3"/>
    <dgm:cxn modelId="{7D22D655-0E25-4E65-A458-551A78B6FFF4}" type="presParOf" srcId="{A4E48BC0-4799-4834-A38F-E02251DF8980}" destId="{D3DADE25-C398-4328-B2FB-77B448B90A4E}" srcOrd="1" destOrd="0" presId="urn:microsoft.com/office/officeart/2005/8/layout/lProcess3"/>
    <dgm:cxn modelId="{D4C99D4B-3265-48FC-B2A0-778F55359D99}" type="presParOf" srcId="{A4E48BC0-4799-4834-A38F-E02251DF8980}" destId="{88274B5B-93C3-4830-992F-440A7E9BA842}" srcOrd="2" destOrd="0" presId="urn:microsoft.com/office/officeart/2005/8/layout/lProcess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077C63-CAE4-4F62-8CFF-6B6BA83C895D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19821F-96DE-4BC5-BE37-30E04241A06A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EA8012A3-BB57-4332-8676-1D90E8DDE26D}" type="parTrans" cxnId="{176F75E7-BFBE-4110-A39B-7F39877BD20E}">
      <dgm:prSet/>
      <dgm:spPr/>
      <dgm:t>
        <a:bodyPr/>
        <a:lstStyle/>
        <a:p>
          <a:endParaRPr lang="ru-RU" sz="1100"/>
        </a:p>
      </dgm:t>
    </dgm:pt>
    <dgm:pt modelId="{8879C1EF-6F70-4EF5-91C6-E41B9DD798E9}" type="sibTrans" cxnId="{176F75E7-BFBE-4110-A39B-7F39877BD20E}">
      <dgm:prSet/>
      <dgm:spPr/>
      <dgm:t>
        <a:bodyPr/>
        <a:lstStyle/>
        <a:p>
          <a:endParaRPr lang="ru-RU" sz="1100"/>
        </a:p>
      </dgm:t>
    </dgm:pt>
    <dgm:pt modelId="{4750192E-DA46-40DE-B8E1-B254050FD407}">
      <dgm:prSet phldrT="[Текст]" custT="1"/>
      <dgm:spPr>
        <a:solidFill>
          <a:schemeClr val="bg1"/>
        </a:solidFill>
        <a:ln w="25400">
          <a:solidFill>
            <a:srgbClr val="EAD5D5"/>
          </a:solidFill>
        </a:ln>
      </dgm:spPr>
      <dgm:t>
        <a:bodyPr/>
        <a:lstStyle/>
        <a:p>
          <a:pPr algn="just"/>
          <a:r>
            <a:rPr lang="ru-RU" sz="1100" dirty="0"/>
            <a:t>Копия документа о перемене фамилии (имени, отчества (при наличии)</a:t>
          </a:r>
        </a:p>
      </dgm:t>
    </dgm:pt>
    <dgm:pt modelId="{1D30D04D-B1AE-405D-A23D-64DD992DEB4D}" type="parTrans" cxnId="{94C75774-C40D-466E-9DA5-557059333CD5}">
      <dgm:prSet/>
      <dgm:spPr/>
      <dgm:t>
        <a:bodyPr/>
        <a:lstStyle/>
        <a:p>
          <a:endParaRPr lang="ru-RU" sz="1100"/>
        </a:p>
      </dgm:t>
    </dgm:pt>
    <dgm:pt modelId="{56AFDFF0-DC3C-4970-8814-5D590CFEBADA}" type="sibTrans" cxnId="{94C75774-C40D-466E-9DA5-557059333CD5}">
      <dgm:prSet/>
      <dgm:spPr/>
      <dgm:t>
        <a:bodyPr/>
        <a:lstStyle/>
        <a:p>
          <a:endParaRPr lang="ru-RU" sz="1100"/>
        </a:p>
      </dgm:t>
    </dgm:pt>
    <dgm:pt modelId="{48872DBD-D6B2-4464-8C95-29951D7EE189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F9BEECDF-0E7E-459C-A9D7-F17D181C43D9}" type="parTrans" cxnId="{00C2DC10-6F54-41FC-B9D9-21DF2DAA421C}">
      <dgm:prSet/>
      <dgm:spPr/>
      <dgm:t>
        <a:bodyPr/>
        <a:lstStyle/>
        <a:p>
          <a:endParaRPr lang="ru-RU" sz="1100"/>
        </a:p>
      </dgm:t>
    </dgm:pt>
    <dgm:pt modelId="{C8AB864A-F258-4BFF-A779-40FAF861759D}" type="sibTrans" cxnId="{00C2DC10-6F54-41FC-B9D9-21DF2DAA421C}">
      <dgm:prSet/>
      <dgm:spPr/>
      <dgm:t>
        <a:bodyPr/>
        <a:lstStyle/>
        <a:p>
          <a:endParaRPr lang="ru-RU" sz="1100"/>
        </a:p>
      </dgm:t>
    </dgm:pt>
    <dgm:pt modelId="{A89A021D-C820-460B-9BFF-0683FA26A0E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100" dirty="0"/>
            <a:t>Копия страхового свидетельства государственного пенсионного страхования гражданина и членов его семьи</a:t>
          </a:r>
        </a:p>
      </dgm:t>
    </dgm:pt>
    <dgm:pt modelId="{A9221B6E-53F3-4270-B352-AAE78D2E6A89}" type="parTrans" cxnId="{3D4AC5D7-3775-4719-956A-A4449E154609}">
      <dgm:prSet/>
      <dgm:spPr/>
      <dgm:t>
        <a:bodyPr/>
        <a:lstStyle/>
        <a:p>
          <a:endParaRPr lang="ru-RU" sz="1100"/>
        </a:p>
      </dgm:t>
    </dgm:pt>
    <dgm:pt modelId="{A967E0B7-897F-43B0-8605-F448B09CCA2E}" type="sibTrans" cxnId="{3D4AC5D7-3775-4719-956A-A4449E154609}">
      <dgm:prSet/>
      <dgm:spPr/>
      <dgm:t>
        <a:bodyPr/>
        <a:lstStyle/>
        <a:p>
          <a:endParaRPr lang="ru-RU" sz="1100"/>
        </a:p>
      </dgm:t>
    </dgm:pt>
    <dgm:pt modelId="{9AEB94B2-657B-4B9F-B6AA-F5BD65BC1F14}">
      <dgm:prSet phldrT="[Текст]" custT="1"/>
      <dgm:spPr/>
      <dgm:t>
        <a:bodyPr/>
        <a:lstStyle/>
        <a:p>
          <a:r>
            <a:rPr lang="ru-RU" sz="1100" dirty="0"/>
            <a:t> </a:t>
          </a:r>
        </a:p>
      </dgm:t>
    </dgm:pt>
    <dgm:pt modelId="{1AB25889-1A7F-469F-AF01-9188267FC9C5}" type="parTrans" cxnId="{87BF8EE2-AD7F-4A20-900F-13E8F92027C9}">
      <dgm:prSet/>
      <dgm:spPr/>
      <dgm:t>
        <a:bodyPr/>
        <a:lstStyle/>
        <a:p>
          <a:endParaRPr lang="ru-RU" sz="1100"/>
        </a:p>
      </dgm:t>
    </dgm:pt>
    <dgm:pt modelId="{7AF8274C-A4BF-47E5-9702-968283CB6F78}" type="sibTrans" cxnId="{87BF8EE2-AD7F-4A20-900F-13E8F92027C9}">
      <dgm:prSet/>
      <dgm:spPr/>
      <dgm:t>
        <a:bodyPr/>
        <a:lstStyle/>
        <a:p>
          <a:endParaRPr lang="ru-RU" sz="1100"/>
        </a:p>
      </dgm:t>
    </dgm:pt>
    <dgm:pt modelId="{66DDF04E-81E9-4C2C-A778-63405D22CBC0}">
      <dgm:prSet phldrT="[Текст]" custT="1"/>
      <dgm:spPr/>
      <dgm:t>
        <a:bodyPr/>
        <a:lstStyle/>
        <a:p>
          <a:endParaRPr lang="ru-RU" sz="1100" dirty="0"/>
        </a:p>
      </dgm:t>
    </dgm:pt>
    <dgm:pt modelId="{FEB7BAA7-EAD0-4125-8168-18BB14FD5E3E}" type="parTrans" cxnId="{AE017F17-63E4-4B47-BFB1-2458398D306C}">
      <dgm:prSet/>
      <dgm:spPr/>
      <dgm:t>
        <a:bodyPr/>
        <a:lstStyle/>
        <a:p>
          <a:endParaRPr lang="ru-RU" sz="1100"/>
        </a:p>
      </dgm:t>
    </dgm:pt>
    <dgm:pt modelId="{DCDBF2E4-EB05-4E2D-A321-2FF9014C8A90}" type="sibTrans" cxnId="{AE017F17-63E4-4B47-BFB1-2458398D306C}">
      <dgm:prSet/>
      <dgm:spPr/>
      <dgm:t>
        <a:bodyPr/>
        <a:lstStyle/>
        <a:p>
          <a:endParaRPr lang="ru-RU" sz="1100"/>
        </a:p>
      </dgm:t>
    </dgm:pt>
    <dgm:pt modelId="{25D736B7-A33C-4E88-87D7-AEAB3FD790F4}">
      <dgm:prSet custT="1"/>
      <dgm:spPr/>
      <dgm:t>
        <a:bodyPr/>
        <a:lstStyle/>
        <a:p>
          <a:endParaRPr lang="ru-RU" sz="1100"/>
        </a:p>
      </dgm:t>
    </dgm:pt>
    <dgm:pt modelId="{A8C91A94-9053-413F-998E-76D1B8CFA708}" type="parTrans" cxnId="{4D85B701-B080-4FB3-B4FC-75A877E0CA9E}">
      <dgm:prSet/>
      <dgm:spPr/>
      <dgm:t>
        <a:bodyPr/>
        <a:lstStyle/>
        <a:p>
          <a:endParaRPr lang="ru-RU" sz="1100"/>
        </a:p>
      </dgm:t>
    </dgm:pt>
    <dgm:pt modelId="{F67B9ECD-0C72-44C0-A319-8C0785C7DE3E}" type="sibTrans" cxnId="{4D85B701-B080-4FB3-B4FC-75A877E0CA9E}">
      <dgm:prSet/>
      <dgm:spPr/>
      <dgm:t>
        <a:bodyPr/>
        <a:lstStyle/>
        <a:p>
          <a:endParaRPr lang="ru-RU" sz="1100"/>
        </a:p>
      </dgm:t>
    </dgm:pt>
    <dgm:pt modelId="{137D2FAE-8DC3-4B72-A577-534CED3F9E5E}">
      <dgm:prSet custT="1"/>
      <dgm:spPr>
        <a:solidFill>
          <a:srgbClr val="7CC0F8"/>
        </a:solidFill>
      </dgm:spPr>
      <dgm:t>
        <a:bodyPr/>
        <a:lstStyle/>
        <a:p>
          <a:endParaRPr lang="ru-RU" sz="1100"/>
        </a:p>
      </dgm:t>
    </dgm:pt>
    <dgm:pt modelId="{F13AFCC3-02B1-4B13-BC0F-5EC6E59FFB9F}" type="parTrans" cxnId="{4B9A19A6-0C03-4D7F-97DA-5DE00DB36B88}">
      <dgm:prSet/>
      <dgm:spPr/>
      <dgm:t>
        <a:bodyPr/>
        <a:lstStyle/>
        <a:p>
          <a:endParaRPr lang="ru-RU" sz="1100"/>
        </a:p>
      </dgm:t>
    </dgm:pt>
    <dgm:pt modelId="{F9D1DD91-326B-4ED3-919A-5055F18BEA03}" type="sibTrans" cxnId="{4B9A19A6-0C03-4D7F-97DA-5DE00DB36B88}">
      <dgm:prSet/>
      <dgm:spPr/>
      <dgm:t>
        <a:bodyPr/>
        <a:lstStyle/>
        <a:p>
          <a:endParaRPr lang="ru-RU" sz="1100"/>
        </a:p>
      </dgm:t>
    </dgm:pt>
    <dgm:pt modelId="{E3A228FE-16E6-4CE6-B7CF-FC47CAD0A49A}">
      <dgm:prSet custT="1"/>
      <dgm:spPr>
        <a:solidFill>
          <a:schemeClr val="bg1">
            <a:alpha val="90000"/>
          </a:schemeClr>
        </a:solidFill>
      </dgm:spPr>
      <dgm:t>
        <a:bodyPr rIns="108000"/>
        <a:lstStyle/>
        <a:p>
          <a:pPr algn="just">
            <a:lnSpc>
              <a:spcPct val="70000"/>
            </a:lnSpc>
            <a:spcAft>
              <a:spcPts val="0"/>
            </a:spcAft>
          </a:pPr>
          <a:r>
            <a:rPr lang="ru-RU" sz="1100" spc="-20" baseline="0" dirty="0"/>
            <a:t>Выписка из финансового лицевого счета по месту жительства либо </a:t>
          </a:r>
          <a:r>
            <a:rPr lang="ru-RU" sz="1100" spc="-20" baseline="0" dirty="0" smtClean="0"/>
            <a:t>выписку из </a:t>
          </a:r>
          <a:r>
            <a:rPr lang="ru-RU" sz="1100" spc="-20" baseline="0" dirty="0"/>
            <a:t>домовой (поквартирной) </a:t>
          </a:r>
          <a:r>
            <a:rPr lang="ru-RU" sz="1100" spc="-20" baseline="0" dirty="0" smtClean="0"/>
            <a:t>книги (в </a:t>
          </a:r>
          <a:r>
            <a:rPr lang="ru-RU" sz="1100" spc="-20" baseline="0" dirty="0"/>
            <a:t>случае, если гражданин и члены его семьи зарегистрированы по месту жительства в разных жилых помещениях, данные выписки представляются по всем жилым </a:t>
          </a:r>
          <a:r>
            <a:rPr lang="ru-RU" sz="1100" spc="-20" baseline="0" dirty="0" smtClean="0"/>
            <a:t>помещениям</a:t>
          </a:r>
          <a:r>
            <a:rPr lang="ru-RU" sz="1100" dirty="0" smtClean="0"/>
            <a:t>)</a:t>
          </a:r>
          <a:endParaRPr lang="ru-RU" sz="1100" dirty="0"/>
        </a:p>
      </dgm:t>
    </dgm:pt>
    <dgm:pt modelId="{DD47E06E-3280-40DE-80E6-12A06A61550D}" type="parTrans" cxnId="{0330978B-B982-40EB-A0D2-2B4B833FC62C}">
      <dgm:prSet/>
      <dgm:spPr/>
      <dgm:t>
        <a:bodyPr/>
        <a:lstStyle/>
        <a:p>
          <a:endParaRPr lang="ru-RU" sz="1100"/>
        </a:p>
      </dgm:t>
    </dgm:pt>
    <dgm:pt modelId="{728D4460-9526-4CDE-A7B1-DC1BC5DBE871}" type="sibTrans" cxnId="{0330978B-B982-40EB-A0D2-2B4B833FC62C}">
      <dgm:prSet/>
      <dgm:spPr/>
      <dgm:t>
        <a:bodyPr/>
        <a:lstStyle/>
        <a:p>
          <a:endParaRPr lang="ru-RU" sz="1100"/>
        </a:p>
      </dgm:t>
    </dgm:pt>
    <dgm:pt modelId="{1AF637DA-20CD-4779-B900-935652730C8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100" dirty="0"/>
            <a:t>Копии свидетельств о рождении гражданина и членов его семьи</a:t>
          </a:r>
        </a:p>
      </dgm:t>
    </dgm:pt>
    <dgm:pt modelId="{850B6F4A-57ED-441C-A86C-91D446301E5E}" type="parTrans" cxnId="{ECDF85E6-94C7-41F3-8065-E1E33FDB938F}">
      <dgm:prSet/>
      <dgm:spPr/>
      <dgm:t>
        <a:bodyPr/>
        <a:lstStyle/>
        <a:p>
          <a:endParaRPr lang="ru-RU" sz="1100"/>
        </a:p>
      </dgm:t>
    </dgm:pt>
    <dgm:pt modelId="{E1B74400-BF9F-4277-A06A-B0BA8C7A6DE0}" type="sibTrans" cxnId="{ECDF85E6-94C7-41F3-8065-E1E33FDB938F}">
      <dgm:prSet/>
      <dgm:spPr/>
      <dgm:t>
        <a:bodyPr/>
        <a:lstStyle/>
        <a:p>
          <a:endParaRPr lang="ru-RU" sz="1100"/>
        </a:p>
      </dgm:t>
    </dgm:pt>
    <dgm:pt modelId="{D9EFE84E-2A0C-4C08-92B2-76D536FD1C9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100" dirty="0"/>
            <a:t>Документы, подтверждающие первоочередное право на получение социальной выплаты</a:t>
          </a:r>
        </a:p>
      </dgm:t>
    </dgm:pt>
    <dgm:pt modelId="{F8551910-24FA-4000-8B72-92A5E020FC73}" type="parTrans" cxnId="{1025B1B2-1DD8-43CA-B8C9-A91DD6F176DD}">
      <dgm:prSet/>
      <dgm:spPr/>
      <dgm:t>
        <a:bodyPr/>
        <a:lstStyle/>
        <a:p>
          <a:endParaRPr lang="ru-RU" sz="1100"/>
        </a:p>
      </dgm:t>
    </dgm:pt>
    <dgm:pt modelId="{7B191F46-7A7E-43DD-857B-778E4ED8B791}" type="sibTrans" cxnId="{1025B1B2-1DD8-43CA-B8C9-A91DD6F176DD}">
      <dgm:prSet/>
      <dgm:spPr/>
      <dgm:t>
        <a:bodyPr/>
        <a:lstStyle/>
        <a:p>
          <a:endParaRPr lang="ru-RU" sz="1100"/>
        </a:p>
      </dgm:t>
    </dgm:pt>
    <dgm:pt modelId="{84C660F3-5A74-4638-BFB4-A86229D95EE8}">
      <dgm:prSet custT="1"/>
      <dgm:spPr>
        <a:solidFill>
          <a:schemeClr val="bg1">
            <a:alpha val="90000"/>
          </a:schemeClr>
        </a:solidFill>
        <a:ln>
          <a:solidFill>
            <a:srgbClr val="7CC0F8">
              <a:alpha val="90000"/>
            </a:srgbClr>
          </a:solidFill>
        </a:ln>
      </dgm:spPr>
      <dgm:t>
        <a:bodyPr/>
        <a:lstStyle/>
        <a:p>
          <a:pPr algn="just">
            <a:lnSpc>
              <a:spcPct val="80000"/>
            </a:lnSpc>
            <a:spcAft>
              <a:spcPts val="0"/>
            </a:spcAft>
          </a:pPr>
          <a:r>
            <a:rPr lang="ru-RU" sz="1000" dirty="0"/>
            <a:t>Копия документа, подтверждающего право гражданина и (или) членов его семьи на дополнительную площадь жилого помещения (в случаях, когда такое право предоставлено законодательством Российской Федерации)</a:t>
          </a:r>
        </a:p>
      </dgm:t>
    </dgm:pt>
    <dgm:pt modelId="{3247F007-8F47-40B7-B344-0EA71A51EBAB}" type="parTrans" cxnId="{12F0F0B2-1417-4655-9964-259363C39E30}">
      <dgm:prSet/>
      <dgm:spPr/>
      <dgm:t>
        <a:bodyPr/>
        <a:lstStyle/>
        <a:p>
          <a:endParaRPr lang="ru-RU" sz="1100"/>
        </a:p>
      </dgm:t>
    </dgm:pt>
    <dgm:pt modelId="{5BB96B9C-6318-4565-B85B-46D47D408087}" type="sibTrans" cxnId="{12F0F0B2-1417-4655-9964-259363C39E30}">
      <dgm:prSet/>
      <dgm:spPr/>
      <dgm:t>
        <a:bodyPr/>
        <a:lstStyle/>
        <a:p>
          <a:endParaRPr lang="ru-RU" sz="1100"/>
        </a:p>
      </dgm:t>
    </dgm:pt>
    <dgm:pt modelId="{BE98FD70-50DD-42DE-9572-8490DC94B75A}" type="pres">
      <dgm:prSet presAssocID="{BE077C63-CAE4-4F62-8CFF-6B6BA83C89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A25006-E768-4123-8838-542522D036DC}" type="pres">
      <dgm:prSet presAssocID="{CA19821F-96DE-4BC5-BE37-30E04241A06A}" presName="horFlow" presStyleCnt="0"/>
      <dgm:spPr/>
    </dgm:pt>
    <dgm:pt modelId="{242E5281-7C39-4B0D-9A35-85B9A8C03C05}" type="pres">
      <dgm:prSet presAssocID="{CA19821F-96DE-4BC5-BE37-30E04241A06A}" presName="bigChev" presStyleLbl="node1" presStyleIdx="0" presStyleCnt="6" custScaleX="48767"/>
      <dgm:spPr/>
      <dgm:t>
        <a:bodyPr/>
        <a:lstStyle/>
        <a:p>
          <a:endParaRPr lang="ru-RU"/>
        </a:p>
      </dgm:t>
    </dgm:pt>
    <dgm:pt modelId="{8D53DB3D-2979-4B5E-B490-8B113D8EA940}" type="pres">
      <dgm:prSet presAssocID="{1D30D04D-B1AE-405D-A23D-64DD992DEB4D}" presName="parTrans" presStyleCnt="0"/>
      <dgm:spPr/>
    </dgm:pt>
    <dgm:pt modelId="{C6C19C6C-4BE6-444D-B2C7-27A6EBD37C84}" type="pres">
      <dgm:prSet presAssocID="{4750192E-DA46-40DE-B8E1-B254050FD407}" presName="node" presStyleLbl="alignAccFollowNode1" presStyleIdx="0" presStyleCnt="6" custScaleX="376407" custScaleY="10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763E-84BD-49E8-952D-648DF1922F17}" type="pres">
      <dgm:prSet presAssocID="{CA19821F-96DE-4BC5-BE37-30E04241A06A}" presName="vSp" presStyleCnt="0"/>
      <dgm:spPr/>
    </dgm:pt>
    <dgm:pt modelId="{C3992435-3D50-45D5-9FD7-D1B663B28AF6}" type="pres">
      <dgm:prSet presAssocID="{48872DBD-D6B2-4464-8C95-29951D7EE189}" presName="horFlow" presStyleCnt="0"/>
      <dgm:spPr/>
    </dgm:pt>
    <dgm:pt modelId="{3177F963-ABEE-4F99-A8B5-C6EA5107D14D}" type="pres">
      <dgm:prSet presAssocID="{48872DBD-D6B2-4464-8C95-29951D7EE189}" presName="bigChev" presStyleLbl="node1" presStyleIdx="1" presStyleCnt="6" custScaleX="48767"/>
      <dgm:spPr/>
      <dgm:t>
        <a:bodyPr/>
        <a:lstStyle/>
        <a:p>
          <a:endParaRPr lang="ru-RU"/>
        </a:p>
      </dgm:t>
    </dgm:pt>
    <dgm:pt modelId="{B23DD7C2-6911-4CAE-9B9B-F32FAC754B14}" type="pres">
      <dgm:prSet presAssocID="{A9221B6E-53F3-4270-B352-AAE78D2E6A89}" presName="parTrans" presStyleCnt="0"/>
      <dgm:spPr/>
    </dgm:pt>
    <dgm:pt modelId="{3D013A0B-EB65-44C1-965F-3E728C8AEF82}" type="pres">
      <dgm:prSet presAssocID="{A89A021D-C820-460B-9BFF-0683FA26A0EB}" presName="node" presStyleLbl="alignAccFollowNode1" presStyleIdx="1" presStyleCnt="6" custScaleX="376407" custScaleY="10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67F82-7FD7-4214-BC64-1FD6B0DF1A00}" type="pres">
      <dgm:prSet presAssocID="{48872DBD-D6B2-4464-8C95-29951D7EE189}" presName="vSp" presStyleCnt="0"/>
      <dgm:spPr/>
    </dgm:pt>
    <dgm:pt modelId="{8BA04315-FC34-4DEF-803C-80F5DE6AEB6A}" type="pres">
      <dgm:prSet presAssocID="{9AEB94B2-657B-4B9F-B6AA-F5BD65BC1F14}" presName="horFlow" presStyleCnt="0"/>
      <dgm:spPr/>
    </dgm:pt>
    <dgm:pt modelId="{69BB02D3-2E4B-4C7D-95D2-B55A5EBA48EB}" type="pres">
      <dgm:prSet presAssocID="{9AEB94B2-657B-4B9F-B6AA-F5BD65BC1F14}" presName="bigChev" presStyleLbl="node1" presStyleIdx="2" presStyleCnt="6" custScaleX="48767"/>
      <dgm:spPr/>
      <dgm:t>
        <a:bodyPr/>
        <a:lstStyle/>
        <a:p>
          <a:endParaRPr lang="ru-RU"/>
        </a:p>
      </dgm:t>
    </dgm:pt>
    <dgm:pt modelId="{C778DF91-FF1D-4355-820D-4002C7B92302}" type="pres">
      <dgm:prSet presAssocID="{DD47E06E-3280-40DE-80E6-12A06A61550D}" presName="parTrans" presStyleCnt="0"/>
      <dgm:spPr/>
    </dgm:pt>
    <dgm:pt modelId="{9ABE03E6-823E-4E4E-A023-A78CCADBCF09}" type="pres">
      <dgm:prSet presAssocID="{E3A228FE-16E6-4CE6-B7CF-FC47CAD0A49A}" presName="node" presStyleLbl="alignAccFollowNode1" presStyleIdx="2" presStyleCnt="6" custScaleX="376407" custScaleY="101950" custLinFactNeighborY="-2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00990-82A7-4BBC-B09C-D6490EC1A0ED}" type="pres">
      <dgm:prSet presAssocID="{9AEB94B2-657B-4B9F-B6AA-F5BD65BC1F14}" presName="vSp" presStyleCnt="0"/>
      <dgm:spPr/>
    </dgm:pt>
    <dgm:pt modelId="{BB16D432-906C-4A2A-ADEC-92EE1AC5775A}" type="pres">
      <dgm:prSet presAssocID="{25D736B7-A33C-4E88-87D7-AEAB3FD790F4}" presName="horFlow" presStyleCnt="0"/>
      <dgm:spPr/>
    </dgm:pt>
    <dgm:pt modelId="{A48FFC67-583E-453F-BC4F-B33C6FCA6A14}" type="pres">
      <dgm:prSet presAssocID="{25D736B7-A33C-4E88-87D7-AEAB3FD790F4}" presName="bigChev" presStyleLbl="node1" presStyleIdx="3" presStyleCnt="6" custScaleX="48767"/>
      <dgm:spPr/>
      <dgm:t>
        <a:bodyPr/>
        <a:lstStyle/>
        <a:p>
          <a:endParaRPr lang="ru-RU"/>
        </a:p>
      </dgm:t>
    </dgm:pt>
    <dgm:pt modelId="{DF099ADD-EFB8-4059-844A-084C4CC299C2}" type="pres">
      <dgm:prSet presAssocID="{850B6F4A-57ED-441C-A86C-91D446301E5E}" presName="parTrans" presStyleCnt="0"/>
      <dgm:spPr/>
    </dgm:pt>
    <dgm:pt modelId="{649E634B-BD1F-4730-9C6A-4595D1D88680}" type="pres">
      <dgm:prSet presAssocID="{1AF637DA-20CD-4779-B900-935652730C8E}" presName="node" presStyleLbl="alignAccFollowNode1" presStyleIdx="3" presStyleCnt="6" custScaleX="376407" custScaleY="10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AC1DA-487A-499E-946A-DCB402DBEE20}" type="pres">
      <dgm:prSet presAssocID="{25D736B7-A33C-4E88-87D7-AEAB3FD790F4}" presName="vSp" presStyleCnt="0"/>
      <dgm:spPr/>
    </dgm:pt>
    <dgm:pt modelId="{2EAF2453-6D8D-4568-A907-5C20F795ADEA}" type="pres">
      <dgm:prSet presAssocID="{66DDF04E-81E9-4C2C-A778-63405D22CBC0}" presName="horFlow" presStyleCnt="0"/>
      <dgm:spPr/>
    </dgm:pt>
    <dgm:pt modelId="{8FC2B2DF-2DB7-4BBE-8A2C-A2A2B6FF23ED}" type="pres">
      <dgm:prSet presAssocID="{66DDF04E-81E9-4C2C-A778-63405D22CBC0}" presName="bigChev" presStyleLbl="node1" presStyleIdx="4" presStyleCnt="6" custScaleX="48767"/>
      <dgm:spPr/>
      <dgm:t>
        <a:bodyPr/>
        <a:lstStyle/>
        <a:p>
          <a:endParaRPr lang="ru-RU"/>
        </a:p>
      </dgm:t>
    </dgm:pt>
    <dgm:pt modelId="{2E1F17EF-A77E-40E8-B349-7FB2F1EF5E66}" type="pres">
      <dgm:prSet presAssocID="{F8551910-24FA-4000-8B72-92A5E020FC73}" presName="parTrans" presStyleCnt="0"/>
      <dgm:spPr/>
    </dgm:pt>
    <dgm:pt modelId="{BAED3AA7-C20D-4DA7-8159-3B7B424EB9FE}" type="pres">
      <dgm:prSet presAssocID="{D9EFE84E-2A0C-4C08-92B2-76D536FD1C9C}" presName="node" presStyleLbl="alignAccFollowNode1" presStyleIdx="4" presStyleCnt="6" custScaleX="376407" custScaleY="10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8041-6E4A-4CE7-A652-EE2E7C567CFA}" type="pres">
      <dgm:prSet presAssocID="{66DDF04E-81E9-4C2C-A778-63405D22CBC0}" presName="vSp" presStyleCnt="0"/>
      <dgm:spPr/>
    </dgm:pt>
    <dgm:pt modelId="{A4E48BC0-4799-4834-A38F-E02251DF8980}" type="pres">
      <dgm:prSet presAssocID="{137D2FAE-8DC3-4B72-A577-534CED3F9E5E}" presName="horFlow" presStyleCnt="0"/>
      <dgm:spPr/>
    </dgm:pt>
    <dgm:pt modelId="{4440D0E4-6CA1-43D8-8A44-2D1EB8D32697}" type="pres">
      <dgm:prSet presAssocID="{137D2FAE-8DC3-4B72-A577-534CED3F9E5E}" presName="bigChev" presStyleLbl="node1" presStyleIdx="5" presStyleCnt="6" custScaleX="48767"/>
      <dgm:spPr/>
      <dgm:t>
        <a:bodyPr/>
        <a:lstStyle/>
        <a:p>
          <a:endParaRPr lang="ru-RU"/>
        </a:p>
      </dgm:t>
    </dgm:pt>
    <dgm:pt modelId="{D3DADE25-C398-4328-B2FB-77B448B90A4E}" type="pres">
      <dgm:prSet presAssocID="{3247F007-8F47-40B7-B344-0EA71A51EBAB}" presName="parTrans" presStyleCnt="0"/>
      <dgm:spPr/>
    </dgm:pt>
    <dgm:pt modelId="{88274B5B-93C3-4830-992F-440A7E9BA842}" type="pres">
      <dgm:prSet presAssocID="{84C660F3-5A74-4638-BFB4-A86229D95EE8}" presName="node" presStyleLbl="alignAccFollowNode1" presStyleIdx="5" presStyleCnt="6" custScaleX="376407" custScaleY="10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F85E6-94C7-41F3-8065-E1E33FDB938F}" srcId="{25D736B7-A33C-4E88-87D7-AEAB3FD790F4}" destId="{1AF637DA-20CD-4779-B900-935652730C8E}" srcOrd="0" destOrd="0" parTransId="{850B6F4A-57ED-441C-A86C-91D446301E5E}" sibTransId="{E1B74400-BF9F-4277-A06A-B0BA8C7A6DE0}"/>
    <dgm:cxn modelId="{A6A79A08-7E70-42A7-8173-2F6B2C1D679B}" type="presOf" srcId="{E3A228FE-16E6-4CE6-B7CF-FC47CAD0A49A}" destId="{9ABE03E6-823E-4E4E-A023-A78CCADBCF09}" srcOrd="0" destOrd="0" presId="urn:microsoft.com/office/officeart/2005/8/layout/lProcess3"/>
    <dgm:cxn modelId="{3FAA414B-3297-4443-A3C9-3A530E4DB010}" type="presOf" srcId="{BE077C63-CAE4-4F62-8CFF-6B6BA83C895D}" destId="{BE98FD70-50DD-42DE-9572-8490DC94B75A}" srcOrd="0" destOrd="0" presId="urn:microsoft.com/office/officeart/2005/8/layout/lProcess3"/>
    <dgm:cxn modelId="{FED9511C-425B-40FD-8CFC-33258A12B261}" type="presOf" srcId="{66DDF04E-81E9-4C2C-A778-63405D22CBC0}" destId="{8FC2B2DF-2DB7-4BBE-8A2C-A2A2B6FF23ED}" srcOrd="0" destOrd="0" presId="urn:microsoft.com/office/officeart/2005/8/layout/lProcess3"/>
    <dgm:cxn modelId="{E5AA5404-AD2D-42A4-AC28-4E55A84AF19E}" type="presOf" srcId="{4750192E-DA46-40DE-B8E1-B254050FD407}" destId="{C6C19C6C-4BE6-444D-B2C7-27A6EBD37C84}" srcOrd="0" destOrd="0" presId="urn:microsoft.com/office/officeart/2005/8/layout/lProcess3"/>
    <dgm:cxn modelId="{7E037F56-847B-4AC7-A24F-6E2A7A49494B}" type="presOf" srcId="{9AEB94B2-657B-4B9F-B6AA-F5BD65BC1F14}" destId="{69BB02D3-2E4B-4C7D-95D2-B55A5EBA48EB}" srcOrd="0" destOrd="0" presId="urn:microsoft.com/office/officeart/2005/8/layout/lProcess3"/>
    <dgm:cxn modelId="{4B9A19A6-0C03-4D7F-97DA-5DE00DB36B88}" srcId="{BE077C63-CAE4-4F62-8CFF-6B6BA83C895D}" destId="{137D2FAE-8DC3-4B72-A577-534CED3F9E5E}" srcOrd="5" destOrd="0" parTransId="{F13AFCC3-02B1-4B13-BC0F-5EC6E59FFB9F}" sibTransId="{F9D1DD91-326B-4ED3-919A-5055F18BEA03}"/>
    <dgm:cxn modelId="{3D4AC5D7-3775-4719-956A-A4449E154609}" srcId="{48872DBD-D6B2-4464-8C95-29951D7EE189}" destId="{A89A021D-C820-460B-9BFF-0683FA26A0EB}" srcOrd="0" destOrd="0" parTransId="{A9221B6E-53F3-4270-B352-AAE78D2E6A89}" sibTransId="{A967E0B7-897F-43B0-8605-F448B09CCA2E}"/>
    <dgm:cxn modelId="{1025B1B2-1DD8-43CA-B8C9-A91DD6F176DD}" srcId="{66DDF04E-81E9-4C2C-A778-63405D22CBC0}" destId="{D9EFE84E-2A0C-4C08-92B2-76D536FD1C9C}" srcOrd="0" destOrd="0" parTransId="{F8551910-24FA-4000-8B72-92A5E020FC73}" sibTransId="{7B191F46-7A7E-43DD-857B-778E4ED8B791}"/>
    <dgm:cxn modelId="{08E0FF41-59BB-4FEC-BA18-0E9C03F3AE08}" type="presOf" srcId="{137D2FAE-8DC3-4B72-A577-534CED3F9E5E}" destId="{4440D0E4-6CA1-43D8-8A44-2D1EB8D32697}" srcOrd="0" destOrd="0" presId="urn:microsoft.com/office/officeart/2005/8/layout/lProcess3"/>
    <dgm:cxn modelId="{4D85B701-B080-4FB3-B4FC-75A877E0CA9E}" srcId="{BE077C63-CAE4-4F62-8CFF-6B6BA83C895D}" destId="{25D736B7-A33C-4E88-87D7-AEAB3FD790F4}" srcOrd="3" destOrd="0" parTransId="{A8C91A94-9053-413F-998E-76D1B8CFA708}" sibTransId="{F67B9ECD-0C72-44C0-A319-8C0785C7DE3E}"/>
    <dgm:cxn modelId="{66EF06EC-E2EB-4A9B-947F-549D64ACBAFD}" type="presOf" srcId="{84C660F3-5A74-4638-BFB4-A86229D95EE8}" destId="{88274B5B-93C3-4830-992F-440A7E9BA842}" srcOrd="0" destOrd="0" presId="urn:microsoft.com/office/officeart/2005/8/layout/lProcess3"/>
    <dgm:cxn modelId="{5CE3EA89-FEE9-4DF5-B85E-EAF7E7F3A0E3}" type="presOf" srcId="{CA19821F-96DE-4BC5-BE37-30E04241A06A}" destId="{242E5281-7C39-4B0D-9A35-85B9A8C03C05}" srcOrd="0" destOrd="0" presId="urn:microsoft.com/office/officeart/2005/8/layout/lProcess3"/>
    <dgm:cxn modelId="{DA00B8CD-F53E-4936-934F-410692AD5620}" type="presOf" srcId="{1AF637DA-20CD-4779-B900-935652730C8E}" destId="{649E634B-BD1F-4730-9C6A-4595D1D88680}" srcOrd="0" destOrd="0" presId="urn:microsoft.com/office/officeart/2005/8/layout/lProcess3"/>
    <dgm:cxn modelId="{AE017F17-63E4-4B47-BFB1-2458398D306C}" srcId="{BE077C63-CAE4-4F62-8CFF-6B6BA83C895D}" destId="{66DDF04E-81E9-4C2C-A778-63405D22CBC0}" srcOrd="4" destOrd="0" parTransId="{FEB7BAA7-EAD0-4125-8168-18BB14FD5E3E}" sibTransId="{DCDBF2E4-EB05-4E2D-A321-2FF9014C8A90}"/>
    <dgm:cxn modelId="{85BDB7D5-C1EE-4EFC-94FC-0335FB34A849}" type="presOf" srcId="{25D736B7-A33C-4E88-87D7-AEAB3FD790F4}" destId="{A48FFC67-583E-453F-BC4F-B33C6FCA6A14}" srcOrd="0" destOrd="0" presId="urn:microsoft.com/office/officeart/2005/8/layout/lProcess3"/>
    <dgm:cxn modelId="{BCBB9D88-BE89-4B46-B00F-8F8BABCF2119}" type="presOf" srcId="{A89A021D-C820-460B-9BFF-0683FA26A0EB}" destId="{3D013A0B-EB65-44C1-965F-3E728C8AEF82}" srcOrd="0" destOrd="0" presId="urn:microsoft.com/office/officeart/2005/8/layout/lProcess3"/>
    <dgm:cxn modelId="{87BF8EE2-AD7F-4A20-900F-13E8F92027C9}" srcId="{BE077C63-CAE4-4F62-8CFF-6B6BA83C895D}" destId="{9AEB94B2-657B-4B9F-B6AA-F5BD65BC1F14}" srcOrd="2" destOrd="0" parTransId="{1AB25889-1A7F-469F-AF01-9188267FC9C5}" sibTransId="{7AF8274C-A4BF-47E5-9702-968283CB6F78}"/>
    <dgm:cxn modelId="{176F75E7-BFBE-4110-A39B-7F39877BD20E}" srcId="{BE077C63-CAE4-4F62-8CFF-6B6BA83C895D}" destId="{CA19821F-96DE-4BC5-BE37-30E04241A06A}" srcOrd="0" destOrd="0" parTransId="{EA8012A3-BB57-4332-8676-1D90E8DDE26D}" sibTransId="{8879C1EF-6F70-4EF5-91C6-E41B9DD798E9}"/>
    <dgm:cxn modelId="{94C75774-C40D-466E-9DA5-557059333CD5}" srcId="{CA19821F-96DE-4BC5-BE37-30E04241A06A}" destId="{4750192E-DA46-40DE-B8E1-B254050FD407}" srcOrd="0" destOrd="0" parTransId="{1D30D04D-B1AE-405D-A23D-64DD992DEB4D}" sibTransId="{56AFDFF0-DC3C-4970-8814-5D590CFEBADA}"/>
    <dgm:cxn modelId="{00C2DC10-6F54-41FC-B9D9-21DF2DAA421C}" srcId="{BE077C63-CAE4-4F62-8CFF-6B6BA83C895D}" destId="{48872DBD-D6B2-4464-8C95-29951D7EE189}" srcOrd="1" destOrd="0" parTransId="{F9BEECDF-0E7E-459C-A9D7-F17D181C43D9}" sibTransId="{C8AB864A-F258-4BFF-A779-40FAF861759D}"/>
    <dgm:cxn modelId="{12F0F0B2-1417-4655-9964-259363C39E30}" srcId="{137D2FAE-8DC3-4B72-A577-534CED3F9E5E}" destId="{84C660F3-5A74-4638-BFB4-A86229D95EE8}" srcOrd="0" destOrd="0" parTransId="{3247F007-8F47-40B7-B344-0EA71A51EBAB}" sibTransId="{5BB96B9C-6318-4565-B85B-46D47D408087}"/>
    <dgm:cxn modelId="{6DB70471-8223-4F3E-9A6B-DAA9BD1EDEE5}" type="presOf" srcId="{D9EFE84E-2A0C-4C08-92B2-76D536FD1C9C}" destId="{BAED3AA7-C20D-4DA7-8159-3B7B424EB9FE}" srcOrd="0" destOrd="0" presId="urn:microsoft.com/office/officeart/2005/8/layout/lProcess3"/>
    <dgm:cxn modelId="{0330978B-B982-40EB-A0D2-2B4B833FC62C}" srcId="{9AEB94B2-657B-4B9F-B6AA-F5BD65BC1F14}" destId="{E3A228FE-16E6-4CE6-B7CF-FC47CAD0A49A}" srcOrd="0" destOrd="0" parTransId="{DD47E06E-3280-40DE-80E6-12A06A61550D}" sibTransId="{728D4460-9526-4CDE-A7B1-DC1BC5DBE871}"/>
    <dgm:cxn modelId="{0049664C-E26A-4AA8-B259-E39EEEC74E09}" type="presOf" srcId="{48872DBD-D6B2-4464-8C95-29951D7EE189}" destId="{3177F963-ABEE-4F99-A8B5-C6EA5107D14D}" srcOrd="0" destOrd="0" presId="urn:microsoft.com/office/officeart/2005/8/layout/lProcess3"/>
    <dgm:cxn modelId="{CB215DCD-76E4-4778-9B05-3E59663931CC}" type="presParOf" srcId="{BE98FD70-50DD-42DE-9572-8490DC94B75A}" destId="{9EA25006-E768-4123-8838-542522D036DC}" srcOrd="0" destOrd="0" presId="urn:microsoft.com/office/officeart/2005/8/layout/lProcess3"/>
    <dgm:cxn modelId="{84F3F382-6AD3-476A-AFFC-F99ED6036A89}" type="presParOf" srcId="{9EA25006-E768-4123-8838-542522D036DC}" destId="{242E5281-7C39-4B0D-9A35-85B9A8C03C05}" srcOrd="0" destOrd="0" presId="urn:microsoft.com/office/officeart/2005/8/layout/lProcess3"/>
    <dgm:cxn modelId="{86525167-2419-410A-9126-6B54E2325CD3}" type="presParOf" srcId="{9EA25006-E768-4123-8838-542522D036DC}" destId="{8D53DB3D-2979-4B5E-B490-8B113D8EA940}" srcOrd="1" destOrd="0" presId="urn:microsoft.com/office/officeart/2005/8/layout/lProcess3"/>
    <dgm:cxn modelId="{65D65736-3056-4B1D-94D3-DE403C629E11}" type="presParOf" srcId="{9EA25006-E768-4123-8838-542522D036DC}" destId="{C6C19C6C-4BE6-444D-B2C7-27A6EBD37C84}" srcOrd="2" destOrd="0" presId="urn:microsoft.com/office/officeart/2005/8/layout/lProcess3"/>
    <dgm:cxn modelId="{AE47CFB9-5950-475C-81A8-6DF43CE1A0AA}" type="presParOf" srcId="{BE98FD70-50DD-42DE-9572-8490DC94B75A}" destId="{1326763E-84BD-49E8-952D-648DF1922F17}" srcOrd="1" destOrd="0" presId="urn:microsoft.com/office/officeart/2005/8/layout/lProcess3"/>
    <dgm:cxn modelId="{C0243160-A5D4-4D1D-B958-85AA6F1CDBED}" type="presParOf" srcId="{BE98FD70-50DD-42DE-9572-8490DC94B75A}" destId="{C3992435-3D50-45D5-9FD7-D1B663B28AF6}" srcOrd="2" destOrd="0" presId="urn:microsoft.com/office/officeart/2005/8/layout/lProcess3"/>
    <dgm:cxn modelId="{C2BFF366-21CF-4881-BCC9-AC39D5224E50}" type="presParOf" srcId="{C3992435-3D50-45D5-9FD7-D1B663B28AF6}" destId="{3177F963-ABEE-4F99-A8B5-C6EA5107D14D}" srcOrd="0" destOrd="0" presId="urn:microsoft.com/office/officeart/2005/8/layout/lProcess3"/>
    <dgm:cxn modelId="{F9AD6AC7-2843-4B08-99EB-65C0F9376F7A}" type="presParOf" srcId="{C3992435-3D50-45D5-9FD7-D1B663B28AF6}" destId="{B23DD7C2-6911-4CAE-9B9B-F32FAC754B14}" srcOrd="1" destOrd="0" presId="urn:microsoft.com/office/officeart/2005/8/layout/lProcess3"/>
    <dgm:cxn modelId="{F1C6D0C9-D70D-487D-99ED-FDA71EDB6BCB}" type="presParOf" srcId="{C3992435-3D50-45D5-9FD7-D1B663B28AF6}" destId="{3D013A0B-EB65-44C1-965F-3E728C8AEF82}" srcOrd="2" destOrd="0" presId="urn:microsoft.com/office/officeart/2005/8/layout/lProcess3"/>
    <dgm:cxn modelId="{AE335D7D-EC8F-452F-B997-E497860B18E2}" type="presParOf" srcId="{BE98FD70-50DD-42DE-9572-8490DC94B75A}" destId="{57D67F82-7FD7-4214-BC64-1FD6B0DF1A00}" srcOrd="3" destOrd="0" presId="urn:microsoft.com/office/officeart/2005/8/layout/lProcess3"/>
    <dgm:cxn modelId="{93C6E68E-EE14-4CCD-9985-9F23A926BD8F}" type="presParOf" srcId="{BE98FD70-50DD-42DE-9572-8490DC94B75A}" destId="{8BA04315-FC34-4DEF-803C-80F5DE6AEB6A}" srcOrd="4" destOrd="0" presId="urn:microsoft.com/office/officeart/2005/8/layout/lProcess3"/>
    <dgm:cxn modelId="{0904EE3C-6E63-4066-B566-D4772532C03D}" type="presParOf" srcId="{8BA04315-FC34-4DEF-803C-80F5DE6AEB6A}" destId="{69BB02D3-2E4B-4C7D-95D2-B55A5EBA48EB}" srcOrd="0" destOrd="0" presId="urn:microsoft.com/office/officeart/2005/8/layout/lProcess3"/>
    <dgm:cxn modelId="{50427400-E318-4403-8FBE-239CD2B317E8}" type="presParOf" srcId="{8BA04315-FC34-4DEF-803C-80F5DE6AEB6A}" destId="{C778DF91-FF1D-4355-820D-4002C7B92302}" srcOrd="1" destOrd="0" presId="urn:microsoft.com/office/officeart/2005/8/layout/lProcess3"/>
    <dgm:cxn modelId="{76F28319-E330-48E2-ACAC-F9006294F5E2}" type="presParOf" srcId="{8BA04315-FC34-4DEF-803C-80F5DE6AEB6A}" destId="{9ABE03E6-823E-4E4E-A023-A78CCADBCF09}" srcOrd="2" destOrd="0" presId="urn:microsoft.com/office/officeart/2005/8/layout/lProcess3"/>
    <dgm:cxn modelId="{5426F8B0-144C-470D-A56B-C866AEAFEE7E}" type="presParOf" srcId="{BE98FD70-50DD-42DE-9572-8490DC94B75A}" destId="{EEB00990-82A7-4BBC-B09C-D6490EC1A0ED}" srcOrd="5" destOrd="0" presId="urn:microsoft.com/office/officeart/2005/8/layout/lProcess3"/>
    <dgm:cxn modelId="{82CEECE5-1CA3-4E7D-BB59-7B087AAD4F9A}" type="presParOf" srcId="{BE98FD70-50DD-42DE-9572-8490DC94B75A}" destId="{BB16D432-906C-4A2A-ADEC-92EE1AC5775A}" srcOrd="6" destOrd="0" presId="urn:microsoft.com/office/officeart/2005/8/layout/lProcess3"/>
    <dgm:cxn modelId="{54C46759-202B-4820-971F-7273768C325F}" type="presParOf" srcId="{BB16D432-906C-4A2A-ADEC-92EE1AC5775A}" destId="{A48FFC67-583E-453F-BC4F-B33C6FCA6A14}" srcOrd="0" destOrd="0" presId="urn:microsoft.com/office/officeart/2005/8/layout/lProcess3"/>
    <dgm:cxn modelId="{53F0BE8F-9CB5-495C-9A6E-212678DC6433}" type="presParOf" srcId="{BB16D432-906C-4A2A-ADEC-92EE1AC5775A}" destId="{DF099ADD-EFB8-4059-844A-084C4CC299C2}" srcOrd="1" destOrd="0" presId="urn:microsoft.com/office/officeart/2005/8/layout/lProcess3"/>
    <dgm:cxn modelId="{F0A166B8-4DEB-44B4-8553-07B859CD90B8}" type="presParOf" srcId="{BB16D432-906C-4A2A-ADEC-92EE1AC5775A}" destId="{649E634B-BD1F-4730-9C6A-4595D1D88680}" srcOrd="2" destOrd="0" presId="urn:microsoft.com/office/officeart/2005/8/layout/lProcess3"/>
    <dgm:cxn modelId="{604211FD-FEDA-4C99-A17E-65F78902B7D8}" type="presParOf" srcId="{BE98FD70-50DD-42DE-9572-8490DC94B75A}" destId="{809AC1DA-487A-499E-946A-DCB402DBEE20}" srcOrd="7" destOrd="0" presId="urn:microsoft.com/office/officeart/2005/8/layout/lProcess3"/>
    <dgm:cxn modelId="{A842F250-04C2-42DA-8836-420F4410F4F2}" type="presParOf" srcId="{BE98FD70-50DD-42DE-9572-8490DC94B75A}" destId="{2EAF2453-6D8D-4568-A907-5C20F795ADEA}" srcOrd="8" destOrd="0" presId="urn:microsoft.com/office/officeart/2005/8/layout/lProcess3"/>
    <dgm:cxn modelId="{50D0D2F4-EA17-4884-9E02-45089E29DC8E}" type="presParOf" srcId="{2EAF2453-6D8D-4568-A907-5C20F795ADEA}" destId="{8FC2B2DF-2DB7-4BBE-8A2C-A2A2B6FF23ED}" srcOrd="0" destOrd="0" presId="urn:microsoft.com/office/officeart/2005/8/layout/lProcess3"/>
    <dgm:cxn modelId="{0E7F837D-455F-4C7F-BC62-68F739DACF16}" type="presParOf" srcId="{2EAF2453-6D8D-4568-A907-5C20F795ADEA}" destId="{2E1F17EF-A77E-40E8-B349-7FB2F1EF5E66}" srcOrd="1" destOrd="0" presId="urn:microsoft.com/office/officeart/2005/8/layout/lProcess3"/>
    <dgm:cxn modelId="{4A4BDAF0-4AB4-4E71-B931-B5BFCD9421EF}" type="presParOf" srcId="{2EAF2453-6D8D-4568-A907-5C20F795ADEA}" destId="{BAED3AA7-C20D-4DA7-8159-3B7B424EB9FE}" srcOrd="2" destOrd="0" presId="urn:microsoft.com/office/officeart/2005/8/layout/lProcess3"/>
    <dgm:cxn modelId="{C58A20BC-1D5D-4309-9EE6-E47212402BD2}" type="presParOf" srcId="{BE98FD70-50DD-42DE-9572-8490DC94B75A}" destId="{A2538041-6E4A-4CE7-A652-EE2E7C567CFA}" srcOrd="9" destOrd="0" presId="urn:microsoft.com/office/officeart/2005/8/layout/lProcess3"/>
    <dgm:cxn modelId="{717E00AC-93FF-4934-8C06-D541D6C8C35E}" type="presParOf" srcId="{BE98FD70-50DD-42DE-9572-8490DC94B75A}" destId="{A4E48BC0-4799-4834-A38F-E02251DF8980}" srcOrd="10" destOrd="0" presId="urn:microsoft.com/office/officeart/2005/8/layout/lProcess3"/>
    <dgm:cxn modelId="{1A13419B-D235-4B07-9C2E-2DE58DE880C5}" type="presParOf" srcId="{A4E48BC0-4799-4834-A38F-E02251DF8980}" destId="{4440D0E4-6CA1-43D8-8A44-2D1EB8D32697}" srcOrd="0" destOrd="0" presId="urn:microsoft.com/office/officeart/2005/8/layout/lProcess3"/>
    <dgm:cxn modelId="{D58E8D86-6BDE-4B5A-BF8F-AC68A7DAAA53}" type="presParOf" srcId="{A4E48BC0-4799-4834-A38F-E02251DF8980}" destId="{D3DADE25-C398-4328-B2FB-77B448B90A4E}" srcOrd="1" destOrd="0" presId="urn:microsoft.com/office/officeart/2005/8/layout/lProcess3"/>
    <dgm:cxn modelId="{2DB8F207-09D3-41D7-B287-211899A0D91A}" type="presParOf" srcId="{A4E48BC0-4799-4834-A38F-E02251DF8980}" destId="{88274B5B-93C3-4830-992F-440A7E9BA84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A6485-BB17-45EA-AAFB-7012336C35E4}">
      <dsp:nvSpPr>
        <dsp:cNvPr id="0" name=""/>
        <dsp:cNvSpPr/>
      </dsp:nvSpPr>
      <dsp:spPr>
        <a:xfrm>
          <a:off x="0" y="286234"/>
          <a:ext cx="833032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66624" rIns="646526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работники краевых государственных и муниципальных учреждений в сфере образования, социального обслуживания, здравоохранения, культуры;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граждане, имеющие трех и более </a:t>
          </a:r>
          <a:r>
            <a:rPr lang="ru-RU" sz="14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детей</a:t>
          </a:r>
          <a:endParaRPr lang="ru-R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86234"/>
        <a:ext cx="8330323" cy="907200"/>
      </dsp:txXfrm>
    </dsp:sp>
    <dsp:sp modelId="{40818140-DD0A-4215-BC02-25D49D746E1D}">
      <dsp:nvSpPr>
        <dsp:cNvPr id="0" name=""/>
        <dsp:cNvSpPr/>
      </dsp:nvSpPr>
      <dsp:spPr>
        <a:xfrm>
          <a:off x="416516" y="21619"/>
          <a:ext cx="7695585" cy="382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соответствующие постановлению Правительства Хабаровского края от 31.05.2013 № 145-пр:</a:t>
          </a:r>
          <a:endParaRPr lang="ru-RU" sz="1400" b="1" kern="1200" dirty="0"/>
        </a:p>
      </dsp:txBody>
      <dsp:txXfrm>
        <a:off x="435198" y="40301"/>
        <a:ext cx="7658221" cy="345330"/>
      </dsp:txXfrm>
    </dsp:sp>
    <dsp:sp modelId="{3353F40F-4DD5-4159-89C5-1233EE86409B}">
      <dsp:nvSpPr>
        <dsp:cNvPr id="0" name=""/>
        <dsp:cNvSpPr/>
      </dsp:nvSpPr>
      <dsp:spPr>
        <a:xfrm>
          <a:off x="0" y="1684289"/>
          <a:ext cx="8330323" cy="352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66624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работники федеральных государственных унитарных предприятий, являющиеся научными организациями, в федеральных государственных организациях, в том числе научных организациях;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военнослужащие, проходящие военную службу по контракту;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сотрудники органов внутренних дел Российской Федерации;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молодые ученые;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научные или инженерно-технические работники государственных академий наук;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научные или инженерно-технические работники научных организаций;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научно-педагогические работники федеральных государственных образовательных организаций высшего образования;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работники федеральных государственных органов;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работники федеральных государственных общеобразовательных организаций, федеральных государственных учреждений здравоохранения или федеральных государственных учреждений культуры;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работники организаций оборонно-промышленного комплекса.</a:t>
          </a:r>
        </a:p>
      </dsp:txBody>
      <dsp:txXfrm>
        <a:off x="0" y="1684289"/>
        <a:ext cx="8330323" cy="3528000"/>
      </dsp:txXfrm>
    </dsp:sp>
    <dsp:sp modelId="{61CA9039-6479-4CB8-B815-2777A8AB0849}">
      <dsp:nvSpPr>
        <dsp:cNvPr id="0" name=""/>
        <dsp:cNvSpPr/>
      </dsp:nvSpPr>
      <dsp:spPr>
        <a:xfrm>
          <a:off x="379804" y="1257775"/>
          <a:ext cx="7706839" cy="565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соответствующие постановлению Правительства Российской Федерации от 09.02.2012 № 108:</a:t>
          </a:r>
          <a:endParaRPr lang="ru-RU" sz="1400" b="1" kern="1200" dirty="0"/>
        </a:p>
      </dsp:txBody>
      <dsp:txXfrm>
        <a:off x="407421" y="1285392"/>
        <a:ext cx="7651605" cy="5105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76265-5F15-439C-A0FC-60F4FF54C3F0}">
      <dsp:nvSpPr>
        <dsp:cNvPr id="0" name=""/>
        <dsp:cNvSpPr/>
      </dsp:nvSpPr>
      <dsp:spPr>
        <a:xfrm>
          <a:off x="220583" y="500918"/>
          <a:ext cx="3969909" cy="35326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Создание и регистрация ЖСК, с учетом следующего: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количество членов ЖСК (не может быть менее чем пять, но не должно превышать количество жилых помещений в строящемся доме);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типовая форма устава ЖСК, утверждена постановлением Правительства РФ от </a:t>
          </a:r>
          <a:r>
            <a:rPr lang="ru-RU" sz="1400" kern="1200" dirty="0" smtClean="0"/>
            <a:t>06.06.2012 № </a:t>
          </a:r>
          <a:r>
            <a:rPr lang="ru-RU" sz="1400" kern="1200" dirty="0"/>
            <a:t>558;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членами ЖСК могут быть только </a:t>
          </a:r>
          <a:r>
            <a:rPr lang="ru-RU" sz="1400" kern="1200" dirty="0" smtClean="0"/>
            <a:t>лица </a:t>
          </a:r>
          <a:r>
            <a:rPr lang="ru-RU" sz="1400" kern="1200" dirty="0"/>
            <a:t>из сформированного </a:t>
          </a:r>
          <a:r>
            <a:rPr lang="ru-RU" sz="1400" kern="1200" dirty="0" smtClean="0"/>
            <a:t>ФОИВ / субъектом </a:t>
          </a:r>
          <a:r>
            <a:rPr lang="ru-RU" sz="1400" kern="1200" dirty="0"/>
            <a:t>РФ списка граждан;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ЖСК создается общим собранием учредителей (в собрании учредителей жилищного кооператива вправе участвовать лица, желающие организовать жилищный кооператив);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государственная регистрация ЖСК. </a:t>
          </a:r>
          <a:endParaRPr lang="ru-RU" sz="1200" kern="1200" dirty="0"/>
        </a:p>
      </dsp:txBody>
      <dsp:txXfrm>
        <a:off x="324052" y="604387"/>
        <a:ext cx="3762971" cy="3325747"/>
      </dsp:txXfrm>
    </dsp:sp>
    <dsp:sp modelId="{E638DEDE-F6FC-4CEE-B10A-5E40F93A93B1}">
      <dsp:nvSpPr>
        <dsp:cNvPr id="0" name=""/>
        <dsp:cNvSpPr/>
      </dsp:nvSpPr>
      <dsp:spPr>
        <a:xfrm rot="21600000">
          <a:off x="4364415" y="1709330"/>
          <a:ext cx="420475" cy="847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5</a:t>
          </a:r>
          <a:endParaRPr lang="ru-RU" sz="3200" kern="1200" dirty="0"/>
        </a:p>
      </dsp:txBody>
      <dsp:txXfrm rot="-21600000">
        <a:off x="4364415" y="1878847"/>
        <a:ext cx="294333" cy="508550"/>
      </dsp:txXfrm>
    </dsp:sp>
    <dsp:sp modelId="{C330F25D-17D6-4146-9361-45131A0D415E}">
      <dsp:nvSpPr>
        <dsp:cNvPr id="0" name=""/>
        <dsp:cNvSpPr/>
      </dsp:nvSpPr>
      <dsp:spPr>
        <a:xfrm>
          <a:off x="4982575" y="72474"/>
          <a:ext cx="3417680" cy="38815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b="1" kern="1200" dirty="0"/>
            <a:t>Обращение уполномоченного представителя ЖСК в орган местного самоуправления / министерство имущественных отношений края с заявлением о предоставлении в безвозмездное пользование ЖСК земельного участка, с приложением следующего: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kern="1200" dirty="0"/>
            <a:t>выписки из ЕГРЮЛ о юридическом лице;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kern="1200" dirty="0"/>
            <a:t>решения о создании некоммерческой организации;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kern="1200" dirty="0"/>
            <a:t>копии устава ЖСК;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kern="1200" dirty="0"/>
            <a:t>выписки из реестра членов ЖСК;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kern="1200" dirty="0"/>
            <a:t>копии протокола ЖСК об избрании председателя правления ЖСК;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kern="1200" dirty="0"/>
            <a:t>копий уведомлений о включении граждан в списки;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kern="1200" dirty="0"/>
            <a:t>информации о планируемом типе жилой застройки (многоквартирные дома, дома блокированной застройки);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50" kern="1200" dirty="0"/>
            <a:t>выписки из ЕГРН об объекте недвижимости (об испрашиваемом земельном участке).</a:t>
          </a:r>
        </a:p>
      </dsp:txBody>
      <dsp:txXfrm>
        <a:off x="5082675" y="172574"/>
        <a:ext cx="3217480" cy="3681396"/>
      </dsp:txXfrm>
    </dsp:sp>
    <dsp:sp modelId="{30232843-13E2-4DEA-AA26-2DA3340BA74E}">
      <dsp:nvSpPr>
        <dsp:cNvPr id="0" name=""/>
        <dsp:cNvSpPr/>
      </dsp:nvSpPr>
      <dsp:spPr>
        <a:xfrm rot="5400000">
          <a:off x="6574435" y="3763108"/>
          <a:ext cx="423400" cy="847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6</a:t>
          </a:r>
          <a:endParaRPr lang="ru-RU" sz="3200" kern="1200" dirty="0"/>
        </a:p>
      </dsp:txBody>
      <dsp:txXfrm rot="-5400000">
        <a:off x="6531860" y="3975200"/>
        <a:ext cx="508550" cy="296380"/>
      </dsp:txXfrm>
    </dsp:sp>
    <dsp:sp modelId="{2A8798FF-3656-4384-B864-504F450C377E}">
      <dsp:nvSpPr>
        <dsp:cNvPr id="0" name=""/>
        <dsp:cNvSpPr/>
      </dsp:nvSpPr>
      <dsp:spPr>
        <a:xfrm>
          <a:off x="5055645" y="4434132"/>
          <a:ext cx="3417680" cy="13073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Рассмотрение органом местного самоуправления / министерством имущественных отношений края заявления о предоставлении в безвозмездное пользование ЖСК земельного участка, принятие решения. Подписание договора безвозмездного пользования земельным участком.</a:t>
          </a:r>
        </a:p>
      </dsp:txBody>
      <dsp:txXfrm>
        <a:off x="5093937" y="4472424"/>
        <a:ext cx="3341096" cy="1230801"/>
      </dsp:txXfrm>
    </dsp:sp>
    <dsp:sp modelId="{FBC69011-DA90-4E90-B401-305DF9D41139}">
      <dsp:nvSpPr>
        <dsp:cNvPr id="0" name=""/>
        <dsp:cNvSpPr/>
      </dsp:nvSpPr>
      <dsp:spPr>
        <a:xfrm rot="10748929">
          <a:off x="4316115" y="4696526"/>
          <a:ext cx="522638" cy="847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7</a:t>
          </a:r>
          <a:endParaRPr lang="ru-RU" sz="3200" kern="1200" dirty="0"/>
        </a:p>
      </dsp:txBody>
      <dsp:txXfrm rot="10800000">
        <a:off x="4472897" y="4864878"/>
        <a:ext cx="365847" cy="508550"/>
      </dsp:txXfrm>
    </dsp:sp>
    <dsp:sp modelId="{83778754-5B78-477A-85A1-1513FC7DAEAB}">
      <dsp:nvSpPr>
        <dsp:cNvPr id="0" name=""/>
        <dsp:cNvSpPr/>
      </dsp:nvSpPr>
      <dsp:spPr>
        <a:xfrm>
          <a:off x="186919" y="4510907"/>
          <a:ext cx="3882724" cy="12915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ЖСК самостоятельно заключает договор на проектные работы, а также договор строительного подряда с подрядной организацией, соответствующей требованиям, установленным Федеральным законом от 24.07.2008 № 161-ФЗ.</a:t>
          </a:r>
        </a:p>
      </dsp:txBody>
      <dsp:txXfrm>
        <a:off x="224749" y="4548737"/>
        <a:ext cx="3807064" cy="12159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3F40F-4DD5-4159-89C5-1233EE86409B}">
      <dsp:nvSpPr>
        <dsp:cNvPr id="0" name=""/>
        <dsp:cNvSpPr/>
      </dsp:nvSpPr>
      <dsp:spPr>
        <a:xfrm>
          <a:off x="0" y="179229"/>
          <a:ext cx="8330323" cy="9676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43963" rIns="646526" bIns="92456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smtClean="0"/>
            <a:t>министерство </a:t>
          </a:r>
          <a:r>
            <a:rPr lang="ru-RU" sz="1250" kern="1200" dirty="0"/>
            <a:t>строительства края, ул. Муравьева-Амурского, </a:t>
          </a:r>
          <a:r>
            <a:rPr lang="ru-RU" sz="1250" kern="1200" dirty="0" smtClean="0"/>
            <a:t>32</a:t>
          </a:r>
          <a:endParaRPr lang="ru-RU" sz="1250" kern="1200" dirty="0"/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smtClean="0"/>
            <a:t>отдел </a:t>
          </a:r>
          <a:r>
            <a:rPr lang="ru-RU" sz="1250" kern="1200" dirty="0"/>
            <a:t>развития жилищного строительства, </a:t>
          </a:r>
          <a:r>
            <a:rPr lang="ru-RU" sz="1250" kern="1200" dirty="0" err="1"/>
            <a:t>каб</a:t>
          </a:r>
          <a:r>
            <a:rPr lang="ru-RU" sz="1250" kern="1200" dirty="0"/>
            <a:t>. 501, тел. 32 98 18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/>
            <a:t>Гусева Надежда Сергеевна – начальник отдела.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err="1"/>
            <a:t>Валевская</a:t>
          </a:r>
          <a:r>
            <a:rPr lang="ru-RU" sz="1250" kern="1200" dirty="0"/>
            <a:t> Агнесса Юрьевна – консультант отдела</a:t>
          </a:r>
        </a:p>
      </dsp:txBody>
      <dsp:txXfrm>
        <a:off x="0" y="179229"/>
        <a:ext cx="8330323" cy="967644"/>
      </dsp:txXfrm>
    </dsp:sp>
    <dsp:sp modelId="{61CA9039-6479-4CB8-B815-2777A8AB0849}">
      <dsp:nvSpPr>
        <dsp:cNvPr id="0" name=""/>
        <dsp:cNvSpPr/>
      </dsp:nvSpPr>
      <dsp:spPr>
        <a:xfrm>
          <a:off x="416109" y="5192"/>
          <a:ext cx="5825531" cy="2403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/>
            <a:t>Организационные вопросы</a:t>
          </a:r>
          <a:endParaRPr lang="ru-RU" sz="1400" b="1" kern="1200" dirty="0"/>
        </a:p>
      </dsp:txBody>
      <dsp:txXfrm>
        <a:off x="427842" y="16925"/>
        <a:ext cx="5802065" cy="2168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3F40F-4DD5-4159-89C5-1233EE86409B}">
      <dsp:nvSpPr>
        <dsp:cNvPr id="0" name=""/>
        <dsp:cNvSpPr/>
      </dsp:nvSpPr>
      <dsp:spPr>
        <a:xfrm>
          <a:off x="0" y="159988"/>
          <a:ext cx="8330323" cy="696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66624" rIns="646526" bIns="92456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/>
            <a:t>ул. </a:t>
          </a:r>
          <a:r>
            <a:rPr lang="ru-RU" sz="1250" kern="1200" dirty="0" err="1"/>
            <a:t>Запарина</a:t>
          </a:r>
          <a:r>
            <a:rPr lang="ru-RU" sz="1250" kern="1200" dirty="0"/>
            <a:t>, д. 92, </a:t>
          </a:r>
          <a:r>
            <a:rPr lang="ru-RU" sz="1250" kern="1200" dirty="0" err="1"/>
            <a:t>каб</a:t>
          </a:r>
          <a:r>
            <a:rPr lang="ru-RU" sz="1250" kern="1200" dirty="0"/>
            <a:t>. 8, часы приема граждан: понедельник – пятница с 09.00 до 18.00 часов, обеденный перерыв с 13.00 до 14.00 часов, контактный телефон: (4212) 46-41-89, 46-41-92</a:t>
          </a:r>
        </a:p>
      </dsp:txBody>
      <dsp:txXfrm>
        <a:off x="0" y="159988"/>
        <a:ext cx="8330323" cy="696106"/>
      </dsp:txXfrm>
    </dsp:sp>
    <dsp:sp modelId="{61CA9039-6479-4CB8-B815-2777A8AB0849}">
      <dsp:nvSpPr>
        <dsp:cNvPr id="0" name=""/>
        <dsp:cNvSpPr/>
      </dsp:nvSpPr>
      <dsp:spPr>
        <a:xfrm>
          <a:off x="411059" y="103347"/>
          <a:ext cx="5831226" cy="209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i="1" kern="1200" dirty="0"/>
            <a:t>министерство образования и науки края</a:t>
          </a:r>
          <a:endParaRPr lang="ru-RU" sz="1250" b="1" kern="1200" dirty="0"/>
        </a:p>
      </dsp:txBody>
      <dsp:txXfrm>
        <a:off x="421275" y="113563"/>
        <a:ext cx="5810794" cy="188841"/>
      </dsp:txXfrm>
    </dsp:sp>
    <dsp:sp modelId="{3D663882-F460-40CA-B739-0C1AAB531E76}">
      <dsp:nvSpPr>
        <dsp:cNvPr id="0" name=""/>
        <dsp:cNvSpPr/>
      </dsp:nvSpPr>
      <dsp:spPr>
        <a:xfrm>
          <a:off x="0" y="1005004"/>
          <a:ext cx="8330323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66624" rIns="646526" bIns="92456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/>
            <a:t>ул. Фрунзе, д. 61, </a:t>
          </a:r>
          <a:r>
            <a:rPr lang="ru-RU" sz="1250" kern="1200" dirty="0" err="1"/>
            <a:t>каб</a:t>
          </a:r>
          <a:r>
            <a:rPr lang="ru-RU" sz="1250" kern="1200" dirty="0"/>
            <a:t>. 205, часы приема граждан: понедельник – пятница с 09.00 до 18.00 часов, обеденный перерыв  </a:t>
          </a:r>
          <a:r>
            <a:rPr lang="ru-RU" sz="1250" kern="1200" dirty="0" smtClean="0"/>
            <a:t>с </a:t>
          </a:r>
          <a:r>
            <a:rPr lang="ru-RU" sz="1250" kern="1200" dirty="0"/>
            <a:t>13.00 до 14.00 часов, контактный телефон: (4212) 31-58-02</a:t>
          </a:r>
        </a:p>
      </dsp:txBody>
      <dsp:txXfrm>
        <a:off x="0" y="1005004"/>
        <a:ext cx="8330323" cy="617400"/>
      </dsp:txXfrm>
    </dsp:sp>
    <dsp:sp modelId="{057B9AA9-5C63-4F19-BCB2-43271CF47A10}">
      <dsp:nvSpPr>
        <dsp:cNvPr id="0" name=""/>
        <dsp:cNvSpPr/>
      </dsp:nvSpPr>
      <dsp:spPr>
        <a:xfrm>
          <a:off x="416516" y="886924"/>
          <a:ext cx="5831226" cy="236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i="1" kern="1200" dirty="0"/>
            <a:t>министерство культуры края</a:t>
          </a:r>
          <a:endParaRPr lang="ru-RU" sz="1250" kern="1200" dirty="0"/>
        </a:p>
      </dsp:txBody>
      <dsp:txXfrm>
        <a:off x="428044" y="898452"/>
        <a:ext cx="5808170" cy="213104"/>
      </dsp:txXfrm>
    </dsp:sp>
    <dsp:sp modelId="{2B05A2BA-B10B-41C2-8718-61EAE72BF1A2}">
      <dsp:nvSpPr>
        <dsp:cNvPr id="0" name=""/>
        <dsp:cNvSpPr/>
      </dsp:nvSpPr>
      <dsp:spPr>
        <a:xfrm>
          <a:off x="0" y="1783684"/>
          <a:ext cx="8330323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66624" rIns="646526" bIns="92456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/>
            <a:t>ул. Фрунзе, д. 67, </a:t>
          </a:r>
          <a:r>
            <a:rPr lang="ru-RU" sz="1250" kern="1200" dirty="0" err="1"/>
            <a:t>каб</a:t>
          </a:r>
          <a:r>
            <a:rPr lang="ru-RU" sz="1250" kern="1200" dirty="0"/>
            <a:t>. </a:t>
          </a:r>
          <a:r>
            <a:rPr lang="ru-RU" sz="1250" kern="1200" dirty="0" smtClean="0"/>
            <a:t>309, </a:t>
          </a:r>
          <a:r>
            <a:rPr lang="ru-RU" sz="1250" kern="1200" dirty="0"/>
            <a:t>часы приема граждан: понедельник – пятница с 10.00 до 16.00 часов, обеденный перерыв с 13.00 до 14.00 часов, контактный телефон: (4212) 30-29-50</a:t>
          </a:r>
        </a:p>
      </dsp:txBody>
      <dsp:txXfrm>
        <a:off x="0" y="1783684"/>
        <a:ext cx="8330323" cy="617400"/>
      </dsp:txXfrm>
    </dsp:sp>
    <dsp:sp modelId="{8E42123C-40AD-4CBD-8A83-0A67CD73D1CE}">
      <dsp:nvSpPr>
        <dsp:cNvPr id="0" name=""/>
        <dsp:cNvSpPr/>
      </dsp:nvSpPr>
      <dsp:spPr>
        <a:xfrm>
          <a:off x="416516" y="1665604"/>
          <a:ext cx="5831226" cy="236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i="1" kern="1200" dirty="0"/>
            <a:t>министерство социальной защиты населения края</a:t>
          </a:r>
          <a:endParaRPr lang="ru-RU" sz="1250" kern="1200" dirty="0"/>
        </a:p>
      </dsp:txBody>
      <dsp:txXfrm>
        <a:off x="428044" y="1677132"/>
        <a:ext cx="5808170" cy="213104"/>
      </dsp:txXfrm>
    </dsp:sp>
    <dsp:sp modelId="{35BD3CA6-7325-4E17-BB00-26CC9711C506}">
      <dsp:nvSpPr>
        <dsp:cNvPr id="0" name=""/>
        <dsp:cNvSpPr/>
      </dsp:nvSpPr>
      <dsp:spPr>
        <a:xfrm>
          <a:off x="0" y="2562364"/>
          <a:ext cx="8330323" cy="61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66624" rIns="646526" bIns="92456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/>
            <a:t>ул. Муравьева-Амурского, д. 32, </a:t>
          </a:r>
          <a:r>
            <a:rPr lang="ru-RU" sz="1250" kern="1200" dirty="0" err="1"/>
            <a:t>каб</a:t>
          </a:r>
          <a:r>
            <a:rPr lang="ru-RU" sz="1250" kern="1200" dirty="0"/>
            <a:t>. 237, часы приема граждан: понедельник – пятница с 09.00 до 18.00 часов, обеденный перерыв с 13.00 до 14.00 часов, контактный телефон: (4212) 40-25-61</a:t>
          </a:r>
        </a:p>
      </dsp:txBody>
      <dsp:txXfrm>
        <a:off x="0" y="2562364"/>
        <a:ext cx="8330323" cy="617400"/>
      </dsp:txXfrm>
    </dsp:sp>
    <dsp:sp modelId="{F1D8679F-04CF-43B6-A072-845DE29601A5}">
      <dsp:nvSpPr>
        <dsp:cNvPr id="0" name=""/>
        <dsp:cNvSpPr/>
      </dsp:nvSpPr>
      <dsp:spPr>
        <a:xfrm>
          <a:off x="416516" y="2444284"/>
          <a:ext cx="5831226" cy="236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i="1" kern="1200" dirty="0"/>
            <a:t>министерство здравоохранения края</a:t>
          </a:r>
          <a:endParaRPr lang="ru-RU" sz="1250" kern="1200" dirty="0"/>
        </a:p>
      </dsp:txBody>
      <dsp:txXfrm>
        <a:off x="428044" y="2455812"/>
        <a:ext cx="5808170" cy="2131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D5026-627C-4325-BED0-4D991EC40AC5}">
      <dsp:nvSpPr>
        <dsp:cNvPr id="0" name=""/>
        <dsp:cNvSpPr/>
      </dsp:nvSpPr>
      <dsp:spPr>
        <a:xfrm>
          <a:off x="-5934637" y="-911430"/>
          <a:ext cx="7018225" cy="7090477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46F13-B8E8-4EC6-A558-4B095520A4FE}">
      <dsp:nvSpPr>
        <dsp:cNvPr id="0" name=""/>
        <dsp:cNvSpPr/>
      </dsp:nvSpPr>
      <dsp:spPr>
        <a:xfrm>
          <a:off x="579059" y="233410"/>
          <a:ext cx="6115223" cy="1153497"/>
        </a:xfrm>
        <a:prstGeom prst="rect">
          <a:avLst/>
        </a:prstGeom>
        <a:solidFill>
          <a:schemeClr val="bg1"/>
        </a:solidFill>
        <a:ln w="34925" cap="flat" cmpd="sng" algn="ctr">
          <a:solidFill>
            <a:srgbClr val="51AB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5560" rIns="18000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Возраст каждого из супругов либо одного родителя в неполной семье </a:t>
          </a:r>
          <a:r>
            <a:rPr lang="ru-RU" sz="1400" b="1" kern="1200" dirty="0">
              <a:solidFill>
                <a:srgbClr val="C00000"/>
              </a:solidFill>
            </a:rPr>
            <a:t>не должен превышать 35 лет </a:t>
          </a:r>
          <a:r>
            <a:rPr lang="ru-RU" sz="1400" kern="1200" dirty="0">
              <a:solidFill>
                <a:schemeClr val="tx1"/>
              </a:solidFill>
            </a:rPr>
            <a:t>на день утверждения министерством строительства края списка молодых семей, желающих принять участие в долевом строительстве жилья в соответствующем году</a:t>
          </a:r>
        </a:p>
      </dsp:txBody>
      <dsp:txXfrm>
        <a:off x="579059" y="233410"/>
        <a:ext cx="6115223" cy="1153497"/>
      </dsp:txXfrm>
    </dsp:sp>
    <dsp:sp modelId="{FD0C03B4-8374-4B96-88E6-15D0F0581F5B}">
      <dsp:nvSpPr>
        <dsp:cNvPr id="0" name=""/>
        <dsp:cNvSpPr/>
      </dsp:nvSpPr>
      <dsp:spPr>
        <a:xfrm>
          <a:off x="150905" y="450208"/>
          <a:ext cx="720003" cy="72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AAC65-A7E6-434B-A610-2A0A7CA8138C}">
      <dsp:nvSpPr>
        <dsp:cNvPr id="0" name=""/>
        <dsp:cNvSpPr/>
      </dsp:nvSpPr>
      <dsp:spPr>
        <a:xfrm>
          <a:off x="995605" y="1583649"/>
          <a:ext cx="5698706" cy="823174"/>
        </a:xfrm>
        <a:prstGeom prst="rect">
          <a:avLst/>
        </a:prstGeom>
        <a:solidFill>
          <a:schemeClr val="bg1"/>
        </a:solidFill>
        <a:ln w="34925" cap="flat" cmpd="sng" algn="ctr">
          <a:solidFill>
            <a:srgbClr val="51AB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5560" rIns="18000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Молодая семья должна быть признана </a:t>
          </a:r>
          <a:r>
            <a:rPr lang="ru-RU" sz="1400" b="1" kern="1200" dirty="0">
              <a:solidFill>
                <a:srgbClr val="C00000"/>
              </a:solidFill>
            </a:rPr>
            <a:t>нуждающейся</a:t>
          </a:r>
          <a:r>
            <a:rPr lang="ru-RU" sz="1400" kern="1200" dirty="0">
              <a:solidFill>
                <a:srgbClr val="C00000"/>
              </a:solidFill>
            </a:rPr>
            <a:t> </a:t>
          </a:r>
          <a:r>
            <a:rPr lang="ru-RU" sz="1400" kern="1200" dirty="0">
              <a:solidFill>
                <a:schemeClr val="tx1"/>
              </a:solidFill>
            </a:rPr>
            <a:t>в жилом помещении</a:t>
          </a:r>
        </a:p>
      </dsp:txBody>
      <dsp:txXfrm>
        <a:off x="995605" y="1583649"/>
        <a:ext cx="5698706" cy="823174"/>
      </dsp:txXfrm>
    </dsp:sp>
    <dsp:sp modelId="{4255763F-24BC-4B01-9AC7-7C98C9836944}">
      <dsp:nvSpPr>
        <dsp:cNvPr id="0" name=""/>
        <dsp:cNvSpPr/>
      </dsp:nvSpPr>
      <dsp:spPr>
        <a:xfrm>
          <a:off x="566077" y="1634146"/>
          <a:ext cx="720003" cy="72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85452-91BC-4401-B4C8-93ABAFD40612}">
      <dsp:nvSpPr>
        <dsp:cNvPr id="0" name=""/>
        <dsp:cNvSpPr/>
      </dsp:nvSpPr>
      <dsp:spPr>
        <a:xfrm>
          <a:off x="992158" y="2580482"/>
          <a:ext cx="5709329" cy="1154639"/>
        </a:xfrm>
        <a:prstGeom prst="rect">
          <a:avLst/>
        </a:prstGeom>
        <a:solidFill>
          <a:schemeClr val="bg1"/>
        </a:solidFill>
        <a:ln w="34925" cap="flat" cmpd="sng" algn="ctr">
          <a:solidFill>
            <a:srgbClr val="51AB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5560" rIns="180000" bIns="35560" numCol="1" spcCol="1270" anchor="ctr" anchorCtr="0">
          <a:noAutofit/>
        </a:bodyPr>
        <a:lstStyle/>
        <a:p>
          <a:pPr lvl="0" algn="just" defTabSz="622300">
            <a:lnSpc>
              <a:spcPct val="85000"/>
            </a:lnSpc>
            <a:spcBef>
              <a:spcPct val="0"/>
            </a:spcBef>
            <a:spcAft>
              <a:spcPts val="600"/>
            </a:spcAft>
          </a:pPr>
          <a:r>
            <a:rPr lang="ru-RU" sz="1400" b="1" kern="1200" dirty="0">
              <a:solidFill>
                <a:srgbClr val="C00000"/>
              </a:solidFill>
            </a:rPr>
            <a:t>Наличие</a:t>
          </a:r>
          <a:r>
            <a:rPr lang="ru-RU" sz="1400" kern="1200" dirty="0">
              <a:solidFill>
                <a:srgbClr val="C00000"/>
              </a:solidFill>
            </a:rPr>
            <a:t> </a:t>
          </a:r>
          <a:r>
            <a:rPr lang="ru-RU" sz="1400" kern="1200" dirty="0">
              <a:solidFill>
                <a:schemeClr val="tx1"/>
              </a:solidFill>
            </a:rPr>
            <a:t>у молодой семьи </a:t>
          </a:r>
          <a:r>
            <a:rPr lang="ru-RU" sz="1400" b="1" kern="1200" dirty="0">
              <a:solidFill>
                <a:srgbClr val="C00000"/>
              </a:solidFill>
            </a:rPr>
            <a:t>доходов</a:t>
          </a:r>
          <a:r>
            <a:rPr lang="ru-RU" sz="1400" kern="1200" dirty="0">
              <a:solidFill>
                <a:schemeClr val="tx1"/>
              </a:solidFill>
            </a:rPr>
            <a:t>, позволяющих получить кредит, либо иных денежных средств, достаточных для оплаты расчетной (средней) стоимости жилья в части, превышающей размер предоставляемой социальной выплаты для участия молодых семей в долевом строительстве жилья в крае</a:t>
          </a:r>
        </a:p>
      </dsp:txBody>
      <dsp:txXfrm>
        <a:off x="992158" y="2580482"/>
        <a:ext cx="5709329" cy="1154639"/>
      </dsp:txXfrm>
    </dsp:sp>
    <dsp:sp modelId="{D74801F4-725F-4A88-B165-0BE67D235B25}">
      <dsp:nvSpPr>
        <dsp:cNvPr id="0" name=""/>
        <dsp:cNvSpPr/>
      </dsp:nvSpPr>
      <dsp:spPr>
        <a:xfrm>
          <a:off x="691725" y="2806669"/>
          <a:ext cx="720003" cy="72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CA88C-3C43-4105-B759-B9CDB06BB0F0}">
      <dsp:nvSpPr>
        <dsp:cNvPr id="0" name=""/>
        <dsp:cNvSpPr/>
      </dsp:nvSpPr>
      <dsp:spPr>
        <a:xfrm>
          <a:off x="589394" y="3920842"/>
          <a:ext cx="6115223" cy="1154639"/>
        </a:xfrm>
        <a:prstGeom prst="rect">
          <a:avLst/>
        </a:prstGeom>
        <a:solidFill>
          <a:schemeClr val="bg1"/>
        </a:solidFill>
        <a:ln w="34925" cap="flat" cmpd="sng" algn="ctr">
          <a:solidFill>
            <a:srgbClr val="51AB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5560" rIns="18000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В целях закрепления экономически активного населения на территории муниципальных образований края </a:t>
          </a:r>
          <a:r>
            <a:rPr lang="ru-RU" sz="1400" b="1" kern="1200" dirty="0">
              <a:solidFill>
                <a:srgbClr val="C00000"/>
              </a:solidFill>
            </a:rPr>
            <a:t>постоянным местом жительства </a:t>
          </a:r>
          <a:r>
            <a:rPr lang="ru-RU" sz="1400" kern="1200" dirty="0">
              <a:solidFill>
                <a:schemeClr val="tx1"/>
              </a:solidFill>
            </a:rPr>
            <a:t>молодой семьи </a:t>
          </a:r>
          <a:r>
            <a:rPr lang="ru-RU" sz="1400" b="1" kern="1200" dirty="0">
              <a:solidFill>
                <a:srgbClr val="C00000"/>
              </a:solidFill>
            </a:rPr>
            <a:t>должно являться муниципальное образование, на территории которого ведется строительство жилья</a:t>
          </a:r>
        </a:p>
      </dsp:txBody>
      <dsp:txXfrm>
        <a:off x="589394" y="3920842"/>
        <a:ext cx="6115223" cy="1154639"/>
      </dsp:txXfrm>
    </dsp:sp>
    <dsp:sp modelId="{6038E53D-96FB-4F48-97E0-BD6EB49E3155}">
      <dsp:nvSpPr>
        <dsp:cNvPr id="0" name=""/>
        <dsp:cNvSpPr/>
      </dsp:nvSpPr>
      <dsp:spPr>
        <a:xfrm>
          <a:off x="228093" y="4134216"/>
          <a:ext cx="720003" cy="720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6252E-59F0-4622-9EBF-E14C3CCA6249}">
      <dsp:nvSpPr>
        <dsp:cNvPr id="0" name=""/>
        <dsp:cNvSpPr/>
      </dsp:nvSpPr>
      <dsp:spPr>
        <a:xfrm rot="16200000">
          <a:off x="1078966" y="-1078966"/>
          <a:ext cx="2198550" cy="435648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для оплаты цены договора участия в долевом строительстве жилья (договора уступки права требования по договору долевого участия в строительстве жилья)</a:t>
          </a:r>
        </a:p>
      </dsp:txBody>
      <dsp:txXfrm rot="5400000">
        <a:off x="-1" y="1"/>
        <a:ext cx="4356484" cy="1648912"/>
      </dsp:txXfrm>
    </dsp:sp>
    <dsp:sp modelId="{C3281094-89B0-4FD5-B696-91B0A4CA61B7}">
      <dsp:nvSpPr>
        <dsp:cNvPr id="0" name=""/>
        <dsp:cNvSpPr/>
      </dsp:nvSpPr>
      <dsp:spPr>
        <a:xfrm>
          <a:off x="4356484" y="33703"/>
          <a:ext cx="4356484" cy="219855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для оплаты цены договора купли-продажи жилого помещения, заключенного с юридическим лицом, зарегистрировавшим право собственности на жилое помещение на основании разрешения на ввод объекта в эксплуатацию, при условии, что с момента ввода объекта недвижимости в эксплуатацию до государственной регистрации перехода права собственности на жилое помещение к молодой семье прошло не более 12 месяцев</a:t>
          </a:r>
        </a:p>
      </dsp:txBody>
      <dsp:txXfrm>
        <a:off x="4356484" y="33703"/>
        <a:ext cx="4356484" cy="1648912"/>
      </dsp:txXfrm>
    </dsp:sp>
    <dsp:sp modelId="{D9632360-C255-4FB9-8921-23A072C7B150}">
      <dsp:nvSpPr>
        <dsp:cNvPr id="0" name=""/>
        <dsp:cNvSpPr/>
      </dsp:nvSpPr>
      <dsp:spPr>
        <a:xfrm rot="10800000">
          <a:off x="0" y="2198550"/>
          <a:ext cx="4356484" cy="219855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для оплаты цены договора строительного подряда на строительство индивидуального жилого дома</a:t>
          </a:r>
        </a:p>
      </dsp:txBody>
      <dsp:txXfrm rot="10800000">
        <a:off x="0" y="2748188"/>
        <a:ext cx="4356484" cy="1648912"/>
      </dsp:txXfrm>
    </dsp:sp>
    <dsp:sp modelId="{466C6085-670C-4335-9CB6-9025362068DD}">
      <dsp:nvSpPr>
        <dsp:cNvPr id="0" name=""/>
        <dsp:cNvSpPr/>
      </dsp:nvSpPr>
      <dsp:spPr>
        <a:xfrm rot="5400000">
          <a:off x="5435450" y="1119583"/>
          <a:ext cx="2198550" cy="435648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для осуществления последнего платежа в счет уплаты паевого взноса в полном размере, после уплаты которого жилое помещение переходит в собственность молодой семьи (в случае, если молодая семья или один из супругов в молодой семье является членом жилищного, жилищно-строительного, жилищного накопительного кооператива)</a:t>
          </a:r>
        </a:p>
      </dsp:txBody>
      <dsp:txXfrm rot="-5400000">
        <a:off x="4356483" y="2748188"/>
        <a:ext cx="4356484" cy="1648912"/>
      </dsp:txXfrm>
    </dsp:sp>
    <dsp:sp modelId="{F025768C-FC6D-4FF5-A6FF-EB3A76EF724C}">
      <dsp:nvSpPr>
        <dsp:cNvPr id="0" name=""/>
        <dsp:cNvSpPr/>
      </dsp:nvSpPr>
      <dsp:spPr>
        <a:xfrm>
          <a:off x="2833500" y="1728192"/>
          <a:ext cx="2613890" cy="109927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Социальная выплата используется: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887162" y="1781854"/>
        <a:ext cx="2506566" cy="9919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5281-7C39-4B0D-9A35-85B9A8C03C05}">
      <dsp:nvSpPr>
        <dsp:cNvPr id="0" name=""/>
        <dsp:cNvSpPr/>
      </dsp:nvSpPr>
      <dsp:spPr>
        <a:xfrm>
          <a:off x="1210202" y="46217"/>
          <a:ext cx="772025" cy="633235"/>
        </a:xfrm>
        <a:prstGeom prst="chevron">
          <a:avLst/>
        </a:prstGeom>
        <a:solidFill>
          <a:srgbClr val="C0504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1526820" y="46217"/>
        <a:ext cx="138790" cy="633235"/>
      </dsp:txXfrm>
    </dsp:sp>
    <dsp:sp modelId="{C6C19C6C-4BE6-444D-B2C7-27A6EBD37C84}">
      <dsp:nvSpPr>
        <dsp:cNvPr id="0" name=""/>
        <dsp:cNvSpPr/>
      </dsp:nvSpPr>
      <dsp:spPr>
        <a:xfrm>
          <a:off x="1718204" y="1432"/>
          <a:ext cx="3531121" cy="722806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EAD5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Заявление о предоставлении дополнительной социальной выплаты в связи с рождением (усыновлением, удочерением) ребенка, подписанное обоими супругами или родителем в неполной семье</a:t>
          </a:r>
        </a:p>
      </dsp:txBody>
      <dsp:txXfrm>
        <a:off x="2079607" y="1432"/>
        <a:ext cx="2808315" cy="722806"/>
      </dsp:txXfrm>
    </dsp:sp>
    <dsp:sp modelId="{3177F963-ABEE-4F99-A8B5-C6EA5107D14D}">
      <dsp:nvSpPr>
        <dsp:cNvPr id="0" name=""/>
        <dsp:cNvSpPr/>
      </dsp:nvSpPr>
      <dsp:spPr>
        <a:xfrm>
          <a:off x="1210202" y="857677"/>
          <a:ext cx="772025" cy="6332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1526820" y="857677"/>
        <a:ext cx="138790" cy="633235"/>
      </dsp:txXfrm>
    </dsp:sp>
    <dsp:sp modelId="{3D013A0B-EB65-44C1-965F-3E728C8AEF82}">
      <dsp:nvSpPr>
        <dsp:cNvPr id="0" name=""/>
        <dsp:cNvSpPr/>
      </dsp:nvSpPr>
      <dsp:spPr>
        <a:xfrm>
          <a:off x="1718204" y="812891"/>
          <a:ext cx="3657157" cy="722806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Копии паспортов обоих супругов или родителя в неполной семье (всех страниц), копия свидетельства о браке (на неполные семьи не распространяется)</a:t>
          </a:r>
        </a:p>
      </dsp:txBody>
      <dsp:txXfrm>
        <a:off x="2079607" y="812891"/>
        <a:ext cx="2934351" cy="722806"/>
      </dsp:txXfrm>
    </dsp:sp>
    <dsp:sp modelId="{69BB02D3-2E4B-4C7D-95D2-B55A5EBA48EB}">
      <dsp:nvSpPr>
        <dsp:cNvPr id="0" name=""/>
        <dsp:cNvSpPr/>
      </dsp:nvSpPr>
      <dsp:spPr>
        <a:xfrm>
          <a:off x="1210202" y="1669136"/>
          <a:ext cx="772025" cy="6332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1526820" y="1669136"/>
        <a:ext cx="138790" cy="633235"/>
      </dsp:txXfrm>
    </dsp:sp>
    <dsp:sp modelId="{9ABE03E6-823E-4E4E-A023-A78CCADBCF09}">
      <dsp:nvSpPr>
        <dsp:cNvPr id="0" name=""/>
        <dsp:cNvSpPr/>
      </dsp:nvSpPr>
      <dsp:spPr>
        <a:xfrm>
          <a:off x="1718204" y="1624351"/>
          <a:ext cx="3531121" cy="722806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Копии свидетельств о рождении ребенка либо копии свидетельств об усыновлении, удочерении (на каждого)</a:t>
          </a:r>
        </a:p>
      </dsp:txBody>
      <dsp:txXfrm>
        <a:off x="2079607" y="1624351"/>
        <a:ext cx="2808315" cy="722806"/>
      </dsp:txXfrm>
    </dsp:sp>
    <dsp:sp modelId="{A48FFC67-583E-453F-BC4F-B33C6FCA6A14}">
      <dsp:nvSpPr>
        <dsp:cNvPr id="0" name=""/>
        <dsp:cNvSpPr/>
      </dsp:nvSpPr>
      <dsp:spPr>
        <a:xfrm>
          <a:off x="1210202" y="2480596"/>
          <a:ext cx="772025" cy="6332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526820" y="2480596"/>
        <a:ext cx="138790" cy="633235"/>
      </dsp:txXfrm>
    </dsp:sp>
    <dsp:sp modelId="{649E634B-BD1F-4730-9C6A-4595D1D88680}">
      <dsp:nvSpPr>
        <dsp:cNvPr id="0" name=""/>
        <dsp:cNvSpPr/>
      </dsp:nvSpPr>
      <dsp:spPr>
        <a:xfrm>
          <a:off x="1718204" y="2435810"/>
          <a:ext cx="3531121" cy="722806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spc="-60" baseline="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Копия </a:t>
          </a:r>
          <a:r>
            <a:rPr lang="ru-RU" sz="1050" kern="1200" spc="-60" baseline="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документа, подтверждающего регистрацию гражданина и членов его семьи в системе индивидуального (персонифицированного) учета системы обязательного пенсионного страхования</a:t>
          </a:r>
        </a:p>
      </dsp:txBody>
      <dsp:txXfrm>
        <a:off x="2079607" y="2435810"/>
        <a:ext cx="2808315" cy="722806"/>
      </dsp:txXfrm>
    </dsp:sp>
    <dsp:sp modelId="{8FC2B2DF-2DB7-4BBE-8A2C-A2A2B6FF23ED}">
      <dsp:nvSpPr>
        <dsp:cNvPr id="0" name=""/>
        <dsp:cNvSpPr/>
      </dsp:nvSpPr>
      <dsp:spPr>
        <a:xfrm>
          <a:off x="1210202" y="3292055"/>
          <a:ext cx="772025" cy="63323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526820" y="3292055"/>
        <a:ext cx="138790" cy="633235"/>
      </dsp:txXfrm>
    </dsp:sp>
    <dsp:sp modelId="{BAED3AA7-C20D-4DA7-8159-3B7B424EB9FE}">
      <dsp:nvSpPr>
        <dsp:cNvPr id="0" name=""/>
        <dsp:cNvSpPr/>
      </dsp:nvSpPr>
      <dsp:spPr>
        <a:xfrm>
          <a:off x="1718204" y="3247270"/>
          <a:ext cx="3531121" cy="722806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Документ, подтверждающий факт постоянного проживания граждан и их несовершеннолетних детей в жилом помещении</a:t>
          </a:r>
        </a:p>
      </dsp:txBody>
      <dsp:txXfrm>
        <a:off x="2079607" y="3247270"/>
        <a:ext cx="2808315" cy="722806"/>
      </dsp:txXfrm>
    </dsp:sp>
    <dsp:sp modelId="{4440D0E4-6CA1-43D8-8A44-2D1EB8D32697}">
      <dsp:nvSpPr>
        <dsp:cNvPr id="0" name=""/>
        <dsp:cNvSpPr/>
      </dsp:nvSpPr>
      <dsp:spPr>
        <a:xfrm>
          <a:off x="1210202" y="4058730"/>
          <a:ext cx="772025" cy="633235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526820" y="4058730"/>
        <a:ext cx="138790" cy="6332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5281-7C39-4B0D-9A35-85B9A8C03C05}">
      <dsp:nvSpPr>
        <dsp:cNvPr id="0" name=""/>
        <dsp:cNvSpPr/>
      </dsp:nvSpPr>
      <dsp:spPr>
        <a:xfrm>
          <a:off x="307770" y="48838"/>
          <a:ext cx="767767" cy="6297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622642" y="48838"/>
        <a:ext cx="138024" cy="629743"/>
      </dsp:txXfrm>
    </dsp:sp>
    <dsp:sp modelId="{C6C19C6C-4BE6-444D-B2C7-27A6EBD37C84}">
      <dsp:nvSpPr>
        <dsp:cNvPr id="0" name=""/>
        <dsp:cNvSpPr/>
      </dsp:nvSpPr>
      <dsp:spPr>
        <a:xfrm>
          <a:off x="812553" y="1783"/>
          <a:ext cx="4673056" cy="723853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EAD5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Справка из банка, иной кредитной организации, предоставившей гражданам кредит, о реквизитах ссудного счета для </a:t>
          </a:r>
          <a:b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</a:b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перечисления дополнительной социальной выплаты</a:t>
          </a:r>
        </a:p>
      </dsp:txBody>
      <dsp:txXfrm>
        <a:off x="1174480" y="1783"/>
        <a:ext cx="3949203" cy="723853"/>
      </dsp:txXfrm>
    </dsp:sp>
    <dsp:sp modelId="{3177F963-ABEE-4F99-A8B5-C6EA5107D14D}">
      <dsp:nvSpPr>
        <dsp:cNvPr id="0" name=""/>
        <dsp:cNvSpPr/>
      </dsp:nvSpPr>
      <dsp:spPr>
        <a:xfrm>
          <a:off x="307770" y="860856"/>
          <a:ext cx="767767" cy="62974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622642" y="860856"/>
        <a:ext cx="138024" cy="629743"/>
      </dsp:txXfrm>
    </dsp:sp>
    <dsp:sp modelId="{3D013A0B-EB65-44C1-965F-3E728C8AEF82}">
      <dsp:nvSpPr>
        <dsp:cNvPr id="0" name=""/>
        <dsp:cNvSpPr/>
      </dsp:nvSpPr>
      <dsp:spPr>
        <a:xfrm>
          <a:off x="812553" y="833035"/>
          <a:ext cx="4673056" cy="723853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Копия свидетельства о праве собственности на жилое помещение или </a:t>
          </a:r>
          <a:r>
            <a:rPr lang="ru-RU" sz="105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выписка </a:t>
          </a: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из Единого государственного реестра недвижимости об основных характеристиках и зарегистрированных правах на объект недвижимости</a:t>
          </a:r>
        </a:p>
      </dsp:txBody>
      <dsp:txXfrm>
        <a:off x="1174480" y="833035"/>
        <a:ext cx="3949203" cy="723853"/>
      </dsp:txXfrm>
    </dsp:sp>
    <dsp:sp modelId="{69BB02D3-2E4B-4C7D-95D2-B55A5EBA48EB}">
      <dsp:nvSpPr>
        <dsp:cNvPr id="0" name=""/>
        <dsp:cNvSpPr/>
      </dsp:nvSpPr>
      <dsp:spPr>
        <a:xfrm>
          <a:off x="307770" y="1672873"/>
          <a:ext cx="767767" cy="6297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622642" y="1672873"/>
        <a:ext cx="138024" cy="629743"/>
      </dsp:txXfrm>
    </dsp:sp>
    <dsp:sp modelId="{9ABE03E6-823E-4E4E-A023-A78CCADBCF09}">
      <dsp:nvSpPr>
        <dsp:cNvPr id="0" name=""/>
        <dsp:cNvSpPr/>
      </dsp:nvSpPr>
      <dsp:spPr>
        <a:xfrm>
          <a:off x="812553" y="1625818"/>
          <a:ext cx="4673056" cy="723853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108000" bIns="6985" numCol="1" spcCol="1270" anchor="ctr" anchorCtr="0">
          <a:noAutofit/>
        </a:bodyPr>
        <a:lstStyle/>
        <a:p>
          <a:pPr lvl="0" algn="just" defTabSz="466725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Копия договора на получение ипотечного (жилищного) кредита</a:t>
          </a:r>
        </a:p>
      </dsp:txBody>
      <dsp:txXfrm>
        <a:off x="1174480" y="1625818"/>
        <a:ext cx="3949203" cy="723853"/>
      </dsp:txXfrm>
    </dsp:sp>
    <dsp:sp modelId="{A48FFC67-583E-453F-BC4F-B33C6FCA6A14}">
      <dsp:nvSpPr>
        <dsp:cNvPr id="0" name=""/>
        <dsp:cNvSpPr/>
      </dsp:nvSpPr>
      <dsp:spPr>
        <a:xfrm>
          <a:off x="307770" y="2484891"/>
          <a:ext cx="767767" cy="629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22642" y="2484891"/>
        <a:ext cx="138024" cy="629743"/>
      </dsp:txXfrm>
    </dsp:sp>
    <dsp:sp modelId="{649E634B-BD1F-4730-9C6A-4595D1D88680}">
      <dsp:nvSpPr>
        <dsp:cNvPr id="0" name=""/>
        <dsp:cNvSpPr/>
      </dsp:nvSpPr>
      <dsp:spPr>
        <a:xfrm>
          <a:off x="812553" y="2437836"/>
          <a:ext cx="4673056" cy="723853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Справка из банка, иной кредитной организации, предоставившей гражданам кредит, об остатке задолженности по кредиту (по состоянию на дату подачи заявления) с приложением актуализированного графика платежей</a:t>
          </a:r>
        </a:p>
      </dsp:txBody>
      <dsp:txXfrm>
        <a:off x="1174480" y="2437836"/>
        <a:ext cx="3949203" cy="723853"/>
      </dsp:txXfrm>
    </dsp:sp>
    <dsp:sp modelId="{8FC2B2DF-2DB7-4BBE-8A2C-A2A2B6FF23ED}">
      <dsp:nvSpPr>
        <dsp:cNvPr id="0" name=""/>
        <dsp:cNvSpPr/>
      </dsp:nvSpPr>
      <dsp:spPr>
        <a:xfrm>
          <a:off x="307770" y="3296908"/>
          <a:ext cx="767767" cy="62974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22642" y="3296908"/>
        <a:ext cx="138024" cy="629743"/>
      </dsp:txXfrm>
    </dsp:sp>
    <dsp:sp modelId="{BAED3AA7-C20D-4DA7-8159-3B7B424EB9FE}">
      <dsp:nvSpPr>
        <dsp:cNvPr id="0" name=""/>
        <dsp:cNvSpPr/>
      </dsp:nvSpPr>
      <dsp:spPr>
        <a:xfrm>
          <a:off x="812553" y="3249853"/>
          <a:ext cx="4673056" cy="723853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985" rIns="0" bIns="6985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Справка из банка, иной кредитной организации, предоставившей гражданам кредит, о наличии (отсутствии) просроченной задолженности по кредиту (по состоянию на дату подачи заявления) с указанием размера задолженности (при наличии)</a:t>
          </a:r>
        </a:p>
      </dsp:txBody>
      <dsp:txXfrm>
        <a:off x="1174480" y="3249853"/>
        <a:ext cx="3949203" cy="723853"/>
      </dsp:txXfrm>
    </dsp:sp>
    <dsp:sp modelId="{4440D0E4-6CA1-43D8-8A44-2D1EB8D32697}">
      <dsp:nvSpPr>
        <dsp:cNvPr id="0" name=""/>
        <dsp:cNvSpPr/>
      </dsp:nvSpPr>
      <dsp:spPr>
        <a:xfrm>
          <a:off x="307770" y="4061871"/>
          <a:ext cx="767767" cy="629743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22642" y="4061871"/>
        <a:ext cx="138024" cy="629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3F40F-4DD5-4159-89C5-1233EE86409B}">
      <dsp:nvSpPr>
        <dsp:cNvPr id="0" name=""/>
        <dsp:cNvSpPr/>
      </dsp:nvSpPr>
      <dsp:spPr>
        <a:xfrm>
          <a:off x="0" y="230193"/>
          <a:ext cx="8330323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31242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 1 декабря 2019 года по 31 декабря 2024 года включительно</a:t>
          </a:r>
        </a:p>
      </dsp:txBody>
      <dsp:txXfrm>
        <a:off x="0" y="230193"/>
        <a:ext cx="8330323" cy="614250"/>
      </dsp:txXfrm>
    </dsp:sp>
    <dsp:sp modelId="{61CA9039-6479-4CB8-B815-2777A8AB0849}">
      <dsp:nvSpPr>
        <dsp:cNvPr id="0" name=""/>
        <dsp:cNvSpPr/>
      </dsp:nvSpPr>
      <dsp:spPr>
        <a:xfrm>
          <a:off x="416516" y="8793"/>
          <a:ext cx="5831226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Период действия</a:t>
          </a:r>
        </a:p>
      </dsp:txBody>
      <dsp:txXfrm>
        <a:off x="438132" y="30409"/>
        <a:ext cx="5787994" cy="399568"/>
      </dsp:txXfrm>
    </dsp:sp>
    <dsp:sp modelId="{CCCD2108-D3D8-41F4-94CD-91D9BCA9EBA1}">
      <dsp:nvSpPr>
        <dsp:cNvPr id="0" name=""/>
        <dsp:cNvSpPr/>
      </dsp:nvSpPr>
      <dsp:spPr>
        <a:xfrm>
          <a:off x="0" y="1146843"/>
          <a:ext cx="8330323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31242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 </a:t>
          </a:r>
          <a:r>
            <a:rPr lang="ru-RU" sz="1400" kern="1200" dirty="0"/>
            <a:t>более 6 млн. рублей</a:t>
          </a:r>
        </a:p>
      </dsp:txBody>
      <dsp:txXfrm>
        <a:off x="0" y="1146843"/>
        <a:ext cx="8330323" cy="614250"/>
      </dsp:txXfrm>
    </dsp:sp>
    <dsp:sp modelId="{49C76DA6-92C0-4B8C-A676-C7B99DC8884A}">
      <dsp:nvSpPr>
        <dsp:cNvPr id="0" name=""/>
        <dsp:cNvSpPr/>
      </dsp:nvSpPr>
      <dsp:spPr>
        <a:xfrm>
          <a:off x="416516" y="925443"/>
          <a:ext cx="583122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Размер кредита</a:t>
          </a:r>
        </a:p>
      </dsp:txBody>
      <dsp:txXfrm>
        <a:off x="438132" y="947059"/>
        <a:ext cx="5787994" cy="399568"/>
      </dsp:txXfrm>
    </dsp:sp>
    <dsp:sp modelId="{322A6485-BB17-45EA-AAFB-7012336C35E4}">
      <dsp:nvSpPr>
        <dsp:cNvPr id="0" name=""/>
        <dsp:cNvSpPr/>
      </dsp:nvSpPr>
      <dsp:spPr>
        <a:xfrm>
          <a:off x="0" y="2063493"/>
          <a:ext cx="8330323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31242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 </a:t>
          </a:r>
          <a:r>
            <a:rPr lang="ru-RU" sz="1400" kern="1200" dirty="0"/>
            <a:t>более 240 месяцев</a:t>
          </a:r>
        </a:p>
      </dsp:txBody>
      <dsp:txXfrm>
        <a:off x="0" y="2063493"/>
        <a:ext cx="8330323" cy="614250"/>
      </dsp:txXfrm>
    </dsp:sp>
    <dsp:sp modelId="{40818140-DD0A-4215-BC02-25D49D746E1D}">
      <dsp:nvSpPr>
        <dsp:cNvPr id="0" name=""/>
        <dsp:cNvSpPr/>
      </dsp:nvSpPr>
      <dsp:spPr>
        <a:xfrm>
          <a:off x="416516" y="1842093"/>
          <a:ext cx="5831226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Срок кредита</a:t>
          </a:r>
        </a:p>
      </dsp:txBody>
      <dsp:txXfrm>
        <a:off x="438132" y="1863709"/>
        <a:ext cx="5787994" cy="399568"/>
      </dsp:txXfrm>
    </dsp:sp>
    <dsp:sp modelId="{2BEC2317-0223-455F-95FE-A5DB12E9C61F}">
      <dsp:nvSpPr>
        <dsp:cNvPr id="0" name=""/>
        <dsp:cNvSpPr/>
      </dsp:nvSpPr>
      <dsp:spPr>
        <a:xfrm>
          <a:off x="0" y="2980143"/>
          <a:ext cx="8330323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31242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 </a:t>
          </a:r>
          <a:r>
            <a:rPr lang="ru-RU" sz="1400" kern="1200" dirty="0"/>
            <a:t>20 процентов</a:t>
          </a:r>
        </a:p>
      </dsp:txBody>
      <dsp:txXfrm>
        <a:off x="0" y="2980143"/>
        <a:ext cx="8330323" cy="614250"/>
      </dsp:txXfrm>
    </dsp:sp>
    <dsp:sp modelId="{01D6F052-EF4A-4926-9314-8DEE59D89290}">
      <dsp:nvSpPr>
        <dsp:cNvPr id="0" name=""/>
        <dsp:cNvSpPr/>
      </dsp:nvSpPr>
      <dsp:spPr>
        <a:xfrm>
          <a:off x="416516" y="2758743"/>
          <a:ext cx="5831226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Первоначальный взнос</a:t>
          </a:r>
        </a:p>
      </dsp:txBody>
      <dsp:txXfrm>
        <a:off x="438132" y="2780359"/>
        <a:ext cx="5787994" cy="399568"/>
      </dsp:txXfrm>
    </dsp:sp>
    <dsp:sp modelId="{990CDA15-AE66-4488-AEE4-5F87D12AF237}">
      <dsp:nvSpPr>
        <dsp:cNvPr id="0" name=""/>
        <dsp:cNvSpPr/>
      </dsp:nvSpPr>
      <dsp:spPr>
        <a:xfrm>
          <a:off x="0" y="3896793"/>
          <a:ext cx="8330323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31242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2 процента годовых</a:t>
          </a:r>
        </a:p>
      </dsp:txBody>
      <dsp:txXfrm>
        <a:off x="0" y="3896793"/>
        <a:ext cx="8330323" cy="614250"/>
      </dsp:txXfrm>
    </dsp:sp>
    <dsp:sp modelId="{423F7DB7-17C1-46BB-B2DE-2FD9A864878B}">
      <dsp:nvSpPr>
        <dsp:cNvPr id="0" name=""/>
        <dsp:cNvSpPr/>
      </dsp:nvSpPr>
      <dsp:spPr>
        <a:xfrm>
          <a:off x="416516" y="3675393"/>
          <a:ext cx="5831226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 Размер процентной ставки</a:t>
          </a:r>
        </a:p>
      </dsp:txBody>
      <dsp:txXfrm>
        <a:off x="438132" y="3697009"/>
        <a:ext cx="5787994" cy="3995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E28DA-0137-4EE8-A693-A4EDBED22DAB}">
      <dsp:nvSpPr>
        <dsp:cNvPr id="0" name=""/>
        <dsp:cNvSpPr/>
      </dsp:nvSpPr>
      <dsp:spPr>
        <a:xfrm>
          <a:off x="0" y="668"/>
          <a:ext cx="7939516" cy="6611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Дети-сироты</a:t>
          </a:r>
          <a:r>
            <a:rPr lang="ru-RU" sz="1400" kern="1200" dirty="0">
              <a:solidFill>
                <a:schemeClr val="tx1"/>
              </a:solidFill>
            </a:rPr>
            <a:t> и дети, оставшиеся без попечения родителей, лица из числа детей-сирот и детей, </a:t>
          </a:r>
          <a:r>
            <a:rPr lang="ru-RU" sz="1400" kern="1200" dirty="0" smtClean="0">
              <a:solidFill>
                <a:schemeClr val="tx1"/>
              </a:solidFill>
            </a:rPr>
            <a:t>оставшихся </a:t>
          </a:r>
          <a:r>
            <a:rPr lang="ru-RU" sz="1400" kern="1200" dirty="0">
              <a:solidFill>
                <a:schemeClr val="tx1"/>
              </a:solidFill>
            </a:rPr>
            <a:t>без попечения родителей (далее  дети-сироты), </a:t>
          </a:r>
          <a:r>
            <a:rPr lang="ru-RU" sz="1400" b="1" kern="1200" dirty="0">
              <a:solidFill>
                <a:srgbClr val="FF0000"/>
              </a:solidFill>
            </a:rPr>
            <a:t>обеспечиваются жилыми помещениями </a:t>
          </a:r>
          <a:r>
            <a:rPr lang="ru-RU" sz="1400" kern="1200" dirty="0">
              <a:solidFill>
                <a:schemeClr val="tx1"/>
              </a:solidFill>
            </a:rPr>
            <a:t>в слу­чаях, если они:</a:t>
          </a:r>
        </a:p>
      </dsp:txBody>
      <dsp:txXfrm>
        <a:off x="32276" y="32944"/>
        <a:ext cx="7874964" cy="596616"/>
      </dsp:txXfrm>
    </dsp:sp>
    <dsp:sp modelId="{0BB95A45-02EA-490D-A32D-271A460A282B}">
      <dsp:nvSpPr>
        <dsp:cNvPr id="0" name=""/>
        <dsp:cNvSpPr/>
      </dsp:nvSpPr>
      <dsp:spPr>
        <a:xfrm>
          <a:off x="0" y="661837"/>
          <a:ext cx="7939516" cy="868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8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rgbClr val="FF0000"/>
              </a:solidFill>
            </a:rPr>
            <a:t>не являются нанимателями жилых помещений, членами семьи нанимателя жилых  помещений, собственниками жилых помещений</a:t>
          </a:r>
          <a:r>
            <a:rPr lang="ru-RU" sz="1400" kern="1200" dirty="0"/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>
              <a:solidFill>
                <a:srgbClr val="FF0000"/>
              </a:solidFill>
            </a:rPr>
            <a:t>если их проживание </a:t>
          </a:r>
          <a:r>
            <a:rPr lang="ru-RU" sz="1400" kern="1200" dirty="0"/>
            <a:t>(на правах нанимателя либо собственника жилого помещения) </a:t>
          </a:r>
          <a:r>
            <a:rPr lang="ru-RU" sz="1400" b="1" kern="1200" dirty="0">
              <a:solidFill>
                <a:srgbClr val="FF0000"/>
              </a:solidFill>
            </a:rPr>
            <a:t>в ранее занимаемых жилых помещениях признается невозможным.</a:t>
          </a:r>
        </a:p>
      </dsp:txBody>
      <dsp:txXfrm>
        <a:off x="0" y="661837"/>
        <a:ext cx="7939516" cy="86888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3A884-E08E-4A4B-9552-1A37ECBD8418}">
      <dsp:nvSpPr>
        <dsp:cNvPr id="0" name=""/>
        <dsp:cNvSpPr/>
      </dsp:nvSpPr>
      <dsp:spPr>
        <a:xfrm rot="5400000">
          <a:off x="-68576" y="76310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" y="167745"/>
        <a:ext cx="320021" cy="137153"/>
      </dsp:txXfrm>
    </dsp:sp>
    <dsp:sp modelId="{AFC0ABF2-2BA0-42FE-A08E-A67776C39AFC}">
      <dsp:nvSpPr>
        <dsp:cNvPr id="0" name=""/>
        <dsp:cNvSpPr/>
      </dsp:nvSpPr>
      <dsp:spPr>
        <a:xfrm rot="5400000">
          <a:off x="4216273" y="-3888516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документ, удостоверяющий личность (паспорт гражданина Российской Федерации или документ, его заменяющий)</a:t>
          </a:r>
        </a:p>
      </dsp:txBody>
      <dsp:txXfrm rot="-5400000">
        <a:off x="320022" y="22241"/>
        <a:ext cx="8075160" cy="268151"/>
      </dsp:txXfrm>
    </dsp:sp>
    <dsp:sp modelId="{F7A411B1-F5B6-4C26-8E5D-581A02E5944B}">
      <dsp:nvSpPr>
        <dsp:cNvPr id="0" name=""/>
        <dsp:cNvSpPr/>
      </dsp:nvSpPr>
      <dsp:spPr>
        <a:xfrm rot="5400000">
          <a:off x="-68576" y="489389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580824"/>
        <a:ext cx="320021" cy="137153"/>
      </dsp:txXfrm>
    </dsp:sp>
    <dsp:sp modelId="{42107DC4-B20B-4FC5-8CD8-C6F566C6BF10}">
      <dsp:nvSpPr>
        <dsp:cNvPr id="0" name=""/>
        <dsp:cNvSpPr/>
      </dsp:nvSpPr>
      <dsp:spPr>
        <a:xfrm rot="5400000">
          <a:off x="4216273" y="-3475438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свидетельство о рождении</a:t>
          </a:r>
        </a:p>
      </dsp:txBody>
      <dsp:txXfrm rot="-5400000">
        <a:off x="320022" y="435319"/>
        <a:ext cx="8075160" cy="268151"/>
      </dsp:txXfrm>
    </dsp:sp>
    <dsp:sp modelId="{FE7A7F89-434D-4A34-AF21-99F4A698C8CD}">
      <dsp:nvSpPr>
        <dsp:cNvPr id="0" name=""/>
        <dsp:cNvSpPr/>
      </dsp:nvSpPr>
      <dsp:spPr>
        <a:xfrm rot="5400000">
          <a:off x="-68576" y="902467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993902"/>
        <a:ext cx="320021" cy="137153"/>
      </dsp:txXfrm>
    </dsp:sp>
    <dsp:sp modelId="{FE12B2C6-1655-4AF4-9D5F-4235F200B99E}">
      <dsp:nvSpPr>
        <dsp:cNvPr id="0" name=""/>
        <dsp:cNvSpPr/>
      </dsp:nvSpPr>
      <dsp:spPr>
        <a:xfrm rot="5400000">
          <a:off x="4216273" y="-3062359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 документы, подтверждающие факт </a:t>
          </a:r>
          <a:r>
            <a:rPr lang="ru-RU" sz="1100" kern="1200" dirty="0" smtClean="0"/>
            <a:t>отсутствия у заявителя единственного </a:t>
          </a:r>
          <a:r>
            <a:rPr lang="ru-RU" sz="1100" kern="1200" dirty="0"/>
            <a:t>или обоих родителей либо </a:t>
          </a:r>
          <a:r>
            <a:rPr lang="ru-RU" sz="1100" kern="1200" dirty="0" smtClean="0"/>
            <a:t>что он остался </a:t>
          </a:r>
          <a:r>
            <a:rPr lang="ru-RU" sz="1100" kern="1200" dirty="0"/>
            <a:t>без попечения единственного или обоих родителей, когда находился в возрасте до 18 лет</a:t>
          </a:r>
        </a:p>
      </dsp:txBody>
      <dsp:txXfrm rot="-5400000">
        <a:off x="320022" y="848398"/>
        <a:ext cx="8075160" cy="268151"/>
      </dsp:txXfrm>
    </dsp:sp>
    <dsp:sp modelId="{A17FCCBE-AEDB-4D8D-9EFD-49646754F9AB}">
      <dsp:nvSpPr>
        <dsp:cNvPr id="0" name=""/>
        <dsp:cNvSpPr/>
      </dsp:nvSpPr>
      <dsp:spPr>
        <a:xfrm rot="5400000">
          <a:off x="-68576" y="1364721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1456156"/>
        <a:ext cx="320021" cy="137153"/>
      </dsp:txXfrm>
    </dsp:sp>
    <dsp:sp modelId="{133901AD-8E7B-4BAF-A68B-F6FE5C252BE4}">
      <dsp:nvSpPr>
        <dsp:cNvPr id="0" name=""/>
        <dsp:cNvSpPr/>
      </dsp:nvSpPr>
      <dsp:spPr>
        <a:xfrm rot="5400000">
          <a:off x="4092035" y="-2525043"/>
          <a:ext cx="545639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</a:t>
          </a:r>
          <a:r>
            <a:rPr lang="ru-RU" sz="1100" b="1" i="1" kern="1200" dirty="0">
              <a:solidFill>
                <a:srgbClr val="7030A0"/>
              </a:solidFill>
            </a:rPr>
            <a:t>копии правовых актов органов опеки и попечительства об устройстве его под опеку (попечительство) или в организацию для </a:t>
          </a:r>
          <a:r>
            <a:rPr lang="ru-RU" sz="1100" b="1" i="1" kern="1200" dirty="0" smtClean="0">
              <a:solidFill>
                <a:srgbClr val="7030A0"/>
              </a:solidFill>
            </a:rPr>
            <a:t>детей-сирот </a:t>
          </a:r>
          <a:r>
            <a:rPr lang="ru-RU" sz="1100" b="1" i="1" kern="1200" dirty="0">
              <a:solidFill>
                <a:srgbClr val="7030A0"/>
              </a:solidFill>
            </a:rPr>
            <a:t>либо документ, содержащий сведения об исполнении органом опеки и попечительства обязанностей опекуна или попечителя</a:t>
          </a:r>
        </a:p>
      </dsp:txBody>
      <dsp:txXfrm rot="-5400000">
        <a:off x="320022" y="1273606"/>
        <a:ext cx="8063030" cy="492367"/>
      </dsp:txXfrm>
    </dsp:sp>
    <dsp:sp modelId="{5F3F7231-8DA8-4522-A6D8-238EED185090}">
      <dsp:nvSpPr>
        <dsp:cNvPr id="0" name=""/>
        <dsp:cNvSpPr/>
      </dsp:nvSpPr>
      <dsp:spPr>
        <a:xfrm rot="5400000">
          <a:off x="-68576" y="1852862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1944297"/>
        <a:ext cx="320021" cy="137153"/>
      </dsp:txXfrm>
    </dsp:sp>
    <dsp:sp modelId="{576D6CEF-39F3-43C5-94E4-95FE4145AF99}">
      <dsp:nvSpPr>
        <dsp:cNvPr id="0" name=""/>
        <dsp:cNvSpPr/>
      </dsp:nvSpPr>
      <dsp:spPr>
        <a:xfrm rot="5400000">
          <a:off x="4216273" y="-2111964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</a:t>
          </a:r>
          <a:r>
            <a:rPr lang="ru-RU" sz="1100" b="1" i="1" kern="1200" dirty="0">
              <a:solidFill>
                <a:srgbClr val="7030A0"/>
              </a:solidFill>
            </a:rPr>
            <a:t>копия правового акта органа опеки и попечительства о защите его жилищных прав (для лиц, не достигших 18 лет)</a:t>
          </a:r>
        </a:p>
      </dsp:txBody>
      <dsp:txXfrm rot="-5400000">
        <a:off x="320022" y="1798793"/>
        <a:ext cx="8075160" cy="268151"/>
      </dsp:txXfrm>
    </dsp:sp>
    <dsp:sp modelId="{E1BA76F6-9B35-4080-B704-27917427FDDA}">
      <dsp:nvSpPr>
        <dsp:cNvPr id="0" name=""/>
        <dsp:cNvSpPr/>
      </dsp:nvSpPr>
      <dsp:spPr>
        <a:xfrm rot="5400000">
          <a:off x="-68576" y="2265941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2357376"/>
        <a:ext cx="320021" cy="137153"/>
      </dsp:txXfrm>
    </dsp:sp>
    <dsp:sp modelId="{37586234-ADD0-4CCE-8802-AEAA923BB04A}">
      <dsp:nvSpPr>
        <dsp:cNvPr id="0" name=""/>
        <dsp:cNvSpPr/>
      </dsp:nvSpPr>
      <dsp:spPr>
        <a:xfrm rot="5400000">
          <a:off x="4216273" y="-1698886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>
              <a:solidFill>
                <a:srgbClr val="7030A0"/>
              </a:solidFill>
            </a:rPr>
            <a:t>копия решения суда об установлении факта проживания на территории края (в случае отсутствия регистрации по месту жительства или пребывания в крае)</a:t>
          </a:r>
        </a:p>
      </dsp:txBody>
      <dsp:txXfrm rot="-5400000">
        <a:off x="320022" y="2211871"/>
        <a:ext cx="8075160" cy="268151"/>
      </dsp:txXfrm>
    </dsp:sp>
    <dsp:sp modelId="{D8BDF260-074C-4B86-B755-12B6AB909E4B}">
      <dsp:nvSpPr>
        <dsp:cNvPr id="0" name=""/>
        <dsp:cNvSpPr/>
      </dsp:nvSpPr>
      <dsp:spPr>
        <a:xfrm rot="5400000">
          <a:off x="-68576" y="2679020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2770455"/>
        <a:ext cx="320021" cy="137153"/>
      </dsp:txXfrm>
    </dsp:sp>
    <dsp:sp modelId="{13E0419F-1B75-4466-A3F2-9DB64A2D1C27}">
      <dsp:nvSpPr>
        <dsp:cNvPr id="0" name=""/>
        <dsp:cNvSpPr/>
      </dsp:nvSpPr>
      <dsp:spPr>
        <a:xfrm rot="5400000">
          <a:off x="4216273" y="-1285807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правоустанавливающие документы на жилые помещения (в случае если право собственности не зарегистрировано в Едином государственном реестре недвижимости)</a:t>
          </a:r>
        </a:p>
      </dsp:txBody>
      <dsp:txXfrm rot="-5400000">
        <a:off x="320022" y="2624950"/>
        <a:ext cx="8075160" cy="268151"/>
      </dsp:txXfrm>
    </dsp:sp>
    <dsp:sp modelId="{E51DF97E-52D2-424B-A4A2-92974E2758B2}">
      <dsp:nvSpPr>
        <dsp:cNvPr id="0" name=""/>
        <dsp:cNvSpPr/>
      </dsp:nvSpPr>
      <dsp:spPr>
        <a:xfrm rot="5400000">
          <a:off x="-68576" y="3092098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3183533"/>
        <a:ext cx="320021" cy="137153"/>
      </dsp:txXfrm>
    </dsp:sp>
    <dsp:sp modelId="{1661301F-0944-4CE5-B590-AA7CB9BAB5D3}">
      <dsp:nvSpPr>
        <dsp:cNvPr id="0" name=""/>
        <dsp:cNvSpPr/>
      </dsp:nvSpPr>
      <dsp:spPr>
        <a:xfrm rot="5400000">
          <a:off x="4216273" y="-872729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копия договора социального найма жилого помещения или иные документы, подтверждающие право пользования жилым помещением на условиях социального найма (при наличии)</a:t>
          </a:r>
        </a:p>
      </dsp:txBody>
      <dsp:txXfrm rot="-5400000">
        <a:off x="320022" y="3038028"/>
        <a:ext cx="8075160" cy="268151"/>
      </dsp:txXfrm>
    </dsp:sp>
    <dsp:sp modelId="{4B7AC125-24B5-4F08-B6AA-154970E69856}">
      <dsp:nvSpPr>
        <dsp:cNvPr id="0" name=""/>
        <dsp:cNvSpPr/>
      </dsp:nvSpPr>
      <dsp:spPr>
        <a:xfrm rot="5400000">
          <a:off x="-68576" y="3505177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3596612"/>
        <a:ext cx="320021" cy="137153"/>
      </dsp:txXfrm>
    </dsp:sp>
    <dsp:sp modelId="{C0C2128E-C990-4D1E-8E28-D666C0AAD7F8}">
      <dsp:nvSpPr>
        <dsp:cNvPr id="0" name=""/>
        <dsp:cNvSpPr/>
      </dsp:nvSpPr>
      <dsp:spPr>
        <a:xfrm rot="5400000">
          <a:off x="4216273" y="-459650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>
              <a:solidFill>
                <a:srgbClr val="7030A0"/>
              </a:solidFill>
            </a:rPr>
            <a:t>документ, содержащий обобщенные сведения о правах отдельного лица на имеющиеся у него объекты недвижимости из Единого государственного реестра недвижимости</a:t>
          </a:r>
        </a:p>
      </dsp:txBody>
      <dsp:txXfrm rot="-5400000">
        <a:off x="320022" y="3451107"/>
        <a:ext cx="8075160" cy="268151"/>
      </dsp:txXfrm>
    </dsp:sp>
    <dsp:sp modelId="{1D3CE5D0-7356-46B2-ACCB-661CDA890C8D}">
      <dsp:nvSpPr>
        <dsp:cNvPr id="0" name=""/>
        <dsp:cNvSpPr/>
      </dsp:nvSpPr>
      <dsp:spPr>
        <a:xfrm rot="5400000">
          <a:off x="-68576" y="3918255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4009690"/>
        <a:ext cx="320021" cy="137153"/>
      </dsp:txXfrm>
    </dsp:sp>
    <dsp:sp modelId="{93A9F219-033E-4F8B-AE83-B7E56F0FB69C}">
      <dsp:nvSpPr>
        <dsp:cNvPr id="0" name=""/>
        <dsp:cNvSpPr/>
      </dsp:nvSpPr>
      <dsp:spPr>
        <a:xfrm rot="5400000">
          <a:off x="4216273" y="-46571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документ о наличии или об отсутствии сведений о зарегистрированных правах на жилые помещения</a:t>
          </a:r>
        </a:p>
      </dsp:txBody>
      <dsp:txXfrm rot="-5400000">
        <a:off x="320022" y="3864186"/>
        <a:ext cx="8075160" cy="268151"/>
      </dsp:txXfrm>
    </dsp:sp>
    <dsp:sp modelId="{947D72C9-B5E0-4694-8870-09E08499733F}">
      <dsp:nvSpPr>
        <dsp:cNvPr id="0" name=""/>
        <dsp:cNvSpPr/>
      </dsp:nvSpPr>
      <dsp:spPr>
        <a:xfrm rot="5400000">
          <a:off x="-68576" y="4331334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4422769"/>
        <a:ext cx="320021" cy="137153"/>
      </dsp:txXfrm>
    </dsp:sp>
    <dsp:sp modelId="{E4522B61-8571-4D58-A8F8-7769787BC858}">
      <dsp:nvSpPr>
        <dsp:cNvPr id="0" name=""/>
        <dsp:cNvSpPr/>
      </dsp:nvSpPr>
      <dsp:spPr>
        <a:xfrm rot="5400000">
          <a:off x="4216273" y="366506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документ, содержащий сведения о лицах, совместно проживающих в жилом помещении, выданный не позднее чем за 30 дней до дня обращения с заявлением об установлении факта невозможности проживания</a:t>
          </a:r>
        </a:p>
      </dsp:txBody>
      <dsp:txXfrm rot="-5400000">
        <a:off x="320022" y="4277263"/>
        <a:ext cx="8075160" cy="268151"/>
      </dsp:txXfrm>
    </dsp:sp>
    <dsp:sp modelId="{13FC6F6C-86A3-4B86-97CB-26F48927009A}">
      <dsp:nvSpPr>
        <dsp:cNvPr id="0" name=""/>
        <dsp:cNvSpPr/>
      </dsp:nvSpPr>
      <dsp:spPr>
        <a:xfrm rot="5400000">
          <a:off x="-68576" y="4744412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4835847"/>
        <a:ext cx="320021" cy="137153"/>
      </dsp:txXfrm>
    </dsp:sp>
    <dsp:sp modelId="{DA7CD5AC-7F89-4C4E-BD20-29E5C4F810B0}">
      <dsp:nvSpPr>
        <dsp:cNvPr id="0" name=""/>
        <dsp:cNvSpPr/>
      </dsp:nvSpPr>
      <dsp:spPr>
        <a:xfrm rot="5400000">
          <a:off x="4216273" y="779585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копия документа, подтверждающего полномочия законного представителя</a:t>
          </a:r>
        </a:p>
      </dsp:txBody>
      <dsp:txXfrm rot="-5400000">
        <a:off x="320022" y="4690342"/>
        <a:ext cx="8075160" cy="268151"/>
      </dsp:txXfrm>
    </dsp:sp>
    <dsp:sp modelId="{5C8095BD-16E3-49CA-8373-5F531EC00581}">
      <dsp:nvSpPr>
        <dsp:cNvPr id="0" name=""/>
        <dsp:cNvSpPr/>
      </dsp:nvSpPr>
      <dsp:spPr>
        <a:xfrm rot="5400000">
          <a:off x="-68576" y="5157491"/>
          <a:ext cx="457174" cy="320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5248926"/>
        <a:ext cx="320021" cy="137153"/>
      </dsp:txXfrm>
    </dsp:sp>
    <dsp:sp modelId="{57EDDD7E-C67B-4DBC-BFD1-ABC4ECB95166}">
      <dsp:nvSpPr>
        <dsp:cNvPr id="0" name=""/>
        <dsp:cNvSpPr/>
      </dsp:nvSpPr>
      <dsp:spPr>
        <a:xfrm rot="5400000">
          <a:off x="4216273" y="1192663"/>
          <a:ext cx="297163" cy="8089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копия доверенности представителя заявителя, оформленная в порядке, предусмотренном законодательством Российской Федерации</a:t>
          </a:r>
        </a:p>
      </dsp:txBody>
      <dsp:txXfrm rot="-5400000">
        <a:off x="320022" y="5103420"/>
        <a:ext cx="8075160" cy="2681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D5026-627C-4325-BED0-4D991EC40AC5}">
      <dsp:nvSpPr>
        <dsp:cNvPr id="0" name=""/>
        <dsp:cNvSpPr/>
      </dsp:nvSpPr>
      <dsp:spPr>
        <a:xfrm>
          <a:off x="-5512138" y="-964679"/>
          <a:ext cx="6382611" cy="6787340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46F13-B8E8-4EC6-A558-4B095520A4FE}">
      <dsp:nvSpPr>
        <dsp:cNvPr id="0" name=""/>
        <dsp:cNvSpPr/>
      </dsp:nvSpPr>
      <dsp:spPr>
        <a:xfrm>
          <a:off x="685187" y="198671"/>
          <a:ext cx="6758064" cy="1435396"/>
        </a:xfrm>
        <a:prstGeom prst="rect">
          <a:avLst/>
        </a:prstGeom>
        <a:solidFill>
          <a:schemeClr val="bg1"/>
        </a:solidFill>
        <a:ln w="34925" cap="flat" cmpd="sng" algn="ctr">
          <a:solidFill>
            <a:srgbClr val="51AB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5560" rIns="18000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Гражданин Российской Федерации, состоящий в браке с гражданином Российской Федерации. При этом возраст обоих супругов </a:t>
          </a:r>
          <a:r>
            <a:rPr lang="ru-RU" sz="1400" b="1" kern="1200" dirty="0">
              <a:solidFill>
                <a:srgbClr val="C00000"/>
              </a:solidFill>
            </a:rPr>
            <a:t>не превышает 35 лет </a:t>
          </a:r>
          <a:r>
            <a:rPr lang="ru-RU" sz="1400" kern="1200" dirty="0">
              <a:solidFill>
                <a:schemeClr val="tx1"/>
              </a:solidFill>
            </a:rPr>
            <a:t/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и супруг (супруга) заемщика является солидарным заемщиком по кредитному договору либо поручителем на основании договора поручительства, заключенного в целях обеспечения исполнения обязательств заемщика по кредитному договору</a:t>
          </a:r>
        </a:p>
      </dsp:txBody>
      <dsp:txXfrm>
        <a:off x="685187" y="198671"/>
        <a:ext cx="6758064" cy="1435396"/>
      </dsp:txXfrm>
    </dsp:sp>
    <dsp:sp modelId="{FD0C03B4-8374-4B96-88E6-15D0F0581F5B}">
      <dsp:nvSpPr>
        <dsp:cNvPr id="0" name=""/>
        <dsp:cNvSpPr/>
      </dsp:nvSpPr>
      <dsp:spPr>
        <a:xfrm>
          <a:off x="240382" y="556435"/>
          <a:ext cx="719994" cy="719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AAC65-A7E6-434B-A610-2A0A7CA8138C}">
      <dsp:nvSpPr>
        <dsp:cNvPr id="0" name=""/>
        <dsp:cNvSpPr/>
      </dsp:nvSpPr>
      <dsp:spPr>
        <a:xfrm>
          <a:off x="995404" y="1797365"/>
          <a:ext cx="6445897" cy="899817"/>
        </a:xfrm>
        <a:prstGeom prst="rect">
          <a:avLst/>
        </a:prstGeom>
        <a:solidFill>
          <a:schemeClr val="bg1"/>
        </a:solidFill>
        <a:ln w="34925" cap="flat" cmpd="sng" algn="ctr">
          <a:solidFill>
            <a:srgbClr val="51AB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5560" rIns="18000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Гражданин Российской Федерации в возрасте </a:t>
          </a:r>
          <a:r>
            <a:rPr lang="ru-RU" sz="1400" b="1" kern="1200" dirty="0">
              <a:solidFill>
                <a:srgbClr val="C00000"/>
              </a:solidFill>
            </a:rPr>
            <a:t>не более 35 лет</a:t>
          </a:r>
          <a:r>
            <a:rPr lang="ru-RU" sz="1400" kern="1200" dirty="0">
              <a:solidFill>
                <a:schemeClr val="tx1"/>
              </a:solidFill>
            </a:rPr>
            <a:t>, не состоящий в браке и имеющий ребенка, который является гражданином Российской Федерации и возраст которого не превышает 18 лет</a:t>
          </a:r>
        </a:p>
      </dsp:txBody>
      <dsp:txXfrm>
        <a:off x="995404" y="1797365"/>
        <a:ext cx="6445897" cy="899817"/>
      </dsp:txXfrm>
    </dsp:sp>
    <dsp:sp modelId="{4255763F-24BC-4B01-9AC7-7C98C9836944}">
      <dsp:nvSpPr>
        <dsp:cNvPr id="0" name=""/>
        <dsp:cNvSpPr/>
      </dsp:nvSpPr>
      <dsp:spPr>
        <a:xfrm>
          <a:off x="545427" y="1887264"/>
          <a:ext cx="719994" cy="719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85452-91BC-4401-B4C8-93ABAFD40612}">
      <dsp:nvSpPr>
        <dsp:cNvPr id="0" name=""/>
        <dsp:cNvSpPr/>
      </dsp:nvSpPr>
      <dsp:spPr>
        <a:xfrm>
          <a:off x="685187" y="2856275"/>
          <a:ext cx="6758064" cy="2170671"/>
        </a:xfrm>
        <a:prstGeom prst="rect">
          <a:avLst/>
        </a:prstGeom>
        <a:solidFill>
          <a:schemeClr val="bg1"/>
        </a:solidFill>
        <a:ln w="34925" cap="flat" cmpd="sng" algn="ctr">
          <a:solidFill>
            <a:srgbClr val="51AB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5560" rIns="180000" bIns="35560" numCol="1" spcCol="1270" anchor="ctr" anchorCtr="0">
          <a:noAutofit/>
        </a:bodyPr>
        <a:lstStyle/>
        <a:p>
          <a:pPr lvl="0" algn="just" defTabSz="622300">
            <a:lnSpc>
              <a:spcPct val="85000"/>
            </a:lnSpc>
            <a:spcBef>
              <a:spcPct val="0"/>
            </a:spcBef>
            <a:spcAft>
              <a:spcPts val="600"/>
            </a:spcAft>
          </a:pPr>
          <a:r>
            <a:rPr lang="ru-RU" sz="1400" kern="1200" dirty="0">
              <a:solidFill>
                <a:schemeClr val="tx1"/>
              </a:solidFill>
            </a:rPr>
            <a:t>Гражданин Российской Федерации, которому </a:t>
          </a:r>
          <a:r>
            <a:rPr lang="ru-RU" sz="1400" b="1" kern="1200" dirty="0">
              <a:solidFill>
                <a:srgbClr val="C00000"/>
              </a:solidFill>
            </a:rPr>
            <a:t>предоставлен земельный участок </a:t>
          </a:r>
          <a:r>
            <a:rPr lang="ru-RU" sz="1400" kern="1200" dirty="0">
              <a:solidFill>
                <a:schemeClr val="tx1"/>
              </a:solidFill>
            </a:rPr>
            <a:t>в соответствии с Федеральным законом «Об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округа, и о внесении изменений в отдельные законодательные акты Российской Федерации».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00FF"/>
              </a:solidFill>
            </a:rPr>
            <a:t>При </a:t>
          </a:r>
          <a:r>
            <a:rPr lang="ru-RU" sz="1200" kern="1200" dirty="0" smtClean="0">
              <a:solidFill>
                <a:srgbClr val="0000FF"/>
              </a:solidFill>
            </a:rPr>
            <a:t>этом </a:t>
          </a:r>
          <a:r>
            <a:rPr lang="ru-RU" sz="1200" kern="1200" dirty="0">
              <a:solidFill>
                <a:srgbClr val="0000FF"/>
              </a:solidFill>
            </a:rPr>
            <a:t>если заемщик состоит в браке, то супруг (супруга) заемщика является </a:t>
          </a:r>
          <a:br>
            <a:rPr lang="ru-RU" sz="1200" kern="1200" dirty="0">
              <a:solidFill>
                <a:srgbClr val="0000FF"/>
              </a:solidFill>
            </a:rPr>
          </a:br>
          <a:r>
            <a:rPr lang="ru-RU" sz="1200" kern="1200" dirty="0">
              <a:solidFill>
                <a:srgbClr val="0000FF"/>
              </a:solidFill>
            </a:rPr>
            <a:t>солидарным заемщиком по кредитному договору либо поручителем на основании </a:t>
          </a:r>
          <a:br>
            <a:rPr lang="ru-RU" sz="1200" kern="1200" dirty="0">
              <a:solidFill>
                <a:srgbClr val="0000FF"/>
              </a:solidFill>
            </a:rPr>
          </a:br>
          <a:r>
            <a:rPr lang="ru-RU" sz="1200" kern="1200" dirty="0">
              <a:solidFill>
                <a:srgbClr val="0000FF"/>
              </a:solidFill>
            </a:rPr>
            <a:t>договора поручительства, заключенного в целях обеспечения исполнения обязательств заемщика по кредитному договору</a:t>
          </a:r>
          <a:endParaRPr lang="ru-RU" sz="1400" kern="1200" dirty="0">
            <a:solidFill>
              <a:srgbClr val="0000FF"/>
            </a:solidFill>
          </a:endParaRPr>
        </a:p>
      </dsp:txBody>
      <dsp:txXfrm>
        <a:off x="685187" y="2856275"/>
        <a:ext cx="6758064" cy="2170671"/>
      </dsp:txXfrm>
    </dsp:sp>
    <dsp:sp modelId="{D74801F4-725F-4A88-B165-0BE67D235B25}">
      <dsp:nvSpPr>
        <dsp:cNvPr id="0" name=""/>
        <dsp:cNvSpPr/>
      </dsp:nvSpPr>
      <dsp:spPr>
        <a:xfrm>
          <a:off x="335223" y="3559025"/>
          <a:ext cx="719994" cy="7199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C2317-0223-455F-95FE-A5DB12E9C61F}">
      <dsp:nvSpPr>
        <dsp:cNvPr id="0" name=""/>
        <dsp:cNvSpPr/>
      </dsp:nvSpPr>
      <dsp:spPr>
        <a:xfrm>
          <a:off x="0" y="140734"/>
          <a:ext cx="8330323" cy="207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45796" rIns="646526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приобретение у юридического лица на первичном рынке жилья готового жилого помещения или жилого помещения с земельным участком по договору купли-продажи, либо </a:t>
          </a:r>
          <a:r>
            <a:rPr lang="ru-RU" sz="1400" kern="1200" dirty="0" smtClean="0"/>
            <a:t>приобретение </a:t>
          </a:r>
          <a:r>
            <a:rPr lang="ru-RU" sz="1400" kern="1200" dirty="0"/>
            <a:t>у юридического лица находящегося на этапе строительства жилого помещения или жилого помещения с земельным участком по договору участия в долевом строительстве (договору уступки прав требования по указанному договору), либо </a:t>
          </a:r>
          <a:r>
            <a:rPr lang="ru-RU" sz="1400" kern="1200" dirty="0" smtClean="0"/>
            <a:t> </a:t>
          </a:r>
          <a:r>
            <a:rPr lang="ru-RU" sz="1400" kern="1200" dirty="0"/>
            <a:t>приобретение у юридического или физического лица на вторичном рынке жилья готового жилого помещения или жилого помещения с земельным участком, расположенных в сельских поселениях на территории </a:t>
          </a:r>
          <a:r>
            <a:rPr lang="ru-RU" sz="1400" kern="1200" dirty="0" smtClean="0"/>
            <a:t>ДФО;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погашение ранее выданных кредитов (займов)</a:t>
          </a:r>
        </a:p>
      </dsp:txBody>
      <dsp:txXfrm>
        <a:off x="0" y="140734"/>
        <a:ext cx="8330323" cy="2072700"/>
      </dsp:txXfrm>
    </dsp:sp>
    <dsp:sp modelId="{01D6F052-EF4A-4926-9314-8DEE59D89290}">
      <dsp:nvSpPr>
        <dsp:cNvPr id="0" name=""/>
        <dsp:cNvSpPr/>
      </dsp:nvSpPr>
      <dsp:spPr>
        <a:xfrm>
          <a:off x="416516" y="37414"/>
          <a:ext cx="5831226" cy="206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Цели кредита</a:t>
          </a:r>
        </a:p>
      </dsp:txBody>
      <dsp:txXfrm>
        <a:off x="426603" y="47501"/>
        <a:ext cx="5811052" cy="186466"/>
      </dsp:txXfrm>
    </dsp:sp>
    <dsp:sp modelId="{3353F40F-4DD5-4159-89C5-1233EE86409B}">
      <dsp:nvSpPr>
        <dsp:cNvPr id="0" name=""/>
        <dsp:cNvSpPr/>
      </dsp:nvSpPr>
      <dsp:spPr>
        <a:xfrm>
          <a:off x="0" y="2354554"/>
          <a:ext cx="8330323" cy="1300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45796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выдача </a:t>
          </a:r>
          <a:r>
            <a:rPr lang="ru-RU" sz="1400" kern="1200" dirty="0"/>
            <a:t>кредитов возможна не позднее 31.12.22 (включительно</a:t>
          </a:r>
          <a:r>
            <a:rPr lang="ru-RU" sz="1400" kern="1200" dirty="0" smtClean="0"/>
            <a:t>); 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 </a:t>
          </a:r>
          <a:r>
            <a:rPr lang="ru-RU" sz="1400" kern="1200" dirty="0"/>
            <a:t>рождении второго и (или) последующего ребенка в период с 01.07.2022 по 31.12.2022 выдача кредита возможна в срок до 01.03.2023 (включительно</a:t>
          </a:r>
          <a:r>
            <a:rPr lang="ru-RU" sz="1400" kern="1200" dirty="0" smtClean="0"/>
            <a:t>);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</a:t>
          </a:r>
          <a:r>
            <a:rPr lang="ru-RU" sz="1400" kern="1200" dirty="0"/>
            <a:t>случае установления после 31.12.2022  категории </a:t>
          </a:r>
          <a:r>
            <a:rPr lang="ru-RU" sz="1400" kern="1200" dirty="0" smtClean="0"/>
            <a:t>«ребенок-инвалид» </a:t>
          </a:r>
          <a:r>
            <a:rPr lang="ru-RU" sz="1400" kern="1200" dirty="0"/>
            <a:t>рожденным не позднее 31.12.2022 детям этих граждан </a:t>
          </a:r>
          <a:r>
            <a:rPr lang="ru-RU" sz="1400" kern="1200" dirty="0" smtClean="0"/>
            <a:t>– </a:t>
          </a:r>
          <a:r>
            <a:rPr lang="ru-RU" sz="1400" kern="1200" dirty="0"/>
            <a:t>по 31.12.2027</a:t>
          </a:r>
        </a:p>
      </dsp:txBody>
      <dsp:txXfrm>
        <a:off x="0" y="2354554"/>
        <a:ext cx="8330323" cy="1300950"/>
      </dsp:txXfrm>
    </dsp:sp>
    <dsp:sp modelId="{61CA9039-6479-4CB8-B815-2777A8AB0849}">
      <dsp:nvSpPr>
        <dsp:cNvPr id="0" name=""/>
        <dsp:cNvSpPr/>
      </dsp:nvSpPr>
      <dsp:spPr>
        <a:xfrm>
          <a:off x="416516" y="2251234"/>
          <a:ext cx="5831226" cy="206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Период действия</a:t>
          </a:r>
        </a:p>
      </dsp:txBody>
      <dsp:txXfrm>
        <a:off x="426603" y="2261321"/>
        <a:ext cx="5811052" cy="186466"/>
      </dsp:txXfrm>
    </dsp:sp>
    <dsp:sp modelId="{CCCD2108-D3D8-41F4-94CD-91D9BCA9EBA1}">
      <dsp:nvSpPr>
        <dsp:cNvPr id="0" name=""/>
        <dsp:cNvSpPr/>
      </dsp:nvSpPr>
      <dsp:spPr>
        <a:xfrm>
          <a:off x="0" y="3796624"/>
          <a:ext cx="833032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145796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12 млн. рублей на покупку объектов, расположенных в г. Москве, Московской области, </a:t>
          </a:r>
          <a:br>
            <a:rPr lang="ru-RU" sz="1400" kern="1200" dirty="0"/>
          </a:br>
          <a:r>
            <a:rPr lang="ru-RU" sz="1400" kern="1200" dirty="0"/>
            <a:t>г. Санкт-Петербурге, Ленинградской области;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6 млн. рублей на покупку объектов в остальных регионах</a:t>
          </a:r>
        </a:p>
      </dsp:txBody>
      <dsp:txXfrm>
        <a:off x="0" y="3796624"/>
        <a:ext cx="8330323" cy="882000"/>
      </dsp:txXfrm>
    </dsp:sp>
    <dsp:sp modelId="{49C76DA6-92C0-4B8C-A676-C7B99DC8884A}">
      <dsp:nvSpPr>
        <dsp:cNvPr id="0" name=""/>
        <dsp:cNvSpPr/>
      </dsp:nvSpPr>
      <dsp:spPr>
        <a:xfrm>
          <a:off x="416516" y="3693304"/>
          <a:ext cx="5831226" cy="206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Размер кредита</a:t>
          </a:r>
        </a:p>
      </dsp:txBody>
      <dsp:txXfrm>
        <a:off x="426603" y="3703391"/>
        <a:ext cx="5811052" cy="186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EE2E3-294A-4DAE-804F-9C1AEE7A4AD8}">
      <dsp:nvSpPr>
        <dsp:cNvPr id="0" name=""/>
        <dsp:cNvSpPr/>
      </dsp:nvSpPr>
      <dsp:spPr>
        <a:xfrm>
          <a:off x="0" y="0"/>
          <a:ext cx="8136904" cy="109152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 гражданина РФ при рождении у него начиная с 01.01.2018 по 31.12.2022 второго ребенка и (или) последующих детей, которые являются гражданами РФ</a:t>
          </a:r>
        </a:p>
      </dsp:txBody>
      <dsp:txXfrm>
        <a:off x="1736532" y="0"/>
        <a:ext cx="6400371" cy="1091521"/>
      </dsp:txXfrm>
    </dsp:sp>
    <dsp:sp modelId="{B10E6149-B2C9-4E9F-B9AD-28E6BA27A841}">
      <dsp:nvSpPr>
        <dsp:cNvPr id="0" name=""/>
        <dsp:cNvSpPr/>
      </dsp:nvSpPr>
      <dsp:spPr>
        <a:xfrm>
          <a:off x="333519" y="109152"/>
          <a:ext cx="1178646" cy="873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EAE39E-ACD0-4EAD-BD96-DC71D1D6485E}">
      <dsp:nvSpPr>
        <dsp:cNvPr id="0" name=""/>
        <dsp:cNvSpPr/>
      </dsp:nvSpPr>
      <dsp:spPr>
        <a:xfrm>
          <a:off x="0" y="1200674"/>
          <a:ext cx="8136904" cy="109152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 гражданина Российской Федерации, проживающего на территории ДФО и приобретающего жилое помещение на указанной территории, при рождении у него начиная с 01.01.2019 по 31.12.2022 второго ребенка и (или) последующих детей, которые являются гражданами РФ</a:t>
          </a:r>
        </a:p>
      </dsp:txBody>
      <dsp:txXfrm>
        <a:off x="1736532" y="1200674"/>
        <a:ext cx="6400371" cy="1091521"/>
      </dsp:txXfrm>
    </dsp:sp>
    <dsp:sp modelId="{B2D5BFD2-4B6A-493E-A769-89584AC33BDC}">
      <dsp:nvSpPr>
        <dsp:cNvPr id="0" name=""/>
        <dsp:cNvSpPr/>
      </dsp:nvSpPr>
      <dsp:spPr>
        <a:xfrm>
          <a:off x="333519" y="1309826"/>
          <a:ext cx="1178646" cy="873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180448-B82F-46DA-BA2E-0FB0D6244C92}">
      <dsp:nvSpPr>
        <dsp:cNvPr id="0" name=""/>
        <dsp:cNvSpPr/>
      </dsp:nvSpPr>
      <dsp:spPr>
        <a:xfrm>
          <a:off x="0" y="2401348"/>
          <a:ext cx="8136904" cy="109152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 гражданина РФ, имеющего ребенка, который является гражданином РФ, рожден не позднее 31.12.2022 и которому установлена категория </a:t>
          </a:r>
          <a:r>
            <a:rPr lang="ru-RU" sz="1500" kern="1200" dirty="0" smtClean="0"/>
            <a:t>«ребенок-инвалид»</a:t>
          </a:r>
          <a:endParaRPr lang="ru-RU" sz="1500" kern="1200" dirty="0"/>
        </a:p>
      </dsp:txBody>
      <dsp:txXfrm>
        <a:off x="1736532" y="2401348"/>
        <a:ext cx="6400371" cy="1091521"/>
      </dsp:txXfrm>
    </dsp:sp>
    <dsp:sp modelId="{0A8B9AA3-52FC-42B3-A0EC-10632186072A}">
      <dsp:nvSpPr>
        <dsp:cNvPr id="0" name=""/>
        <dsp:cNvSpPr/>
      </dsp:nvSpPr>
      <dsp:spPr>
        <a:xfrm>
          <a:off x="333519" y="2510500"/>
          <a:ext cx="1178646" cy="873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C46F92-6666-409B-B806-A96883BABFD9}">
      <dsp:nvSpPr>
        <dsp:cNvPr id="0" name=""/>
        <dsp:cNvSpPr/>
      </dsp:nvSpPr>
      <dsp:spPr>
        <a:xfrm>
          <a:off x="0" y="3596313"/>
          <a:ext cx="8136904" cy="109152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 гражданина РФ, проживающего на территории ДФО и приобретающего жилое помещение на указанной территории, имеющего ребенка, который является гражданином РФ, рожден не позднее 31.12.2022 и которому установлена категория </a:t>
          </a:r>
          <a:r>
            <a:rPr lang="ru-RU" sz="1500" kern="1200" dirty="0" smtClean="0"/>
            <a:t>«ребенок-инвалид»</a:t>
          </a:r>
          <a:endParaRPr lang="ru-RU" sz="1500" kern="1200" dirty="0"/>
        </a:p>
      </dsp:txBody>
      <dsp:txXfrm>
        <a:off x="1736532" y="3596313"/>
        <a:ext cx="6400371" cy="1091521"/>
      </dsp:txXfrm>
    </dsp:sp>
    <dsp:sp modelId="{F732A10A-D5E0-4FAF-B4FD-E67078BA97C9}">
      <dsp:nvSpPr>
        <dsp:cNvPr id="0" name=""/>
        <dsp:cNvSpPr/>
      </dsp:nvSpPr>
      <dsp:spPr>
        <a:xfrm>
          <a:off x="333519" y="3711174"/>
          <a:ext cx="1178646" cy="8732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A6485-BB17-45EA-AAFB-7012336C35E4}">
      <dsp:nvSpPr>
        <dsp:cNvPr id="0" name=""/>
        <dsp:cNvSpPr/>
      </dsp:nvSpPr>
      <dsp:spPr>
        <a:xfrm>
          <a:off x="0" y="174851"/>
          <a:ext cx="8330323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208280" rIns="646526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Программа не содержит требований к возрасту, семейному или имущественному положению участников программы (данные требования могут быть установлены кредиторами):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Программа доступна для всех граждан Российской Федерации;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В рамках программы возможно купить жилье в любом регионе России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Приобрести у застройщика можно как строящееся жилье, так и </a:t>
          </a:r>
          <a:r>
            <a:rPr lang="ru-RU" sz="1400" kern="1200" dirty="0" smtClean="0"/>
            <a:t>готовое</a:t>
          </a:r>
          <a:endParaRPr lang="ru-RU" sz="1400" kern="1200" dirty="0"/>
        </a:p>
      </dsp:txBody>
      <dsp:txXfrm>
        <a:off x="0" y="174851"/>
        <a:ext cx="8330323" cy="1606500"/>
      </dsp:txXfrm>
    </dsp:sp>
    <dsp:sp modelId="{40818140-DD0A-4215-BC02-25D49D746E1D}">
      <dsp:nvSpPr>
        <dsp:cNvPr id="0" name=""/>
        <dsp:cNvSpPr/>
      </dsp:nvSpPr>
      <dsp:spPr>
        <a:xfrm>
          <a:off x="416516" y="27251"/>
          <a:ext cx="5831226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Преимущества</a:t>
          </a:r>
        </a:p>
      </dsp:txBody>
      <dsp:txXfrm>
        <a:off x="430926" y="41661"/>
        <a:ext cx="5802406" cy="266380"/>
      </dsp:txXfrm>
    </dsp:sp>
    <dsp:sp modelId="{3353F40F-4DD5-4159-89C5-1233EE86409B}">
      <dsp:nvSpPr>
        <dsp:cNvPr id="0" name=""/>
        <dsp:cNvSpPr/>
      </dsp:nvSpPr>
      <dsp:spPr>
        <a:xfrm>
          <a:off x="0" y="1982951"/>
          <a:ext cx="83303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20828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 17 апреля по 1 ноября 2020 года включительно</a:t>
          </a:r>
        </a:p>
      </dsp:txBody>
      <dsp:txXfrm>
        <a:off x="0" y="1982951"/>
        <a:ext cx="8330323" cy="504000"/>
      </dsp:txXfrm>
    </dsp:sp>
    <dsp:sp modelId="{61CA9039-6479-4CB8-B815-2777A8AB0849}">
      <dsp:nvSpPr>
        <dsp:cNvPr id="0" name=""/>
        <dsp:cNvSpPr/>
      </dsp:nvSpPr>
      <dsp:spPr>
        <a:xfrm>
          <a:off x="416516" y="1835351"/>
          <a:ext cx="5831226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Период действия</a:t>
          </a:r>
        </a:p>
      </dsp:txBody>
      <dsp:txXfrm>
        <a:off x="430926" y="1849761"/>
        <a:ext cx="5802406" cy="266380"/>
      </dsp:txXfrm>
    </dsp:sp>
    <dsp:sp modelId="{CCCD2108-D3D8-41F4-94CD-91D9BCA9EBA1}">
      <dsp:nvSpPr>
        <dsp:cNvPr id="0" name=""/>
        <dsp:cNvSpPr/>
      </dsp:nvSpPr>
      <dsp:spPr>
        <a:xfrm>
          <a:off x="0" y="2688551"/>
          <a:ext cx="8330323" cy="92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20828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12 млн. рублей на покупку объектов, расположенных в г. Москве, Московской области, </a:t>
          </a:r>
          <a:br>
            <a:rPr lang="ru-RU" sz="1400" kern="1200" dirty="0"/>
          </a:br>
          <a:r>
            <a:rPr lang="ru-RU" sz="1400" kern="1200" dirty="0"/>
            <a:t>г. Санкт-Петербурге, Ленинградской области;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6 млн. рублей на покупку объектов в остальных регионах</a:t>
          </a:r>
        </a:p>
      </dsp:txBody>
      <dsp:txXfrm>
        <a:off x="0" y="2688551"/>
        <a:ext cx="8330323" cy="929250"/>
      </dsp:txXfrm>
    </dsp:sp>
    <dsp:sp modelId="{49C76DA6-92C0-4B8C-A676-C7B99DC8884A}">
      <dsp:nvSpPr>
        <dsp:cNvPr id="0" name=""/>
        <dsp:cNvSpPr/>
      </dsp:nvSpPr>
      <dsp:spPr>
        <a:xfrm>
          <a:off x="416516" y="2540951"/>
          <a:ext cx="5831226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Размер кредита</a:t>
          </a:r>
        </a:p>
      </dsp:txBody>
      <dsp:txXfrm>
        <a:off x="430926" y="2555361"/>
        <a:ext cx="5802406" cy="266380"/>
      </dsp:txXfrm>
    </dsp:sp>
    <dsp:sp modelId="{2BEC2317-0223-455F-95FE-A5DB12E9C61F}">
      <dsp:nvSpPr>
        <dsp:cNvPr id="0" name=""/>
        <dsp:cNvSpPr/>
      </dsp:nvSpPr>
      <dsp:spPr>
        <a:xfrm>
          <a:off x="0" y="3819401"/>
          <a:ext cx="83303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20828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 </a:t>
          </a:r>
          <a:r>
            <a:rPr lang="ru-RU" sz="1400" kern="1200" dirty="0"/>
            <a:t>20 процентов</a:t>
          </a:r>
        </a:p>
      </dsp:txBody>
      <dsp:txXfrm>
        <a:off x="0" y="3819401"/>
        <a:ext cx="8330323" cy="504000"/>
      </dsp:txXfrm>
    </dsp:sp>
    <dsp:sp modelId="{01D6F052-EF4A-4926-9314-8DEE59D89290}">
      <dsp:nvSpPr>
        <dsp:cNvPr id="0" name=""/>
        <dsp:cNvSpPr/>
      </dsp:nvSpPr>
      <dsp:spPr>
        <a:xfrm>
          <a:off x="416516" y="3671801"/>
          <a:ext cx="5831226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Первоначальный взнос</a:t>
          </a:r>
        </a:p>
      </dsp:txBody>
      <dsp:txXfrm>
        <a:off x="430926" y="3686211"/>
        <a:ext cx="5802406" cy="266380"/>
      </dsp:txXfrm>
    </dsp:sp>
    <dsp:sp modelId="{990CDA15-AE66-4488-AEE4-5F87D12AF237}">
      <dsp:nvSpPr>
        <dsp:cNvPr id="0" name=""/>
        <dsp:cNvSpPr/>
      </dsp:nvSpPr>
      <dsp:spPr>
        <a:xfrm>
          <a:off x="0" y="4525001"/>
          <a:ext cx="833032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6" tIns="208280" rIns="6465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не более 6,5 годовых</a:t>
          </a:r>
        </a:p>
      </dsp:txBody>
      <dsp:txXfrm>
        <a:off x="0" y="4525001"/>
        <a:ext cx="8330323" cy="504000"/>
      </dsp:txXfrm>
    </dsp:sp>
    <dsp:sp modelId="{423F7DB7-17C1-46BB-B2DE-2FD9A864878B}">
      <dsp:nvSpPr>
        <dsp:cNvPr id="0" name=""/>
        <dsp:cNvSpPr/>
      </dsp:nvSpPr>
      <dsp:spPr>
        <a:xfrm>
          <a:off x="416516" y="4377401"/>
          <a:ext cx="5831226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06" tIns="0" rIns="22040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 Размер процентной ставки</a:t>
          </a:r>
        </a:p>
      </dsp:txBody>
      <dsp:txXfrm>
        <a:off x="430926" y="4391811"/>
        <a:ext cx="5802406" cy="26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5281-7C39-4B0D-9A35-85B9A8C03C05}">
      <dsp:nvSpPr>
        <dsp:cNvPr id="0" name=""/>
        <dsp:cNvSpPr/>
      </dsp:nvSpPr>
      <dsp:spPr>
        <a:xfrm>
          <a:off x="2306917" y="85"/>
          <a:ext cx="728522" cy="597553"/>
        </a:xfrm>
        <a:prstGeom prst="chevron">
          <a:avLst/>
        </a:prstGeom>
        <a:solidFill>
          <a:srgbClr val="C0504D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2605694" y="85"/>
        <a:ext cx="130969" cy="597553"/>
      </dsp:txXfrm>
    </dsp:sp>
    <dsp:sp modelId="{C6C19C6C-4BE6-444D-B2C7-27A6EBD37C84}">
      <dsp:nvSpPr>
        <dsp:cNvPr id="0" name=""/>
        <dsp:cNvSpPr/>
      </dsp:nvSpPr>
      <dsp:spPr>
        <a:xfrm>
          <a:off x="2841235" y="46862"/>
          <a:ext cx="2988750" cy="503999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EAD5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Заявление, подписанное гражданином и совершеннолетними членами его семьи</a:t>
          </a:r>
        </a:p>
      </dsp:txBody>
      <dsp:txXfrm>
        <a:off x="3093235" y="46862"/>
        <a:ext cx="2484751" cy="503999"/>
      </dsp:txXfrm>
    </dsp:sp>
    <dsp:sp modelId="{3177F963-ABEE-4F99-A8B5-C6EA5107D14D}">
      <dsp:nvSpPr>
        <dsp:cNvPr id="0" name=""/>
        <dsp:cNvSpPr/>
      </dsp:nvSpPr>
      <dsp:spPr>
        <a:xfrm>
          <a:off x="2306917" y="681296"/>
          <a:ext cx="728522" cy="5975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2605694" y="681296"/>
        <a:ext cx="130969" cy="597553"/>
      </dsp:txXfrm>
    </dsp:sp>
    <dsp:sp modelId="{3D013A0B-EB65-44C1-965F-3E728C8AEF82}">
      <dsp:nvSpPr>
        <dsp:cNvPr id="0" name=""/>
        <dsp:cNvSpPr/>
      </dsp:nvSpPr>
      <dsp:spPr>
        <a:xfrm>
          <a:off x="2841235" y="728074"/>
          <a:ext cx="2988750" cy="503999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/>
            <a:t>Согласие на обработку персональных данных участника краевой ипотеки и членов его семьи</a:t>
          </a:r>
        </a:p>
      </dsp:txBody>
      <dsp:txXfrm>
        <a:off x="3093235" y="728074"/>
        <a:ext cx="2484751" cy="503999"/>
      </dsp:txXfrm>
    </dsp:sp>
    <dsp:sp modelId="{69BB02D3-2E4B-4C7D-95D2-B55A5EBA48EB}">
      <dsp:nvSpPr>
        <dsp:cNvPr id="0" name=""/>
        <dsp:cNvSpPr/>
      </dsp:nvSpPr>
      <dsp:spPr>
        <a:xfrm>
          <a:off x="2306917" y="1362508"/>
          <a:ext cx="728522" cy="5975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2605694" y="1362508"/>
        <a:ext cx="130969" cy="597553"/>
      </dsp:txXfrm>
    </dsp:sp>
    <dsp:sp modelId="{9ABE03E6-823E-4E4E-A023-A78CCADBCF09}">
      <dsp:nvSpPr>
        <dsp:cNvPr id="0" name=""/>
        <dsp:cNvSpPr/>
      </dsp:nvSpPr>
      <dsp:spPr>
        <a:xfrm>
          <a:off x="2841235" y="1409285"/>
          <a:ext cx="2988750" cy="503999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Копии документов, удостоверяющих личность гражданина и членов его семьи (все страницы)</a:t>
          </a:r>
        </a:p>
      </dsp:txBody>
      <dsp:txXfrm>
        <a:off x="3093235" y="1409285"/>
        <a:ext cx="2484751" cy="503999"/>
      </dsp:txXfrm>
    </dsp:sp>
    <dsp:sp modelId="{A48FFC67-583E-453F-BC4F-B33C6FCA6A14}">
      <dsp:nvSpPr>
        <dsp:cNvPr id="0" name=""/>
        <dsp:cNvSpPr/>
      </dsp:nvSpPr>
      <dsp:spPr>
        <a:xfrm>
          <a:off x="2306917" y="2043719"/>
          <a:ext cx="728522" cy="5975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605694" y="2043719"/>
        <a:ext cx="130969" cy="597553"/>
      </dsp:txXfrm>
    </dsp:sp>
    <dsp:sp modelId="{649E634B-BD1F-4730-9C6A-4595D1D88680}">
      <dsp:nvSpPr>
        <dsp:cNvPr id="0" name=""/>
        <dsp:cNvSpPr/>
      </dsp:nvSpPr>
      <dsp:spPr>
        <a:xfrm>
          <a:off x="2841235" y="2090496"/>
          <a:ext cx="2988750" cy="503999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Копии свидетельств о рождении гражданина и членов его семьи</a:t>
          </a:r>
        </a:p>
      </dsp:txBody>
      <dsp:txXfrm>
        <a:off x="3093235" y="2090496"/>
        <a:ext cx="2484751" cy="503999"/>
      </dsp:txXfrm>
    </dsp:sp>
    <dsp:sp modelId="{8FC2B2DF-2DB7-4BBE-8A2C-A2A2B6FF23ED}">
      <dsp:nvSpPr>
        <dsp:cNvPr id="0" name=""/>
        <dsp:cNvSpPr/>
      </dsp:nvSpPr>
      <dsp:spPr>
        <a:xfrm>
          <a:off x="2306917" y="2724931"/>
          <a:ext cx="728522" cy="59755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605694" y="2724931"/>
        <a:ext cx="130969" cy="597553"/>
      </dsp:txXfrm>
    </dsp:sp>
    <dsp:sp modelId="{BAED3AA7-C20D-4DA7-8159-3B7B424EB9FE}">
      <dsp:nvSpPr>
        <dsp:cNvPr id="0" name=""/>
        <dsp:cNvSpPr/>
      </dsp:nvSpPr>
      <dsp:spPr>
        <a:xfrm>
          <a:off x="2841235" y="2771708"/>
          <a:ext cx="2988750" cy="503999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Копия свидетельства о заключении брака (на неполные семьи не распространяется)</a:t>
          </a:r>
        </a:p>
      </dsp:txBody>
      <dsp:txXfrm>
        <a:off x="3093235" y="2771708"/>
        <a:ext cx="2484751" cy="503999"/>
      </dsp:txXfrm>
    </dsp:sp>
    <dsp:sp modelId="{4440D0E4-6CA1-43D8-8A44-2D1EB8D32697}">
      <dsp:nvSpPr>
        <dsp:cNvPr id="0" name=""/>
        <dsp:cNvSpPr/>
      </dsp:nvSpPr>
      <dsp:spPr>
        <a:xfrm>
          <a:off x="2306917" y="3406142"/>
          <a:ext cx="728522" cy="597553"/>
        </a:xfrm>
        <a:prstGeom prst="chevron">
          <a:avLst/>
        </a:prstGeom>
        <a:solidFill>
          <a:srgbClr val="7CC0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605694" y="3406142"/>
        <a:ext cx="130969" cy="597553"/>
      </dsp:txXfrm>
    </dsp:sp>
    <dsp:sp modelId="{88274B5B-93C3-4830-992F-440A7E9BA842}">
      <dsp:nvSpPr>
        <dsp:cNvPr id="0" name=""/>
        <dsp:cNvSpPr/>
      </dsp:nvSpPr>
      <dsp:spPr>
        <a:xfrm>
          <a:off x="2841235" y="3452919"/>
          <a:ext cx="2988750" cy="503999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7CC0F8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Справка с органов ЗАГС о заключении брака (в случае, если брак расторгнут)</a:t>
          </a:r>
        </a:p>
      </dsp:txBody>
      <dsp:txXfrm>
        <a:off x="3093235" y="3452919"/>
        <a:ext cx="2484751" cy="503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5281-7C39-4B0D-9A35-85B9A8C03C05}">
      <dsp:nvSpPr>
        <dsp:cNvPr id="0" name=""/>
        <dsp:cNvSpPr/>
      </dsp:nvSpPr>
      <dsp:spPr>
        <a:xfrm>
          <a:off x="1368147" y="1837"/>
          <a:ext cx="726156" cy="5956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1665954" y="1837"/>
        <a:ext cx="130543" cy="595613"/>
      </dsp:txXfrm>
    </dsp:sp>
    <dsp:sp modelId="{C6C19C6C-4BE6-444D-B2C7-27A6EBD37C84}">
      <dsp:nvSpPr>
        <dsp:cNvPr id="0" name=""/>
        <dsp:cNvSpPr/>
      </dsp:nvSpPr>
      <dsp:spPr>
        <a:xfrm>
          <a:off x="1900729" y="47644"/>
          <a:ext cx="4652003" cy="503998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EAD5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Копия документа о перемене фамилии (имени, отчества (при наличии)</a:t>
          </a:r>
        </a:p>
      </dsp:txBody>
      <dsp:txXfrm>
        <a:off x="2152728" y="47644"/>
        <a:ext cx="4148005" cy="503998"/>
      </dsp:txXfrm>
    </dsp:sp>
    <dsp:sp modelId="{3177F963-ABEE-4F99-A8B5-C6EA5107D14D}">
      <dsp:nvSpPr>
        <dsp:cNvPr id="0" name=""/>
        <dsp:cNvSpPr/>
      </dsp:nvSpPr>
      <dsp:spPr>
        <a:xfrm>
          <a:off x="1368147" y="680836"/>
          <a:ext cx="726156" cy="59561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1665954" y="680836"/>
        <a:ext cx="130543" cy="595613"/>
      </dsp:txXfrm>
    </dsp:sp>
    <dsp:sp modelId="{3D013A0B-EB65-44C1-965F-3E728C8AEF82}">
      <dsp:nvSpPr>
        <dsp:cNvPr id="0" name=""/>
        <dsp:cNvSpPr/>
      </dsp:nvSpPr>
      <dsp:spPr>
        <a:xfrm>
          <a:off x="1900729" y="726643"/>
          <a:ext cx="4652003" cy="503998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Копия страхового свидетельства государственного пенсионного страхования гражданина и членов его семьи</a:t>
          </a:r>
        </a:p>
      </dsp:txBody>
      <dsp:txXfrm>
        <a:off x="2152728" y="726643"/>
        <a:ext cx="4148005" cy="503998"/>
      </dsp:txXfrm>
    </dsp:sp>
    <dsp:sp modelId="{69BB02D3-2E4B-4C7D-95D2-B55A5EBA48EB}">
      <dsp:nvSpPr>
        <dsp:cNvPr id="0" name=""/>
        <dsp:cNvSpPr/>
      </dsp:nvSpPr>
      <dsp:spPr>
        <a:xfrm>
          <a:off x="1368147" y="1359835"/>
          <a:ext cx="726156" cy="5956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 </a:t>
          </a:r>
        </a:p>
      </dsp:txBody>
      <dsp:txXfrm>
        <a:off x="1665954" y="1359835"/>
        <a:ext cx="130543" cy="595613"/>
      </dsp:txXfrm>
    </dsp:sp>
    <dsp:sp modelId="{9ABE03E6-823E-4E4E-A023-A78CCADBCF09}">
      <dsp:nvSpPr>
        <dsp:cNvPr id="0" name=""/>
        <dsp:cNvSpPr/>
      </dsp:nvSpPr>
      <dsp:spPr>
        <a:xfrm>
          <a:off x="1900729" y="1392497"/>
          <a:ext cx="4652003" cy="503998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108000" bIns="6985" numCol="1" spcCol="1270" anchor="ctr" anchorCtr="0">
          <a:noAutofit/>
        </a:bodyPr>
        <a:lstStyle/>
        <a:p>
          <a:pPr lvl="0" algn="just" defTabSz="4889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spc="-20" baseline="0" dirty="0"/>
            <a:t>Выписка из финансового лицевого счета по месту жительства либо </a:t>
          </a:r>
          <a:r>
            <a:rPr lang="ru-RU" sz="1100" kern="1200" spc="-20" baseline="0" dirty="0" smtClean="0"/>
            <a:t>выписку из </a:t>
          </a:r>
          <a:r>
            <a:rPr lang="ru-RU" sz="1100" kern="1200" spc="-20" baseline="0" dirty="0"/>
            <a:t>домовой (поквартирной) </a:t>
          </a:r>
          <a:r>
            <a:rPr lang="ru-RU" sz="1100" kern="1200" spc="-20" baseline="0" dirty="0" smtClean="0"/>
            <a:t>книги (в </a:t>
          </a:r>
          <a:r>
            <a:rPr lang="ru-RU" sz="1100" kern="1200" spc="-20" baseline="0" dirty="0"/>
            <a:t>случае, если гражданин и члены его семьи зарегистрированы по месту жительства в разных жилых помещениях, данные выписки представляются по всем жилым </a:t>
          </a:r>
          <a:r>
            <a:rPr lang="ru-RU" sz="1100" kern="1200" spc="-20" baseline="0" dirty="0" smtClean="0"/>
            <a:t>помещениям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152728" y="1392497"/>
        <a:ext cx="4148005" cy="503998"/>
      </dsp:txXfrm>
    </dsp:sp>
    <dsp:sp modelId="{A48FFC67-583E-453F-BC4F-B33C6FCA6A14}">
      <dsp:nvSpPr>
        <dsp:cNvPr id="0" name=""/>
        <dsp:cNvSpPr/>
      </dsp:nvSpPr>
      <dsp:spPr>
        <a:xfrm>
          <a:off x="1368147" y="2038833"/>
          <a:ext cx="726156" cy="59561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665954" y="2038833"/>
        <a:ext cx="130543" cy="595613"/>
      </dsp:txXfrm>
    </dsp:sp>
    <dsp:sp modelId="{649E634B-BD1F-4730-9C6A-4595D1D88680}">
      <dsp:nvSpPr>
        <dsp:cNvPr id="0" name=""/>
        <dsp:cNvSpPr/>
      </dsp:nvSpPr>
      <dsp:spPr>
        <a:xfrm>
          <a:off x="1900729" y="2084641"/>
          <a:ext cx="4652003" cy="503998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Копии свидетельств о рождении гражданина и членов его семьи</a:t>
          </a:r>
        </a:p>
      </dsp:txBody>
      <dsp:txXfrm>
        <a:off x="2152728" y="2084641"/>
        <a:ext cx="4148005" cy="503998"/>
      </dsp:txXfrm>
    </dsp:sp>
    <dsp:sp modelId="{8FC2B2DF-2DB7-4BBE-8A2C-A2A2B6FF23ED}">
      <dsp:nvSpPr>
        <dsp:cNvPr id="0" name=""/>
        <dsp:cNvSpPr/>
      </dsp:nvSpPr>
      <dsp:spPr>
        <a:xfrm>
          <a:off x="1368147" y="2717832"/>
          <a:ext cx="726156" cy="59561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665954" y="2717832"/>
        <a:ext cx="130543" cy="595613"/>
      </dsp:txXfrm>
    </dsp:sp>
    <dsp:sp modelId="{BAED3AA7-C20D-4DA7-8159-3B7B424EB9FE}">
      <dsp:nvSpPr>
        <dsp:cNvPr id="0" name=""/>
        <dsp:cNvSpPr/>
      </dsp:nvSpPr>
      <dsp:spPr>
        <a:xfrm>
          <a:off x="1900729" y="2763639"/>
          <a:ext cx="4652003" cy="503998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Документы, подтверждающие первоочередное право на получение социальной выплаты</a:t>
          </a:r>
        </a:p>
      </dsp:txBody>
      <dsp:txXfrm>
        <a:off x="2152728" y="2763639"/>
        <a:ext cx="4148005" cy="503998"/>
      </dsp:txXfrm>
    </dsp:sp>
    <dsp:sp modelId="{4440D0E4-6CA1-43D8-8A44-2D1EB8D32697}">
      <dsp:nvSpPr>
        <dsp:cNvPr id="0" name=""/>
        <dsp:cNvSpPr/>
      </dsp:nvSpPr>
      <dsp:spPr>
        <a:xfrm>
          <a:off x="1368147" y="3396831"/>
          <a:ext cx="726156" cy="595613"/>
        </a:xfrm>
        <a:prstGeom prst="chevron">
          <a:avLst/>
        </a:prstGeom>
        <a:solidFill>
          <a:srgbClr val="7CC0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665954" y="3396831"/>
        <a:ext cx="130543" cy="595613"/>
      </dsp:txXfrm>
    </dsp:sp>
    <dsp:sp modelId="{88274B5B-93C3-4830-992F-440A7E9BA842}">
      <dsp:nvSpPr>
        <dsp:cNvPr id="0" name=""/>
        <dsp:cNvSpPr/>
      </dsp:nvSpPr>
      <dsp:spPr>
        <a:xfrm>
          <a:off x="1900729" y="3442638"/>
          <a:ext cx="4652003" cy="503998"/>
        </a:xfrm>
        <a:prstGeom prst="chevron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7CC0F8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just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/>
            <a:t>Копия документа, подтверждающего право гражданина и (или) членов его семьи на дополнительную площадь жилого помещения (в случаях, когда такое право предоставлено законодательством Российской Федерации)</a:t>
          </a:r>
        </a:p>
      </dsp:txBody>
      <dsp:txXfrm>
        <a:off x="2152728" y="3442638"/>
        <a:ext cx="4148005" cy="50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8" y="0"/>
            <a:ext cx="295047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1940"/>
            <a:ext cx="5447030" cy="447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8" y="9442154"/>
            <a:ext cx="295047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B4F8461-CCA1-49AD-93AF-EAC4FBAF1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74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1F06D-1C97-46DC-A5DA-2368F056AD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0369-B6B9-42A8-83AC-772CB0BC0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99A35-B068-4086-B795-E58E83D56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3C91A-D41A-4A2D-A577-59C136C1C4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3BCA2-051F-4FFF-9641-FE0EF3B59C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21E92-94B0-48AA-897C-667926F64B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019B8-0BDE-4936-BEDF-4197D2C95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CD3CE-5C03-48E0-98F5-45B7A81520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9273-4737-4181-BC4E-02209FCDB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B5AA5-EE10-49FB-9822-BAE4584DC1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05373-E4AA-4AE4-B988-7B1E2104AB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A92EBB-5B8D-4D27-B6F9-F2DD3E373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7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bank.ru/" TargetMode="External"/><Relationship Id="rId13" Type="http://schemas.openxmlformats.org/officeDocument/2006/relationships/hyperlink" Target="https://sovcombank.ru/" TargetMode="External"/><Relationship Id="rId3" Type="http://schemas.openxmlformats.org/officeDocument/2006/relationships/hyperlink" Target="https://www.sberbank.ru/" TargetMode="External"/><Relationship Id="rId7" Type="http://schemas.openxmlformats.org/officeDocument/2006/relationships/hyperlink" Target="https://www.rshb.ru/" TargetMode="External"/><Relationship Id="rId12" Type="http://schemas.openxmlformats.org/officeDocument/2006/relationships/hyperlink" Target="https://www.tkbbank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azprombank.ru/" TargetMode="External"/><Relationship Id="rId11" Type="http://schemas.openxmlformats.org/officeDocument/2006/relationships/hyperlink" Target="https://www.open.ru/" TargetMode="External"/><Relationship Id="rId5" Type="http://schemas.openxmlformats.org/officeDocument/2006/relationships/hyperlink" Target="https://www.atb.su/" TargetMode="External"/><Relationship Id="rId10" Type="http://schemas.openxmlformats.org/officeDocument/2006/relationships/hyperlink" Target="https://alfabank.ru/" TargetMode="External"/><Relationship Id="rId4" Type="http://schemas.openxmlformats.org/officeDocument/2006/relationships/hyperlink" Target="https://www.vtb.ru/" TargetMode="External"/><Relationship Id="rId9" Type="http://schemas.openxmlformats.org/officeDocument/2006/relationships/hyperlink" Target="https://www.rosbank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" Target="slide3.xm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slide" Target="slide3.xml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7.png"/><Relationship Id="rId9" Type="http://schemas.microsoft.com/office/2007/relationships/diagramDrawing" Target="../diagrams/drawing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22.xml"/><Relationship Id="rId9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bank.ru/" TargetMode="External"/><Relationship Id="rId13" Type="http://schemas.openxmlformats.org/officeDocument/2006/relationships/hyperlink" Target="https://sovcombank.ru/" TargetMode="External"/><Relationship Id="rId3" Type="http://schemas.openxmlformats.org/officeDocument/2006/relationships/hyperlink" Target="https://www.sberbank.ru/" TargetMode="External"/><Relationship Id="rId7" Type="http://schemas.openxmlformats.org/officeDocument/2006/relationships/hyperlink" Target="https://www.rshb.ru/" TargetMode="External"/><Relationship Id="rId12" Type="http://schemas.openxmlformats.org/officeDocument/2006/relationships/hyperlink" Target="https://www.vostbank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azprombank.ru/" TargetMode="External"/><Relationship Id="rId11" Type="http://schemas.openxmlformats.org/officeDocument/2006/relationships/hyperlink" Target="https://www.open.ru/" TargetMode="External"/><Relationship Id="rId5" Type="http://schemas.openxmlformats.org/officeDocument/2006/relationships/hyperlink" Target="https://www.atb.su/" TargetMode="External"/><Relationship Id="rId10" Type="http://schemas.openxmlformats.org/officeDocument/2006/relationships/hyperlink" Target="https://www.dvbank.ru/" TargetMode="External"/><Relationship Id="rId4" Type="http://schemas.openxmlformats.org/officeDocument/2006/relationships/hyperlink" Target="https://www.vtb.ru/" TargetMode="External"/><Relationship Id="rId9" Type="http://schemas.openxmlformats.org/officeDocument/2006/relationships/hyperlink" Target="https://rosbank.ru/" TargetMode="External"/><Relationship Id="rId14" Type="http://schemas.openxmlformats.org/officeDocument/2006/relationships/hyperlink" Target="https://www.albank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" Target="slide3.xm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7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tb.ru/" TargetMode="External"/><Relationship Id="rId3" Type="http://schemas.openxmlformats.org/officeDocument/2006/relationships/hyperlink" Target="https://domrfbank.ru/" TargetMode="External"/><Relationship Id="rId7" Type="http://schemas.openxmlformats.org/officeDocument/2006/relationships/hyperlink" Target="https://www.gazprombank.ru/" TargetMode="External"/><Relationship Id="rId12" Type="http://schemas.openxmlformats.org/officeDocument/2006/relationships/hyperlink" Target="https://sovcombank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berbank.ru/" TargetMode="External"/><Relationship Id="rId11" Type="http://schemas.openxmlformats.org/officeDocument/2006/relationships/hyperlink" Target="https://www.rosbank.ru/" TargetMode="External"/><Relationship Id="rId5" Type="http://schemas.openxmlformats.org/officeDocument/2006/relationships/hyperlink" Target="https://&#1076;&#1086;&#1084;.&#1088;&#1092;/" TargetMode="External"/><Relationship Id="rId10" Type="http://schemas.openxmlformats.org/officeDocument/2006/relationships/hyperlink" Target="https://www.psbank.ru/" TargetMode="External"/><Relationship Id="rId4" Type="http://schemas.openxmlformats.org/officeDocument/2006/relationships/hyperlink" Target="https://www.rshb.ru/" TargetMode="External"/><Relationship Id="rId9" Type="http://schemas.openxmlformats.org/officeDocument/2006/relationships/hyperlink" Target="https://www.dvban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f_32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" r="1910" b="6935"/>
          <a:stretch>
            <a:fillRect/>
          </a:stretch>
        </p:blipFill>
        <p:spPr bwMode="auto">
          <a:xfrm>
            <a:off x="0" y="0"/>
            <a:ext cx="91440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4" name="Rectangle 5"/>
            <p:cNvSpPr>
              <a:spLocks noChangeArrowheads="1"/>
            </p:cNvSpPr>
            <p:nvPr/>
          </p:nvSpPr>
          <p:spPr bwMode="auto">
            <a:xfrm>
              <a:off x="0" y="2505"/>
              <a:ext cx="1132" cy="1815"/>
            </a:xfrm>
            <a:prstGeom prst="rect">
              <a:avLst/>
            </a:prstGeom>
            <a:solidFill>
              <a:srgbClr val="ABB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5125" name="Picture 6" descr="TitleMaster-SideBar_252x9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"/>
            <a:stretch>
              <a:fillRect/>
            </a:stretch>
          </p:blipFill>
          <p:spPr bwMode="auto">
            <a:xfrm>
              <a:off x="0" y="0"/>
              <a:ext cx="1134" cy="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Line 8"/>
            <p:cNvSpPr>
              <a:spLocks noChangeShapeType="1"/>
            </p:cNvSpPr>
            <p:nvPr/>
          </p:nvSpPr>
          <p:spPr bwMode="auto">
            <a:xfrm>
              <a:off x="1130" y="0"/>
              <a:ext cx="0" cy="4320"/>
            </a:xfrm>
            <a:prstGeom prst="line">
              <a:avLst/>
            </a:prstGeom>
            <a:noFill/>
            <a:ln w="15875" cmpd="sng">
              <a:solidFill>
                <a:srgbClr val="B9C9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0" y="2505"/>
              <a:ext cx="5760" cy="0"/>
              <a:chOff x="0" y="0"/>
              <a:chExt cx="5760" cy="0"/>
            </a:xfrm>
          </p:grpSpPr>
          <p:sp>
            <p:nvSpPr>
              <p:cNvPr id="5129" name="Line 10"/>
              <p:cNvSpPr>
                <a:spLocks noChangeShapeType="1"/>
              </p:cNvSpPr>
              <p:nvPr/>
            </p:nvSpPr>
            <p:spPr bwMode="auto">
              <a:xfrm>
                <a:off x="1130" y="0"/>
                <a:ext cx="4630" cy="0"/>
              </a:xfrm>
              <a:prstGeom prst="line">
                <a:avLst/>
              </a:prstGeom>
              <a:noFill/>
              <a:ln w="15875" cmpd="sng">
                <a:solidFill>
                  <a:srgbClr val="99B1C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Line 1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134" cy="0"/>
              </a:xfrm>
              <a:prstGeom prst="line">
                <a:avLst/>
              </a:prstGeom>
              <a:noFill/>
              <a:ln w="15875" cmpd="sng">
                <a:solidFill>
                  <a:srgbClr val="D2DCE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3" name="Рисунок 1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r="12950" b="10363"/>
          <a:stretch/>
        </p:blipFill>
        <p:spPr>
          <a:xfrm>
            <a:off x="-374" y="10295"/>
            <a:ext cx="2844181" cy="39663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0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gray">
          <a:xfrm>
            <a:off x="2051720" y="4420850"/>
            <a:ext cx="6407575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>
                <a:solidFill>
                  <a:srgbClr val="FF0000"/>
                </a:solidFill>
              </a:rPr>
              <a:t>ИНФОРМАЦИЯ</a:t>
            </a:r>
          </a:p>
          <a:p>
            <a:pPr algn="ctr"/>
            <a:endParaRPr lang="ru-RU" sz="1800" b="1" dirty="0"/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о </a:t>
            </a:r>
            <a:r>
              <a:rPr lang="ru-RU" sz="2000" b="1" dirty="0">
                <a:solidFill>
                  <a:srgbClr val="0000FF"/>
                </a:solidFill>
              </a:rPr>
              <a:t>механизмах решения жилищных проблем граждан, проживающих в Хабаровском крае</a:t>
            </a:r>
            <a:endParaRPr lang="ru-RU" sz="2000" dirty="0">
              <a:solidFill>
                <a:srgbClr val="0000FF"/>
              </a:solidFill>
            </a:endParaRPr>
          </a:p>
          <a:p>
            <a:pPr algn="ctr"/>
            <a:endParaRPr lang="ru-RU" sz="1800" dirty="0"/>
          </a:p>
          <a:p>
            <a:pPr algn="ctr"/>
            <a:r>
              <a:rPr lang="ru-RU" sz="1800" i="1" dirty="0"/>
              <a:t>по состоянию на 27.07.2020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6689"/>
            <a:ext cx="1793874" cy="13454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445224"/>
            <a:ext cx="1817682" cy="127987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118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1103787"/>
              </p:ext>
            </p:extLst>
          </p:nvPr>
        </p:nvGraphicFramePr>
        <p:xfrm>
          <a:off x="338775" y="1700808"/>
          <a:ext cx="8330323" cy="505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10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«Ипотека под 6,5%»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>
            <a:hlinkClick r:id="rId8" action="ppaction://hlinksldjump"/>
          </p:cNvPr>
          <p:cNvSpPr/>
          <p:nvPr/>
        </p:nvSpPr>
        <p:spPr>
          <a:xfrm>
            <a:off x="906949" y="908720"/>
            <a:ext cx="7985531" cy="792088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  <a:spcBef>
                <a:spcPts val="120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</a:rPr>
              <a:t>ПОСТАНОВЛЕНИЕ ПРАВИТЕЛЬСТВА РОССИЙСКОЙ ФЕДЕРАЦИИ от 23.04.2020 №</a:t>
            </a:r>
            <a:r>
              <a:rPr lang="en-US" sz="1400" b="1" dirty="0">
                <a:solidFill>
                  <a:srgbClr val="C00000"/>
                </a:solidFill>
              </a:rPr>
              <a:t> 566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350" dirty="0">
                <a:solidFill>
                  <a:schemeClr val="tx1"/>
                </a:solidFill>
              </a:rPr>
              <a:t>«Об утверждении Правил возмещения кредитным и иным организациям недополученных доходов по жилищным (ипотечным) кредитам (займам), выданным гражданам Российской Федерации в 2020 году»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64647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80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11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«Ипотека под 6,5%»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34084"/>
              </p:ext>
            </p:extLst>
          </p:nvPr>
        </p:nvGraphicFramePr>
        <p:xfrm>
          <a:off x="467544" y="1483040"/>
          <a:ext cx="5688630" cy="489068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8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3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4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6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№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банка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Адрес, телефон горячей линии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1.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Сбербанк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3"/>
                        </a:rPr>
                        <a:t>https://www.sberbank.ru/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555-55-50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2.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Банк ВТБ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4"/>
                        </a:rPr>
                        <a:t>https://www.vtb.ru/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100-24-24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3.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Азиатско-Тихоокеанский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5"/>
                        </a:rPr>
                        <a:t>https://www.atb.su/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775-88-88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4.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Газпромбанк</a:t>
                      </a: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6"/>
                        </a:rPr>
                        <a:t>https://www.gazprombank.ru/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 07 01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5.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Россельхозбанк</a:t>
                      </a: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7"/>
                        </a:rPr>
                        <a:t>https://www.rshb.ru/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100-0-100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6.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Промсвязьбанк</a:t>
                      </a: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8"/>
                        </a:rPr>
                        <a:t>https://www.psbank.ru/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333-03-03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7.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РОСБАНК</a:t>
                      </a: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9"/>
                        </a:rPr>
                        <a:t>https://www.rosbank.ru/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200-54-34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8.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Альфа-Банк</a:t>
                      </a: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https://alfabank.ru/</a:t>
                      </a:r>
                      <a:endParaRPr lang="ru-RU" sz="12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(800) 200-00-00</a:t>
                      </a: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9.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ФК Открытие</a:t>
                      </a: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1"/>
                        </a:rPr>
                        <a:t>https://www.open.ru/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444-44-00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10.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ТКБ Банк</a:t>
                      </a: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hlinkClick r:id="rId12"/>
                        </a:rPr>
                        <a:t>https://www.tkbbank.ru/</a:t>
                      </a:r>
                      <a:endParaRPr lang="ru-RU" sz="1200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(800) 700-93-10</a:t>
                      </a: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11.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Совкомбанк</a:t>
                      </a: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3"/>
                        </a:rPr>
                        <a:t>https://sovcombank.ru/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200-66-96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6464369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altLang="ru-RU" sz="12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Перечень необходимых документов устанавливает каждый банк-кредитор </a:t>
            </a:r>
            <a:r>
              <a:rPr lang="ru-RU" altLang="ru-RU" sz="12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самостоятельно.</a:t>
            </a:r>
            <a:endParaRPr lang="ru-RU" alt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783" y="817548"/>
            <a:ext cx="574539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/>
              <a:t>Кредиторы </a:t>
            </a:r>
            <a:r>
              <a:rPr lang="ru-RU" sz="1800" dirty="0" smtClean="0"/>
              <a:t>– </a:t>
            </a:r>
            <a:r>
              <a:rPr lang="ru-RU" sz="1800" b="1" dirty="0" smtClean="0"/>
              <a:t>участники </a:t>
            </a:r>
            <a:r>
              <a:rPr lang="ru-RU" sz="1800" b="1" dirty="0"/>
              <a:t>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106940"/>
            <a:ext cx="2915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/>
              <a:t>По состоянию на 23.07.2020 в крае подано 869 заявок на кредит, заключено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222 </a:t>
            </a:r>
            <a:r>
              <a:rPr lang="ru-RU" sz="1600" dirty="0"/>
              <a:t>кредитных договора на сумму 618,56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7754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12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«Краевая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039"/>
              </p:ext>
            </p:extLst>
          </p:nvPr>
        </p:nvGraphicFramePr>
        <p:xfrm>
          <a:off x="201896" y="1236075"/>
          <a:ext cx="8745008" cy="298350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794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0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2525"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tabLst>
                          <a:tab pos="2962275" algn="l"/>
                        </a:tabLst>
                      </a:pPr>
                      <a:r>
                        <a:rPr lang="ru-RU" sz="1400" b="1" kern="1200" dirty="0">
                          <a:solidFill>
                            <a:srgbClr val="0000FF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УЧАСТНИКАМИ КРАЕВОЙ ИПОТЕКИ МОГУТ БЫТЬ ГРАЖДАНЕ РОССИЙСКОЙ ФЕДЕРАЦИИ, </a:t>
                      </a:r>
                      <a:br>
                        <a:rPr lang="ru-RU" sz="1400" b="1" kern="1200" dirty="0">
                          <a:solidFill>
                            <a:srgbClr val="0000FF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</a:br>
                      <a:r>
                        <a:rPr lang="ru-RU" sz="1400" b="1" kern="1200" dirty="0">
                          <a:solidFill>
                            <a:srgbClr val="0000FF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НУЖДАЮЩИЕСЯ В ЖИЛЫХ ПОМЕЩЕНИЯХ, ПРОЖИВАЮЩИЕ НА ТЕРРИТОРИИ ХАБАРОВСКОГО КРАЯ НА ДАТУ ПОДАЧИ ЗАЯВЛЕНИЯ О ПРЕДОСТАВЛЕНИИ СОЦИАЛЬНОЙ ВЫПЛАТЫ И ПРОЖИВШИЕ НА ТЕРРИТОРИИ КРАЯ </a:t>
                      </a:r>
                      <a:br>
                        <a:rPr lang="ru-RU" sz="1400" b="1" kern="1200" dirty="0">
                          <a:solidFill>
                            <a:srgbClr val="0000FF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</a:br>
                      <a:r>
                        <a:rPr lang="ru-RU" sz="1400" b="1" kern="1200" dirty="0">
                          <a:solidFill>
                            <a:srgbClr val="0000FF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НЕ МЕНЕЕ ТРЕХ ЛЕТ ПОДРЯД ДО ДАТЫ ПОДАЧИ ЗАЯВЛЕНИЯ</a:t>
                      </a:r>
                      <a:endParaRPr lang="ru-RU" sz="1400" b="1" kern="1200" dirty="0">
                        <a:solidFill>
                          <a:srgbClr val="0000FF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ГРАЖДАНАМИ, НУЖДАЮЩИМИСЯ В ЖИЛЫХ ПОМЕЩЕНИЯХ, ПРИЗНАЮТСЯ:</a:t>
                      </a:r>
                      <a:endParaRPr lang="ru-RU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141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kumimoji="0" lang="ru-RU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не являющиеся нанимателями жилых помещений 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 договорам социального найма, договорам найма жилых помещений жилищного фонда социального использования </a:t>
                      </a:r>
                      <a:r>
                        <a:rPr kumimoji="0" lang="ru-RU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или членами семьи нанимателя 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жилого помещения по договору социального найма, договору найма жилого помещения жилищного фонда социального использования либо собственниками жилых помещений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kumimoji="0" lang="ru-RU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являющиеся нанимателями жилых помещений 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 договорам социального найма,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найма, договору найма жилого помещения жилищного фонда социального использования </a:t>
                      </a:r>
                      <a:r>
                        <a:rPr kumimoji="0" lang="ru-RU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либо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собственниками жилых помещений 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(части жилых помещений) и обеспеченные общей </a:t>
                      </a:r>
                      <a:r>
                        <a:rPr kumimoji="0" lang="ru-RU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площадью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жилого помещения </a:t>
                      </a:r>
                      <a:r>
                        <a:rPr kumimoji="0" lang="ru-RU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каждого члена семьи 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размере </a:t>
                      </a:r>
                      <a:r>
                        <a:rPr kumimoji="0" lang="ru-RU" sz="13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менее 18 кв. метров</a:t>
                      </a:r>
                      <a:endParaRPr kumimoji="0" lang="ru-R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1234425" y="2009985"/>
            <a:ext cx="429125" cy="429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268194" y="2042166"/>
            <a:ext cx="360000" cy="360000"/>
            <a:chOff x="1331640" y="4013158"/>
            <a:chExt cx="360000" cy="360000"/>
          </a:xfrm>
          <a:effectLst/>
        </p:grpSpPr>
        <p:sp>
          <p:nvSpPr>
            <p:cNvPr id="15" name="Овал 14"/>
            <p:cNvSpPr/>
            <p:nvPr/>
          </p:nvSpPr>
          <p:spPr>
            <a:xfrm>
              <a:off x="1331640" y="4013158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1425172" y="4116723"/>
              <a:ext cx="172936" cy="152871"/>
              <a:chOff x="-1587" y="65088"/>
              <a:chExt cx="862013" cy="762000"/>
            </a:xfrm>
            <a:solidFill>
              <a:srgbClr val="3D6696"/>
            </a:solidFill>
          </p:grpSpPr>
          <p:sp>
            <p:nvSpPr>
              <p:cNvPr id="17" name="Freeform 42"/>
              <p:cNvSpPr>
                <a:spLocks noEditPoints="1"/>
              </p:cNvSpPr>
              <p:nvPr/>
            </p:nvSpPr>
            <p:spPr bwMode="auto">
              <a:xfrm>
                <a:off x="255588" y="65088"/>
                <a:ext cx="604838" cy="762000"/>
              </a:xfrm>
              <a:custGeom>
                <a:avLst/>
                <a:gdLst>
                  <a:gd name="T0" fmla="*/ 96 w 178"/>
                  <a:gd name="T1" fmla="*/ 16 h 224"/>
                  <a:gd name="T2" fmla="*/ 96 w 178"/>
                  <a:gd name="T3" fmla="*/ 16 h 224"/>
                  <a:gd name="T4" fmla="*/ 94 w 178"/>
                  <a:gd name="T5" fmla="*/ 16 h 224"/>
                  <a:gd name="T6" fmla="*/ 86 w 178"/>
                  <a:gd name="T7" fmla="*/ 76 h 224"/>
                  <a:gd name="T8" fmla="*/ 133 w 178"/>
                  <a:gd name="T9" fmla="*/ 76 h 224"/>
                  <a:gd name="T10" fmla="*/ 162 w 178"/>
                  <a:gd name="T11" fmla="*/ 106 h 224"/>
                  <a:gd name="T12" fmla="*/ 154 w 178"/>
                  <a:gd name="T13" fmla="*/ 179 h 224"/>
                  <a:gd name="T14" fmla="*/ 125 w 178"/>
                  <a:gd name="T15" fmla="*/ 208 h 224"/>
                  <a:gd name="T16" fmla="*/ 44 w 178"/>
                  <a:gd name="T17" fmla="*/ 208 h 224"/>
                  <a:gd name="T18" fmla="*/ 16 w 178"/>
                  <a:gd name="T19" fmla="*/ 179 h 224"/>
                  <a:gd name="T20" fmla="*/ 16 w 178"/>
                  <a:gd name="T21" fmla="*/ 106 h 224"/>
                  <a:gd name="T22" fmla="*/ 75 w 178"/>
                  <a:gd name="T23" fmla="*/ 20 h 224"/>
                  <a:gd name="T24" fmla="*/ 94 w 178"/>
                  <a:gd name="T25" fmla="*/ 16 h 224"/>
                  <a:gd name="T26" fmla="*/ 94 w 178"/>
                  <a:gd name="T27" fmla="*/ 0 h 224"/>
                  <a:gd name="T28" fmla="*/ 94 w 178"/>
                  <a:gd name="T29" fmla="*/ 0 h 224"/>
                  <a:gd name="T30" fmla="*/ 94 w 178"/>
                  <a:gd name="T31" fmla="*/ 0 h 224"/>
                  <a:gd name="T32" fmla="*/ 69 w 178"/>
                  <a:gd name="T33" fmla="*/ 5 h 224"/>
                  <a:gd name="T34" fmla="*/ 28 w 178"/>
                  <a:gd name="T35" fmla="*/ 49 h 224"/>
                  <a:gd name="T36" fmla="*/ 0 w 178"/>
                  <a:gd name="T37" fmla="*/ 106 h 224"/>
                  <a:gd name="T38" fmla="*/ 0 w 178"/>
                  <a:gd name="T39" fmla="*/ 179 h 224"/>
                  <a:gd name="T40" fmla="*/ 44 w 178"/>
                  <a:gd name="T41" fmla="*/ 224 h 224"/>
                  <a:gd name="T42" fmla="*/ 125 w 178"/>
                  <a:gd name="T43" fmla="*/ 224 h 224"/>
                  <a:gd name="T44" fmla="*/ 170 w 178"/>
                  <a:gd name="T45" fmla="*/ 180 h 224"/>
                  <a:gd name="T46" fmla="*/ 178 w 178"/>
                  <a:gd name="T47" fmla="*/ 107 h 224"/>
                  <a:gd name="T48" fmla="*/ 178 w 178"/>
                  <a:gd name="T49" fmla="*/ 106 h 224"/>
                  <a:gd name="T50" fmla="*/ 133 w 178"/>
                  <a:gd name="T51" fmla="*/ 60 h 224"/>
                  <a:gd name="T52" fmla="*/ 105 w 178"/>
                  <a:gd name="T53" fmla="*/ 60 h 224"/>
                  <a:gd name="T54" fmla="*/ 110 w 178"/>
                  <a:gd name="T55" fmla="*/ 19 h 224"/>
                  <a:gd name="T56" fmla="*/ 110 w 178"/>
                  <a:gd name="T57" fmla="*/ 16 h 224"/>
                  <a:gd name="T58" fmla="*/ 94 w 178"/>
                  <a:gd name="T5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24"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moveTo>
                      <a:pt x="94" y="16"/>
                    </a:moveTo>
                    <a:cubicBezTo>
                      <a:pt x="86" y="76"/>
                      <a:pt x="86" y="76"/>
                      <a:pt x="86" y="76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49" y="76"/>
                      <a:pt x="162" y="89"/>
                      <a:pt x="162" y="106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95"/>
                      <a:pt x="141" y="208"/>
                      <a:pt x="125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28" y="208"/>
                      <a:pt x="16" y="195"/>
                      <a:pt x="16" y="179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90"/>
                      <a:pt x="63" y="24"/>
                      <a:pt x="75" y="20"/>
                    </a:cubicBezTo>
                    <a:cubicBezTo>
                      <a:pt x="87" y="16"/>
                      <a:pt x="94" y="16"/>
                      <a:pt x="94" y="16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83" y="1"/>
                      <a:pt x="69" y="5"/>
                    </a:cubicBezTo>
                    <a:cubicBezTo>
                      <a:pt x="60" y="8"/>
                      <a:pt x="46" y="23"/>
                      <a:pt x="28" y="49"/>
                    </a:cubicBezTo>
                    <a:cubicBezTo>
                      <a:pt x="9" y="75"/>
                      <a:pt x="0" y="95"/>
                      <a:pt x="0" y="10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4"/>
                      <a:pt x="19" y="224"/>
                      <a:pt x="44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49" y="224"/>
                      <a:pt x="169" y="204"/>
                      <a:pt x="170" y="180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6"/>
                      <a:pt x="178" y="106"/>
                    </a:cubicBezTo>
                    <a:cubicBezTo>
                      <a:pt x="178" y="81"/>
                      <a:pt x="158" y="60"/>
                      <a:pt x="133" y="60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7"/>
                      <a:pt x="110" y="16"/>
                    </a:cubicBezTo>
                    <a:cubicBezTo>
                      <a:pt x="110" y="7"/>
                      <a:pt x="103" y="0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Freeform 43"/>
              <p:cNvSpPr>
                <a:spLocks/>
              </p:cNvSpPr>
              <p:nvPr/>
            </p:nvSpPr>
            <p:spPr bwMode="auto">
              <a:xfrm>
                <a:off x="419101" y="582613"/>
                <a:ext cx="315913" cy="163513"/>
              </a:xfrm>
              <a:custGeom>
                <a:avLst/>
                <a:gdLst>
                  <a:gd name="T0" fmla="*/ 67 w 93"/>
                  <a:gd name="T1" fmla="*/ 48 h 48"/>
                  <a:gd name="T2" fmla="*/ 4 w 93"/>
                  <a:gd name="T3" fmla="*/ 48 h 48"/>
                  <a:gd name="T4" fmla="*/ 0 w 93"/>
                  <a:gd name="T5" fmla="*/ 44 h 48"/>
                  <a:gd name="T6" fmla="*/ 4 w 93"/>
                  <a:gd name="T7" fmla="*/ 40 h 48"/>
                  <a:gd name="T8" fmla="*/ 67 w 93"/>
                  <a:gd name="T9" fmla="*/ 40 h 48"/>
                  <a:gd name="T10" fmla="*/ 84 w 93"/>
                  <a:gd name="T11" fmla="*/ 23 h 48"/>
                  <a:gd name="T12" fmla="*/ 85 w 93"/>
                  <a:gd name="T13" fmla="*/ 4 h 48"/>
                  <a:gd name="T14" fmla="*/ 89 w 93"/>
                  <a:gd name="T15" fmla="*/ 0 h 48"/>
                  <a:gd name="T16" fmla="*/ 93 w 93"/>
                  <a:gd name="T17" fmla="*/ 4 h 48"/>
                  <a:gd name="T18" fmla="*/ 92 w 93"/>
                  <a:gd name="T19" fmla="*/ 23 h 48"/>
                  <a:gd name="T20" fmla="*/ 67 w 9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7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76" y="40"/>
                      <a:pt x="84" y="32"/>
                      <a:pt x="84" y="2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7" y="0"/>
                      <a:pt x="89" y="0"/>
                    </a:cubicBezTo>
                    <a:cubicBezTo>
                      <a:pt x="91" y="0"/>
                      <a:pt x="93" y="2"/>
                      <a:pt x="93" y="4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37"/>
                      <a:pt x="81" y="48"/>
                      <a:pt x="67" y="48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>
                <a:off x="714376" y="500063"/>
                <a:ext cx="33338" cy="58738"/>
              </a:xfrm>
              <a:custGeom>
                <a:avLst/>
                <a:gdLst>
                  <a:gd name="T0" fmla="*/ 5 w 10"/>
                  <a:gd name="T1" fmla="*/ 17 h 17"/>
                  <a:gd name="T2" fmla="*/ 4 w 10"/>
                  <a:gd name="T3" fmla="*/ 17 h 17"/>
                  <a:gd name="T4" fmla="*/ 1 w 10"/>
                  <a:gd name="T5" fmla="*/ 12 h 17"/>
                  <a:gd name="T6" fmla="*/ 2 w 10"/>
                  <a:gd name="T7" fmla="*/ 4 h 17"/>
                  <a:gd name="T8" fmla="*/ 6 w 10"/>
                  <a:gd name="T9" fmla="*/ 0 h 17"/>
                  <a:gd name="T10" fmla="*/ 10 w 10"/>
                  <a:gd name="T11" fmla="*/ 4 h 17"/>
                  <a:gd name="T12" fmla="*/ 9 w 10"/>
                  <a:gd name="T13" fmla="*/ 13 h 17"/>
                  <a:gd name="T14" fmla="*/ 5 w 1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5" y="17"/>
                      <a:pt x="4" y="17"/>
                      <a:pt x="4" y="17"/>
                    </a:cubicBezTo>
                    <a:cubicBezTo>
                      <a:pt x="2" y="16"/>
                      <a:pt x="0" y="14"/>
                      <a:pt x="1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7"/>
                      <a:pt x="5" y="17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45"/>
              <p:cNvSpPr>
                <a:spLocks noEditPoints="1"/>
              </p:cNvSpPr>
              <p:nvPr/>
            </p:nvSpPr>
            <p:spPr bwMode="auto">
              <a:xfrm>
                <a:off x="-1587" y="350838"/>
                <a:ext cx="312738" cy="449263"/>
              </a:xfrm>
              <a:custGeom>
                <a:avLst/>
                <a:gdLst>
                  <a:gd name="T0" fmla="*/ 66 w 92"/>
                  <a:gd name="T1" fmla="*/ 16 h 132"/>
                  <a:gd name="T2" fmla="*/ 76 w 92"/>
                  <a:gd name="T3" fmla="*/ 30 h 132"/>
                  <a:gd name="T4" fmla="*/ 76 w 92"/>
                  <a:gd name="T5" fmla="*/ 102 h 132"/>
                  <a:gd name="T6" fmla="*/ 66 w 92"/>
                  <a:gd name="T7" fmla="*/ 116 h 132"/>
                  <a:gd name="T8" fmla="*/ 32 w 92"/>
                  <a:gd name="T9" fmla="*/ 116 h 132"/>
                  <a:gd name="T10" fmla="*/ 16 w 92"/>
                  <a:gd name="T11" fmla="*/ 102 h 132"/>
                  <a:gd name="T12" fmla="*/ 16 w 92"/>
                  <a:gd name="T13" fmla="*/ 30 h 132"/>
                  <a:gd name="T14" fmla="*/ 32 w 92"/>
                  <a:gd name="T15" fmla="*/ 16 h 132"/>
                  <a:gd name="T16" fmla="*/ 64 w 92"/>
                  <a:gd name="T17" fmla="*/ 16 h 132"/>
                  <a:gd name="T18" fmla="*/ 66 w 92"/>
                  <a:gd name="T19" fmla="*/ 0 h 132"/>
                  <a:gd name="T20" fmla="*/ 32 w 92"/>
                  <a:gd name="T21" fmla="*/ 0 h 132"/>
                  <a:gd name="T22" fmla="*/ 0 w 92"/>
                  <a:gd name="T23" fmla="*/ 30 h 132"/>
                  <a:gd name="T24" fmla="*/ 0 w 92"/>
                  <a:gd name="T25" fmla="*/ 102 h 132"/>
                  <a:gd name="T26" fmla="*/ 32 w 92"/>
                  <a:gd name="T27" fmla="*/ 132 h 132"/>
                  <a:gd name="T28" fmla="*/ 66 w 92"/>
                  <a:gd name="T29" fmla="*/ 132 h 132"/>
                  <a:gd name="T30" fmla="*/ 92 w 92"/>
                  <a:gd name="T31" fmla="*/ 102 h 132"/>
                  <a:gd name="T32" fmla="*/ 92 w 92"/>
                  <a:gd name="T33" fmla="*/ 30 h 132"/>
                  <a:gd name="T34" fmla="*/ 66 w 92"/>
                  <a:gd name="T3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32">
                    <a:moveTo>
                      <a:pt x="66" y="16"/>
                    </a:moveTo>
                    <a:cubicBezTo>
                      <a:pt x="73" y="16"/>
                      <a:pt x="76" y="23"/>
                      <a:pt x="76" y="30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6" y="110"/>
                      <a:pt x="73" y="116"/>
                      <a:pt x="66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24" y="116"/>
                      <a:pt x="16" y="110"/>
                      <a:pt x="16" y="10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3"/>
                      <a:pt x="24" y="16"/>
                      <a:pt x="32" y="16"/>
                    </a:cubicBezTo>
                    <a:cubicBezTo>
                      <a:pt x="64" y="16"/>
                      <a:pt x="64" y="16"/>
                      <a:pt x="64" y="16"/>
                    </a:cubicBezTo>
                    <a:moveTo>
                      <a:pt x="6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9"/>
                      <a:pt x="15" y="132"/>
                      <a:pt x="32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92" y="124"/>
                      <a:pt x="92" y="102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8"/>
                      <a:pt x="78" y="0"/>
                      <a:pt x="6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46"/>
              <p:cNvSpPr>
                <a:spLocks/>
              </p:cNvSpPr>
              <p:nvPr/>
            </p:nvSpPr>
            <p:spPr bwMode="auto">
              <a:xfrm>
                <a:off x="106363" y="623888"/>
                <a:ext cx="109538" cy="134938"/>
              </a:xfrm>
              <a:custGeom>
                <a:avLst/>
                <a:gdLst>
                  <a:gd name="T0" fmla="*/ 28 w 32"/>
                  <a:gd name="T1" fmla="*/ 40 h 40"/>
                  <a:gd name="T2" fmla="*/ 24 w 32"/>
                  <a:gd name="T3" fmla="*/ 36 h 40"/>
                  <a:gd name="T4" fmla="*/ 24 w 32"/>
                  <a:gd name="T5" fmla="*/ 14 h 40"/>
                  <a:gd name="T6" fmla="*/ 16 w 32"/>
                  <a:gd name="T7" fmla="*/ 8 h 40"/>
                  <a:gd name="T8" fmla="*/ 8 w 32"/>
                  <a:gd name="T9" fmla="*/ 14 h 40"/>
                  <a:gd name="T10" fmla="*/ 8 w 32"/>
                  <a:gd name="T11" fmla="*/ 36 h 40"/>
                  <a:gd name="T12" fmla="*/ 4 w 32"/>
                  <a:gd name="T13" fmla="*/ 40 h 40"/>
                  <a:gd name="T14" fmla="*/ 0 w 32"/>
                  <a:gd name="T15" fmla="*/ 36 h 40"/>
                  <a:gd name="T16" fmla="*/ 0 w 32"/>
                  <a:gd name="T17" fmla="*/ 14 h 40"/>
                  <a:gd name="T18" fmla="*/ 16 w 32"/>
                  <a:gd name="T19" fmla="*/ 0 h 40"/>
                  <a:gd name="T20" fmla="*/ 32 w 32"/>
                  <a:gd name="T21" fmla="*/ 14 h 40"/>
                  <a:gd name="T22" fmla="*/ 32 w 32"/>
                  <a:gd name="T23" fmla="*/ 36 h 40"/>
                  <a:gd name="T24" fmla="*/ 28 w 3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28" y="40"/>
                    </a:moveTo>
                    <a:cubicBezTo>
                      <a:pt x="26" y="40"/>
                      <a:pt x="24" y="38"/>
                      <a:pt x="24" y="3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0" y="8"/>
                      <a:pt x="16" y="8"/>
                    </a:cubicBezTo>
                    <a:cubicBezTo>
                      <a:pt x="12" y="8"/>
                      <a:pt x="8" y="11"/>
                      <a:pt x="8" y="1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8"/>
                      <a:pt x="30" y="40"/>
                      <a:pt x="28" y="40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>
                <a:off x="147638" y="677863"/>
                <a:ext cx="26988" cy="53975"/>
              </a:xfrm>
              <a:custGeom>
                <a:avLst/>
                <a:gdLst>
                  <a:gd name="T0" fmla="*/ 4 w 8"/>
                  <a:gd name="T1" fmla="*/ 16 h 16"/>
                  <a:gd name="T2" fmla="*/ 0 w 8"/>
                  <a:gd name="T3" fmla="*/ 12 h 16"/>
                  <a:gd name="T4" fmla="*/ 0 w 8"/>
                  <a:gd name="T5" fmla="*/ 4 h 16"/>
                  <a:gd name="T6" fmla="*/ 4 w 8"/>
                  <a:gd name="T7" fmla="*/ 0 h 16"/>
                  <a:gd name="T8" fmla="*/ 8 w 8"/>
                  <a:gd name="T9" fmla="*/ 4 h 16"/>
                  <a:gd name="T10" fmla="*/ 8 w 8"/>
                  <a:gd name="T11" fmla="*/ 12 h 16"/>
                  <a:gd name="T12" fmla="*/ 4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cubicBezTo>
                      <a:pt x="2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6" y="16"/>
                      <a:pt x="4" y="16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63119"/>
              </p:ext>
            </p:extLst>
          </p:nvPr>
        </p:nvGraphicFramePr>
        <p:xfrm>
          <a:off x="201898" y="4344118"/>
          <a:ext cx="8745006" cy="225323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73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9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НЕ МОГУТ ПРЕТЕНДОВАТЬ НА УЧАСТИЕ В КРАЕВОЙ ИПОТЕКЕ ГРАЖДАНИН И ЧЛЕНЫ ЕГО СЕМЬИ:</a:t>
                      </a:r>
                      <a:endParaRPr lang="ru-RU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4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2879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kumimoji="0" lang="ru-RU" sz="105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получившие государственную поддержку за счет средств федерального, краевого или местного бюджетов на приобретение и (или) строительство жилого помещения (жилых помещений)</a:t>
                      </a:r>
                      <a:endParaRPr kumimoji="0" lang="ru-RU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kumimoji="0" lang="ru-RU" sz="105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совершившие в течение двух лет, предшествующих дате подачи заявления, действия, повлекшие ухудшение жилищных условий, в результате которых они приобрели право на предоставление социальной выплаты</a:t>
                      </a:r>
                      <a:endParaRPr kumimoji="0" lang="ru-RU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которые приобрели жилье экономического класса (заключили договоры долевого участия в строительстве жилья экономического класса) в рамках участия в программе </a:t>
                      </a:r>
                      <a:r>
                        <a:rPr kumimoji="0" lang="ru-RU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«Жилье </a:t>
                      </a: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российской </a:t>
                      </a:r>
                      <a:r>
                        <a:rPr kumimoji="0" lang="ru-RU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семьи», </a:t>
                      </a: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постановления Правительства края </a:t>
                      </a:r>
                      <a:b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10.07.2015 № 186-пр и Закона края от 27.02.2013 </a:t>
                      </a:r>
                      <a:b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№ 264</a:t>
                      </a:r>
                    </a:p>
                  </a:txBody>
                  <a:tcPr>
                    <a:lnL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которые приобрели стандартное жилье (заключили договор долевого участия в строительстве стандартного жилья) у юридического лица – получателя субсидии из краевого бюджета на комплексное освоение и развитие территорий края в целях жилищного строительства в рамках постановления Правительства Хабаровского края от 22.06.2012 № 205-пр </a:t>
                      </a:r>
                      <a:b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 </a:t>
                      </a: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утверждении государственной программы Хабаровского края </a:t>
                      </a:r>
                      <a:r>
                        <a:rPr kumimoji="0" lang="ru-RU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</a:t>
                      </a: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жилищного строительства в Хабаровском </a:t>
                      </a:r>
                      <a:r>
                        <a:rPr kumimoji="0" lang="ru-RU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крае», </a:t>
                      </a:r>
                      <a:r>
                        <a:rPr kumimoji="0" lang="ru-RU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стоимости одного квадратного метра жилья, не превышающей стоимость одного квадратного метра жилья, утвержденную уполномоченным органом на дату проведения конкурсного отбора застройщиков для предоставления субсидии на комплексное освоение территории</a:t>
                      </a:r>
                    </a:p>
                  </a:txBody>
                  <a:tcPr>
                    <a:lnL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1B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Овал 25"/>
          <p:cNvSpPr/>
          <p:nvPr/>
        </p:nvSpPr>
        <p:spPr>
          <a:xfrm>
            <a:off x="577037" y="4126654"/>
            <a:ext cx="429125" cy="429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3187" y="4161216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1B4F6"/>
            </a:solidFill>
          </a:ln>
          <a:effectLst/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729582" y="692696"/>
            <a:ext cx="8306914" cy="576064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C00000"/>
                </a:solidFill>
              </a:rPr>
              <a:t>ПОСТАНОВЛЕНИЕ ПРАВИТЕЛЬСТВА ХАБАРОВСКОГО КРАЯ  от 20.08.2014 № 284-пр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«О предоставлении социальных выплат гражданам при строительстве (приобретении) жилья на условиях ипотеки в Хабаровском крае»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502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13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«Краевая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8053" y="735087"/>
            <a:ext cx="743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ДОКУМЕНТЫ ДЛЯ УЧАСТИЯ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6735" y="5271855"/>
            <a:ext cx="857898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Calibri" panose="020F0502020204030204" pitchFamily="34" charset="0"/>
              </a:rPr>
              <a:t>ПЕРВООЧЕРЕДНОЕ ПРАВО НА ПОЛУЧЕНИЕ СОЦИАЛЬНОЙ ВЫПЛАТЫ В РАМКАХ УЧАСТИЯ В КРАЕВОЙ ИПОТЕКЕ ИМЕЮТ ГРАЖДАНЕ, ОТНОСЯЩИЕСЯ К СЛЕДУЮЩИМ КАТЕГОРИЯМ: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987" y="5637245"/>
            <a:ext cx="3935068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85000"/>
              </a:lnSpc>
              <a:spcAft>
                <a:spcPts val="300"/>
              </a:spcAft>
              <a:buClr>
                <a:srgbClr val="61B4F6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ea typeface="Calibri" panose="020F0502020204030204" pitchFamily="34" charset="0"/>
              </a:rPr>
              <a:t>многодетные семьи, имеющие трех и более </a:t>
            </a:r>
            <a:br>
              <a:rPr lang="ru-RU" sz="1100" dirty="0">
                <a:ea typeface="Calibri" panose="020F0502020204030204" pitchFamily="34" charset="0"/>
              </a:rPr>
            </a:br>
            <a:r>
              <a:rPr lang="ru-RU" sz="1100" dirty="0">
                <a:ea typeface="Calibri" panose="020F0502020204030204" pitchFamily="34" charset="0"/>
              </a:rPr>
              <a:t>несовершеннолетних детей</a:t>
            </a:r>
          </a:p>
          <a:p>
            <a:pPr marL="171450" indent="-171450" algn="just">
              <a:lnSpc>
                <a:spcPct val="85000"/>
              </a:lnSpc>
              <a:spcAft>
                <a:spcPts val="300"/>
              </a:spcAft>
              <a:buClr>
                <a:srgbClr val="61B4F6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ea typeface="Calibri" panose="020F0502020204030204" pitchFamily="34" charset="0"/>
              </a:rPr>
              <a:t>граждане, для которых работа в краевых государственных и муниципальных учреждениях является основным местом работы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09939" y="5636261"/>
            <a:ext cx="4595784" cy="85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85000"/>
              </a:lnSpc>
              <a:spcAft>
                <a:spcPts val="300"/>
              </a:spcAft>
              <a:buClr>
                <a:srgbClr val="61B4F6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ea typeface="Calibri" panose="020F0502020204030204" pitchFamily="34" charset="0"/>
              </a:rPr>
              <a:t>участники Великой Отечественной войны, ветераны боевых действий и семьи военнослужащих, пропавших без вести в период военных действий, и приравненные к ним в установленном порядке лица</a:t>
            </a:r>
          </a:p>
          <a:p>
            <a:pPr marL="171450" indent="-171450" algn="just">
              <a:lnSpc>
                <a:spcPct val="85000"/>
              </a:lnSpc>
              <a:spcAft>
                <a:spcPts val="300"/>
              </a:spcAft>
              <a:buClr>
                <a:srgbClr val="61B4F6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ea typeface="Calibri" panose="020F0502020204030204" pitchFamily="34" charset="0"/>
              </a:rPr>
              <a:t>инвалиды и семьи, имеющие детей-инвалидов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10742835"/>
              </p:ext>
            </p:extLst>
          </p:nvPr>
        </p:nvGraphicFramePr>
        <p:xfrm>
          <a:off x="-2124744" y="1234918"/>
          <a:ext cx="8136904" cy="400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930063482"/>
              </p:ext>
            </p:extLst>
          </p:nvPr>
        </p:nvGraphicFramePr>
        <p:xfrm>
          <a:off x="2411760" y="1244418"/>
          <a:ext cx="7920880" cy="399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631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17552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20599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14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37693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«Краевая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5"/>
          <p:cNvGrpSpPr/>
          <p:nvPr/>
        </p:nvGrpSpPr>
        <p:grpSpPr>
          <a:xfrm>
            <a:off x="2466335" y="1439486"/>
            <a:ext cx="3713690" cy="3604302"/>
            <a:chOff x="3956051" y="1028327"/>
            <a:chExt cx="4951587" cy="4805736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145756" y="1948751"/>
              <a:ext cx="1146420" cy="417513"/>
            </a:xfrm>
            <a:custGeom>
              <a:avLst/>
              <a:gdLst>
                <a:gd name="T0" fmla="*/ 1152 w 1152"/>
                <a:gd name="T1" fmla="*/ 263 h 263"/>
                <a:gd name="T2" fmla="*/ 1133 w 1152"/>
                <a:gd name="T3" fmla="*/ 263 h 263"/>
                <a:gd name="T4" fmla="*/ 1133 w 1152"/>
                <a:gd name="T5" fmla="*/ 19 h 263"/>
                <a:gd name="T6" fmla="*/ 0 w 1152"/>
                <a:gd name="T7" fmla="*/ 19 h 263"/>
                <a:gd name="T8" fmla="*/ 0 w 1152"/>
                <a:gd name="T9" fmla="*/ 0 h 263"/>
                <a:gd name="T10" fmla="*/ 1152 w 1152"/>
                <a:gd name="T11" fmla="*/ 0 h 263"/>
                <a:gd name="T12" fmla="*/ 1152 w 1152"/>
                <a:gd name="T13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2" h="263">
                  <a:moveTo>
                    <a:pt x="1152" y="263"/>
                  </a:moveTo>
                  <a:lnTo>
                    <a:pt x="1133" y="263"/>
                  </a:lnTo>
                  <a:lnTo>
                    <a:pt x="113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152" y="0"/>
                  </a:lnTo>
                  <a:lnTo>
                    <a:pt x="1152" y="2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065588" y="1885090"/>
              <a:ext cx="134937" cy="134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459043" y="1081930"/>
              <a:ext cx="1382714" cy="903288"/>
            </a:xfrm>
            <a:custGeom>
              <a:avLst/>
              <a:gdLst>
                <a:gd name="T0" fmla="*/ 19 w 871"/>
                <a:gd name="T1" fmla="*/ 569 h 569"/>
                <a:gd name="T2" fmla="*/ 0 w 871"/>
                <a:gd name="T3" fmla="*/ 569 h 569"/>
                <a:gd name="T4" fmla="*/ 0 w 871"/>
                <a:gd name="T5" fmla="*/ 0 h 569"/>
                <a:gd name="T6" fmla="*/ 871 w 871"/>
                <a:gd name="T7" fmla="*/ 0 h 569"/>
                <a:gd name="T8" fmla="*/ 871 w 871"/>
                <a:gd name="T9" fmla="*/ 19 h 569"/>
                <a:gd name="T10" fmla="*/ 19 w 871"/>
                <a:gd name="T11" fmla="*/ 19 h 569"/>
                <a:gd name="T12" fmla="*/ 19 w 871"/>
                <a:gd name="T1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1" h="569">
                  <a:moveTo>
                    <a:pt x="19" y="569"/>
                  </a:moveTo>
                  <a:lnTo>
                    <a:pt x="0" y="56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19"/>
                  </a:lnTo>
                  <a:lnTo>
                    <a:pt x="19" y="19"/>
                  </a:lnTo>
                  <a:lnTo>
                    <a:pt x="19" y="5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8775875" y="1028327"/>
              <a:ext cx="131763" cy="1317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500688" y="2025651"/>
              <a:ext cx="495300" cy="1965325"/>
            </a:xfrm>
            <a:custGeom>
              <a:avLst/>
              <a:gdLst>
                <a:gd name="T0" fmla="*/ 312 w 312"/>
                <a:gd name="T1" fmla="*/ 452 h 1238"/>
                <a:gd name="T2" fmla="*/ 308 w 312"/>
                <a:gd name="T3" fmla="*/ 1238 h 1238"/>
                <a:gd name="T4" fmla="*/ 0 w 312"/>
                <a:gd name="T5" fmla="*/ 788 h 1238"/>
                <a:gd name="T6" fmla="*/ 2 w 312"/>
                <a:gd name="T7" fmla="*/ 0 h 1238"/>
                <a:gd name="T8" fmla="*/ 312 w 312"/>
                <a:gd name="T9" fmla="*/ 452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238">
                  <a:moveTo>
                    <a:pt x="312" y="452"/>
                  </a:moveTo>
                  <a:lnTo>
                    <a:pt x="308" y="1238"/>
                  </a:lnTo>
                  <a:lnTo>
                    <a:pt x="0" y="788"/>
                  </a:lnTo>
                  <a:lnTo>
                    <a:pt x="2" y="0"/>
                  </a:lnTo>
                  <a:lnTo>
                    <a:pt x="312" y="4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989638" y="2713038"/>
              <a:ext cx="690563" cy="1293813"/>
            </a:xfrm>
            <a:custGeom>
              <a:avLst/>
              <a:gdLst>
                <a:gd name="T0" fmla="*/ 170 w 184"/>
                <a:gd name="T1" fmla="*/ 9 h 344"/>
                <a:gd name="T2" fmla="*/ 168 w 184"/>
                <a:gd name="T3" fmla="*/ 9 h 344"/>
                <a:gd name="T4" fmla="*/ 165 w 184"/>
                <a:gd name="T5" fmla="*/ 8 h 344"/>
                <a:gd name="T6" fmla="*/ 158 w 184"/>
                <a:gd name="T7" fmla="*/ 7 h 344"/>
                <a:gd name="T8" fmla="*/ 153 w 184"/>
                <a:gd name="T9" fmla="*/ 6 h 344"/>
                <a:gd name="T10" fmla="*/ 146 w 184"/>
                <a:gd name="T11" fmla="*/ 5 h 344"/>
                <a:gd name="T12" fmla="*/ 143 w 184"/>
                <a:gd name="T13" fmla="*/ 4 h 344"/>
                <a:gd name="T14" fmla="*/ 141 w 184"/>
                <a:gd name="T15" fmla="*/ 4 h 344"/>
                <a:gd name="T16" fmla="*/ 134 w 184"/>
                <a:gd name="T17" fmla="*/ 3 h 344"/>
                <a:gd name="T18" fmla="*/ 129 w 184"/>
                <a:gd name="T19" fmla="*/ 2 h 344"/>
                <a:gd name="T20" fmla="*/ 122 w 184"/>
                <a:gd name="T21" fmla="*/ 2 h 344"/>
                <a:gd name="T22" fmla="*/ 119 w 184"/>
                <a:gd name="T23" fmla="*/ 1 h 344"/>
                <a:gd name="T24" fmla="*/ 117 w 184"/>
                <a:gd name="T25" fmla="*/ 1 h 344"/>
                <a:gd name="T26" fmla="*/ 110 w 184"/>
                <a:gd name="T27" fmla="*/ 1 h 344"/>
                <a:gd name="T28" fmla="*/ 105 w 184"/>
                <a:gd name="T29" fmla="*/ 1 h 344"/>
                <a:gd name="T30" fmla="*/ 98 w 184"/>
                <a:gd name="T31" fmla="*/ 0 h 344"/>
                <a:gd name="T32" fmla="*/ 94 w 184"/>
                <a:gd name="T33" fmla="*/ 0 h 344"/>
                <a:gd name="T34" fmla="*/ 93 w 184"/>
                <a:gd name="T35" fmla="*/ 0 h 344"/>
                <a:gd name="T36" fmla="*/ 85 w 184"/>
                <a:gd name="T37" fmla="*/ 0 h 344"/>
                <a:gd name="T38" fmla="*/ 81 w 184"/>
                <a:gd name="T39" fmla="*/ 0 h 344"/>
                <a:gd name="T40" fmla="*/ 69 w 184"/>
                <a:gd name="T41" fmla="*/ 0 h 344"/>
                <a:gd name="T42" fmla="*/ 69 w 184"/>
                <a:gd name="T43" fmla="*/ 0 h 344"/>
                <a:gd name="T44" fmla="*/ 68 w 184"/>
                <a:gd name="T45" fmla="*/ 0 h 344"/>
                <a:gd name="T46" fmla="*/ 56 w 184"/>
                <a:gd name="T47" fmla="*/ 1 h 344"/>
                <a:gd name="T48" fmla="*/ 52 w 184"/>
                <a:gd name="T49" fmla="*/ 1 h 344"/>
                <a:gd name="T50" fmla="*/ 43 w 184"/>
                <a:gd name="T51" fmla="*/ 2 h 344"/>
                <a:gd name="T52" fmla="*/ 41 w 184"/>
                <a:gd name="T53" fmla="*/ 2 h 344"/>
                <a:gd name="T54" fmla="*/ 39 w 184"/>
                <a:gd name="T55" fmla="*/ 2 h 344"/>
                <a:gd name="T56" fmla="*/ 26 w 184"/>
                <a:gd name="T57" fmla="*/ 4 h 344"/>
                <a:gd name="T58" fmla="*/ 24 w 184"/>
                <a:gd name="T59" fmla="*/ 4 h 344"/>
                <a:gd name="T60" fmla="*/ 10 w 184"/>
                <a:gd name="T61" fmla="*/ 6 h 344"/>
                <a:gd name="T62" fmla="*/ 8 w 184"/>
                <a:gd name="T63" fmla="*/ 7 h 344"/>
                <a:gd name="T64" fmla="*/ 2 w 184"/>
                <a:gd name="T65" fmla="*/ 8 h 344"/>
                <a:gd name="T66" fmla="*/ 0 w 184"/>
                <a:gd name="T67" fmla="*/ 340 h 344"/>
                <a:gd name="T68" fmla="*/ 9 w 184"/>
                <a:gd name="T69" fmla="*/ 339 h 344"/>
                <a:gd name="T70" fmla="*/ 23 w 184"/>
                <a:gd name="T71" fmla="*/ 336 h 344"/>
                <a:gd name="T72" fmla="*/ 25 w 184"/>
                <a:gd name="T73" fmla="*/ 336 h 344"/>
                <a:gd name="T74" fmla="*/ 38 w 184"/>
                <a:gd name="T75" fmla="*/ 335 h 344"/>
                <a:gd name="T76" fmla="*/ 42 w 184"/>
                <a:gd name="T77" fmla="*/ 334 h 344"/>
                <a:gd name="T78" fmla="*/ 50 w 184"/>
                <a:gd name="T79" fmla="*/ 334 h 344"/>
                <a:gd name="T80" fmla="*/ 55 w 184"/>
                <a:gd name="T81" fmla="*/ 333 h 344"/>
                <a:gd name="T82" fmla="*/ 67 w 184"/>
                <a:gd name="T83" fmla="*/ 333 h 344"/>
                <a:gd name="T84" fmla="*/ 67 w 184"/>
                <a:gd name="T85" fmla="*/ 333 h 344"/>
                <a:gd name="T86" fmla="*/ 80 w 184"/>
                <a:gd name="T87" fmla="*/ 332 h 344"/>
                <a:gd name="T88" fmla="*/ 84 w 184"/>
                <a:gd name="T89" fmla="*/ 332 h 344"/>
                <a:gd name="T90" fmla="*/ 92 w 184"/>
                <a:gd name="T91" fmla="*/ 332 h 344"/>
                <a:gd name="T92" fmla="*/ 97 w 184"/>
                <a:gd name="T93" fmla="*/ 333 h 344"/>
                <a:gd name="T94" fmla="*/ 104 w 184"/>
                <a:gd name="T95" fmla="*/ 333 h 344"/>
                <a:gd name="T96" fmla="*/ 109 w 184"/>
                <a:gd name="T97" fmla="*/ 333 h 344"/>
                <a:gd name="T98" fmla="*/ 116 w 184"/>
                <a:gd name="T99" fmla="*/ 334 h 344"/>
                <a:gd name="T100" fmla="*/ 121 w 184"/>
                <a:gd name="T101" fmla="*/ 334 h 344"/>
                <a:gd name="T102" fmla="*/ 128 w 184"/>
                <a:gd name="T103" fmla="*/ 335 h 344"/>
                <a:gd name="T104" fmla="*/ 133 w 184"/>
                <a:gd name="T105" fmla="*/ 335 h 344"/>
                <a:gd name="T106" fmla="*/ 140 w 184"/>
                <a:gd name="T107" fmla="*/ 336 h 344"/>
                <a:gd name="T108" fmla="*/ 145 w 184"/>
                <a:gd name="T109" fmla="*/ 337 h 344"/>
                <a:gd name="T110" fmla="*/ 152 w 184"/>
                <a:gd name="T111" fmla="*/ 338 h 344"/>
                <a:gd name="T112" fmla="*/ 157 w 184"/>
                <a:gd name="T113" fmla="*/ 339 h 344"/>
                <a:gd name="T114" fmla="*/ 164 w 184"/>
                <a:gd name="T115" fmla="*/ 340 h 344"/>
                <a:gd name="T116" fmla="*/ 169 w 184"/>
                <a:gd name="T117" fmla="*/ 341 h 344"/>
                <a:gd name="T118" fmla="*/ 183 w 184"/>
                <a:gd name="T119" fmla="*/ 344 h 344"/>
                <a:gd name="T120" fmla="*/ 184 w 184"/>
                <a:gd name="T121" fmla="*/ 12 h 344"/>
                <a:gd name="T122" fmla="*/ 170 w 184"/>
                <a:gd name="T123" fmla="*/ 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" h="344">
                  <a:moveTo>
                    <a:pt x="170" y="9"/>
                  </a:moveTo>
                  <a:cubicBezTo>
                    <a:pt x="169" y="9"/>
                    <a:pt x="169" y="9"/>
                    <a:pt x="168" y="9"/>
                  </a:cubicBezTo>
                  <a:cubicBezTo>
                    <a:pt x="167" y="8"/>
                    <a:pt x="166" y="8"/>
                    <a:pt x="165" y="8"/>
                  </a:cubicBezTo>
                  <a:cubicBezTo>
                    <a:pt x="163" y="7"/>
                    <a:pt x="160" y="7"/>
                    <a:pt x="158" y="7"/>
                  </a:cubicBezTo>
                  <a:cubicBezTo>
                    <a:pt x="156" y="6"/>
                    <a:pt x="155" y="6"/>
                    <a:pt x="153" y="6"/>
                  </a:cubicBezTo>
                  <a:cubicBezTo>
                    <a:pt x="151" y="5"/>
                    <a:pt x="148" y="5"/>
                    <a:pt x="146" y="5"/>
                  </a:cubicBezTo>
                  <a:cubicBezTo>
                    <a:pt x="145" y="5"/>
                    <a:pt x="144" y="4"/>
                    <a:pt x="143" y="4"/>
                  </a:cubicBezTo>
                  <a:cubicBezTo>
                    <a:pt x="142" y="4"/>
                    <a:pt x="141" y="4"/>
                    <a:pt x="141" y="4"/>
                  </a:cubicBezTo>
                  <a:cubicBezTo>
                    <a:pt x="139" y="4"/>
                    <a:pt x="136" y="3"/>
                    <a:pt x="134" y="3"/>
                  </a:cubicBezTo>
                  <a:cubicBezTo>
                    <a:pt x="132" y="3"/>
                    <a:pt x="131" y="3"/>
                    <a:pt x="129" y="2"/>
                  </a:cubicBezTo>
                  <a:cubicBezTo>
                    <a:pt x="127" y="2"/>
                    <a:pt x="125" y="2"/>
                    <a:pt x="122" y="2"/>
                  </a:cubicBezTo>
                  <a:cubicBezTo>
                    <a:pt x="121" y="2"/>
                    <a:pt x="120" y="2"/>
                    <a:pt x="119" y="1"/>
                  </a:cubicBezTo>
                  <a:cubicBezTo>
                    <a:pt x="118" y="1"/>
                    <a:pt x="118" y="1"/>
                    <a:pt x="117" y="1"/>
                  </a:cubicBezTo>
                  <a:cubicBezTo>
                    <a:pt x="115" y="1"/>
                    <a:pt x="113" y="1"/>
                    <a:pt x="110" y="1"/>
                  </a:cubicBezTo>
                  <a:cubicBezTo>
                    <a:pt x="109" y="1"/>
                    <a:pt x="107" y="1"/>
                    <a:pt x="105" y="1"/>
                  </a:cubicBezTo>
                  <a:cubicBezTo>
                    <a:pt x="103" y="0"/>
                    <a:pt x="100" y="0"/>
                    <a:pt x="98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90" y="0"/>
                    <a:pt x="88" y="0"/>
                    <a:pt x="85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3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4" y="0"/>
                    <a:pt x="60" y="1"/>
                    <a:pt x="56" y="1"/>
                  </a:cubicBezTo>
                  <a:cubicBezTo>
                    <a:pt x="54" y="1"/>
                    <a:pt x="53" y="1"/>
                    <a:pt x="52" y="1"/>
                  </a:cubicBezTo>
                  <a:cubicBezTo>
                    <a:pt x="49" y="1"/>
                    <a:pt x="46" y="2"/>
                    <a:pt x="43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4" y="3"/>
                    <a:pt x="30" y="3"/>
                    <a:pt x="26" y="4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19" y="5"/>
                    <a:pt x="15" y="6"/>
                    <a:pt x="10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6" y="7"/>
                    <a:pt x="4" y="7"/>
                    <a:pt x="2" y="8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3" y="340"/>
                    <a:pt x="6" y="339"/>
                    <a:pt x="9" y="339"/>
                  </a:cubicBezTo>
                  <a:cubicBezTo>
                    <a:pt x="13" y="338"/>
                    <a:pt x="18" y="337"/>
                    <a:pt x="23" y="336"/>
                  </a:cubicBezTo>
                  <a:cubicBezTo>
                    <a:pt x="23" y="336"/>
                    <a:pt x="24" y="336"/>
                    <a:pt x="25" y="336"/>
                  </a:cubicBezTo>
                  <a:cubicBezTo>
                    <a:pt x="29" y="336"/>
                    <a:pt x="33" y="335"/>
                    <a:pt x="38" y="335"/>
                  </a:cubicBezTo>
                  <a:cubicBezTo>
                    <a:pt x="39" y="335"/>
                    <a:pt x="40" y="334"/>
                    <a:pt x="42" y="334"/>
                  </a:cubicBezTo>
                  <a:cubicBezTo>
                    <a:pt x="45" y="334"/>
                    <a:pt x="48" y="334"/>
                    <a:pt x="50" y="334"/>
                  </a:cubicBezTo>
                  <a:cubicBezTo>
                    <a:pt x="52" y="333"/>
                    <a:pt x="53" y="333"/>
                    <a:pt x="55" y="333"/>
                  </a:cubicBezTo>
                  <a:cubicBezTo>
                    <a:pt x="59" y="333"/>
                    <a:pt x="63" y="333"/>
                    <a:pt x="67" y="333"/>
                  </a:cubicBezTo>
                  <a:cubicBezTo>
                    <a:pt x="67" y="333"/>
                    <a:pt x="67" y="333"/>
                    <a:pt x="67" y="333"/>
                  </a:cubicBezTo>
                  <a:cubicBezTo>
                    <a:pt x="72" y="332"/>
                    <a:pt x="76" y="332"/>
                    <a:pt x="80" y="332"/>
                  </a:cubicBezTo>
                  <a:cubicBezTo>
                    <a:pt x="81" y="332"/>
                    <a:pt x="82" y="332"/>
                    <a:pt x="84" y="332"/>
                  </a:cubicBezTo>
                  <a:cubicBezTo>
                    <a:pt x="86" y="332"/>
                    <a:pt x="89" y="332"/>
                    <a:pt x="92" y="332"/>
                  </a:cubicBezTo>
                  <a:cubicBezTo>
                    <a:pt x="94" y="332"/>
                    <a:pt x="95" y="333"/>
                    <a:pt x="97" y="333"/>
                  </a:cubicBezTo>
                  <a:cubicBezTo>
                    <a:pt x="99" y="333"/>
                    <a:pt x="102" y="333"/>
                    <a:pt x="104" y="333"/>
                  </a:cubicBezTo>
                  <a:cubicBezTo>
                    <a:pt x="106" y="333"/>
                    <a:pt x="107" y="333"/>
                    <a:pt x="109" y="333"/>
                  </a:cubicBezTo>
                  <a:cubicBezTo>
                    <a:pt x="111" y="333"/>
                    <a:pt x="114" y="333"/>
                    <a:pt x="116" y="334"/>
                  </a:cubicBezTo>
                  <a:cubicBezTo>
                    <a:pt x="118" y="334"/>
                    <a:pt x="119" y="334"/>
                    <a:pt x="121" y="334"/>
                  </a:cubicBezTo>
                  <a:cubicBezTo>
                    <a:pt x="123" y="334"/>
                    <a:pt x="126" y="335"/>
                    <a:pt x="128" y="335"/>
                  </a:cubicBezTo>
                  <a:cubicBezTo>
                    <a:pt x="130" y="335"/>
                    <a:pt x="131" y="335"/>
                    <a:pt x="133" y="335"/>
                  </a:cubicBezTo>
                  <a:cubicBezTo>
                    <a:pt x="135" y="336"/>
                    <a:pt x="137" y="336"/>
                    <a:pt x="140" y="336"/>
                  </a:cubicBezTo>
                  <a:cubicBezTo>
                    <a:pt x="141" y="336"/>
                    <a:pt x="143" y="337"/>
                    <a:pt x="145" y="337"/>
                  </a:cubicBezTo>
                  <a:cubicBezTo>
                    <a:pt x="147" y="337"/>
                    <a:pt x="149" y="338"/>
                    <a:pt x="152" y="338"/>
                  </a:cubicBezTo>
                  <a:cubicBezTo>
                    <a:pt x="154" y="338"/>
                    <a:pt x="155" y="339"/>
                    <a:pt x="157" y="339"/>
                  </a:cubicBezTo>
                  <a:cubicBezTo>
                    <a:pt x="159" y="339"/>
                    <a:pt x="162" y="340"/>
                    <a:pt x="164" y="340"/>
                  </a:cubicBezTo>
                  <a:cubicBezTo>
                    <a:pt x="165" y="341"/>
                    <a:pt x="167" y="341"/>
                    <a:pt x="169" y="341"/>
                  </a:cubicBezTo>
                  <a:cubicBezTo>
                    <a:pt x="173" y="342"/>
                    <a:pt x="178" y="343"/>
                    <a:pt x="183" y="344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79" y="11"/>
                    <a:pt x="175" y="10"/>
                    <a:pt x="170" y="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677026" y="2055813"/>
              <a:ext cx="528638" cy="1951038"/>
            </a:xfrm>
            <a:custGeom>
              <a:avLst/>
              <a:gdLst>
                <a:gd name="T0" fmla="*/ 333 w 333"/>
                <a:gd name="T1" fmla="*/ 0 h 1229"/>
                <a:gd name="T2" fmla="*/ 331 w 333"/>
                <a:gd name="T3" fmla="*/ 786 h 1229"/>
                <a:gd name="T4" fmla="*/ 0 w 333"/>
                <a:gd name="T5" fmla="*/ 1229 h 1229"/>
                <a:gd name="T6" fmla="*/ 2 w 333"/>
                <a:gd name="T7" fmla="*/ 442 h 1229"/>
                <a:gd name="T8" fmla="*/ 333 w 333"/>
                <a:gd name="T9" fmla="*/ 0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1229">
                  <a:moveTo>
                    <a:pt x="333" y="0"/>
                  </a:moveTo>
                  <a:lnTo>
                    <a:pt x="331" y="786"/>
                  </a:lnTo>
                  <a:lnTo>
                    <a:pt x="0" y="1229"/>
                  </a:lnTo>
                  <a:lnTo>
                    <a:pt x="2" y="442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B26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503863" y="1912938"/>
              <a:ext cx="1701800" cy="844550"/>
            </a:xfrm>
            <a:custGeom>
              <a:avLst/>
              <a:gdLst>
                <a:gd name="T0" fmla="*/ 453 w 453"/>
                <a:gd name="T1" fmla="*/ 38 h 225"/>
                <a:gd name="T2" fmla="*/ 313 w 453"/>
                <a:gd name="T3" fmla="*/ 225 h 225"/>
                <a:gd name="T4" fmla="*/ 131 w 453"/>
                <a:gd name="T5" fmla="*/ 221 h 225"/>
                <a:gd name="T6" fmla="*/ 0 w 453"/>
                <a:gd name="T7" fmla="*/ 30 h 225"/>
                <a:gd name="T8" fmla="*/ 453 w 453"/>
                <a:gd name="T9" fmla="*/ 3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225">
                  <a:moveTo>
                    <a:pt x="453" y="38"/>
                  </a:moveTo>
                  <a:cubicBezTo>
                    <a:pt x="313" y="225"/>
                    <a:pt x="313" y="225"/>
                    <a:pt x="313" y="225"/>
                  </a:cubicBezTo>
                  <a:cubicBezTo>
                    <a:pt x="253" y="210"/>
                    <a:pt x="188" y="210"/>
                    <a:pt x="131" y="2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2" y="0"/>
                    <a:pt x="303" y="0"/>
                    <a:pt x="453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211638" y="2306638"/>
              <a:ext cx="1784350" cy="1019175"/>
            </a:xfrm>
            <a:custGeom>
              <a:avLst/>
              <a:gdLst>
                <a:gd name="T0" fmla="*/ 344 w 475"/>
                <a:gd name="T1" fmla="*/ 0 h 271"/>
                <a:gd name="T2" fmla="*/ 475 w 475"/>
                <a:gd name="T3" fmla="*/ 190 h 271"/>
                <a:gd name="T4" fmla="*/ 325 w 475"/>
                <a:gd name="T5" fmla="*/ 271 h 271"/>
                <a:gd name="T6" fmla="*/ 0 w 475"/>
                <a:gd name="T7" fmla="*/ 189 h 271"/>
                <a:gd name="T8" fmla="*/ 344 w 475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271">
                  <a:moveTo>
                    <a:pt x="344" y="0"/>
                  </a:moveTo>
                  <a:cubicBezTo>
                    <a:pt x="475" y="190"/>
                    <a:pt x="475" y="190"/>
                    <a:pt x="475" y="190"/>
                  </a:cubicBezTo>
                  <a:cubicBezTo>
                    <a:pt x="410" y="203"/>
                    <a:pt x="354" y="231"/>
                    <a:pt x="325" y="27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68" y="98"/>
                    <a:pt x="195" y="32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429251" y="3021013"/>
              <a:ext cx="566738" cy="1271588"/>
            </a:xfrm>
            <a:custGeom>
              <a:avLst/>
              <a:gdLst>
                <a:gd name="T0" fmla="*/ 136 w 151"/>
                <a:gd name="T1" fmla="*/ 4 h 338"/>
                <a:gd name="T2" fmla="*/ 124 w 151"/>
                <a:gd name="T3" fmla="*/ 7 h 338"/>
                <a:gd name="T4" fmla="*/ 113 w 151"/>
                <a:gd name="T5" fmla="*/ 10 h 338"/>
                <a:gd name="T6" fmla="*/ 106 w 151"/>
                <a:gd name="T7" fmla="*/ 12 h 338"/>
                <a:gd name="T8" fmla="*/ 93 w 151"/>
                <a:gd name="T9" fmla="*/ 17 h 338"/>
                <a:gd name="T10" fmla="*/ 84 w 151"/>
                <a:gd name="T11" fmla="*/ 20 h 338"/>
                <a:gd name="T12" fmla="*/ 74 w 151"/>
                <a:gd name="T13" fmla="*/ 25 h 338"/>
                <a:gd name="T14" fmla="*/ 63 w 151"/>
                <a:gd name="T15" fmla="*/ 30 h 338"/>
                <a:gd name="T16" fmla="*/ 54 w 151"/>
                <a:gd name="T17" fmla="*/ 35 h 338"/>
                <a:gd name="T18" fmla="*/ 50 w 151"/>
                <a:gd name="T19" fmla="*/ 37 h 338"/>
                <a:gd name="T20" fmla="*/ 43 w 151"/>
                <a:gd name="T21" fmla="*/ 42 h 338"/>
                <a:gd name="T22" fmla="*/ 35 w 151"/>
                <a:gd name="T23" fmla="*/ 48 h 338"/>
                <a:gd name="T24" fmla="*/ 27 w 151"/>
                <a:gd name="T25" fmla="*/ 54 h 338"/>
                <a:gd name="T26" fmla="*/ 19 w 151"/>
                <a:gd name="T27" fmla="*/ 60 h 338"/>
                <a:gd name="T28" fmla="*/ 13 w 151"/>
                <a:gd name="T29" fmla="*/ 66 h 338"/>
                <a:gd name="T30" fmla="*/ 7 w 151"/>
                <a:gd name="T31" fmla="*/ 73 h 338"/>
                <a:gd name="T32" fmla="*/ 3 w 151"/>
                <a:gd name="T33" fmla="*/ 78 h 338"/>
                <a:gd name="T34" fmla="*/ 0 w 151"/>
                <a:gd name="T35" fmla="*/ 338 h 338"/>
                <a:gd name="T36" fmla="*/ 6 w 151"/>
                <a:gd name="T37" fmla="*/ 331 h 338"/>
                <a:gd name="T38" fmla="*/ 12 w 151"/>
                <a:gd name="T39" fmla="*/ 324 h 338"/>
                <a:gd name="T40" fmla="*/ 21 w 151"/>
                <a:gd name="T41" fmla="*/ 315 h 338"/>
                <a:gd name="T42" fmla="*/ 29 w 151"/>
                <a:gd name="T43" fmla="*/ 309 h 338"/>
                <a:gd name="T44" fmla="*/ 37 w 151"/>
                <a:gd name="T45" fmla="*/ 303 h 338"/>
                <a:gd name="T46" fmla="*/ 46 w 151"/>
                <a:gd name="T47" fmla="*/ 297 h 338"/>
                <a:gd name="T48" fmla="*/ 53 w 151"/>
                <a:gd name="T49" fmla="*/ 293 h 338"/>
                <a:gd name="T50" fmla="*/ 62 w 151"/>
                <a:gd name="T51" fmla="*/ 288 h 338"/>
                <a:gd name="T52" fmla="*/ 73 w 151"/>
                <a:gd name="T53" fmla="*/ 283 h 338"/>
                <a:gd name="T54" fmla="*/ 83 w 151"/>
                <a:gd name="T55" fmla="*/ 278 h 338"/>
                <a:gd name="T56" fmla="*/ 92 w 151"/>
                <a:gd name="T57" fmla="*/ 274 h 338"/>
                <a:gd name="T58" fmla="*/ 105 w 151"/>
                <a:gd name="T59" fmla="*/ 270 h 338"/>
                <a:gd name="T60" fmla="*/ 116 w 151"/>
                <a:gd name="T61" fmla="*/ 266 h 338"/>
                <a:gd name="T62" fmla="*/ 127 w 151"/>
                <a:gd name="T63" fmla="*/ 263 h 338"/>
                <a:gd name="T64" fmla="*/ 138 w 151"/>
                <a:gd name="T65" fmla="*/ 261 h 338"/>
                <a:gd name="T66" fmla="*/ 151 w 151"/>
                <a:gd name="T67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338">
                  <a:moveTo>
                    <a:pt x="139" y="3"/>
                  </a:moveTo>
                  <a:cubicBezTo>
                    <a:pt x="138" y="3"/>
                    <a:pt x="137" y="3"/>
                    <a:pt x="136" y="4"/>
                  </a:cubicBezTo>
                  <a:cubicBezTo>
                    <a:pt x="133" y="4"/>
                    <a:pt x="131" y="5"/>
                    <a:pt x="128" y="6"/>
                  </a:cubicBezTo>
                  <a:cubicBezTo>
                    <a:pt x="127" y="6"/>
                    <a:pt x="125" y="6"/>
                    <a:pt x="124" y="7"/>
                  </a:cubicBezTo>
                  <a:cubicBezTo>
                    <a:pt x="122" y="7"/>
                    <a:pt x="119" y="8"/>
                    <a:pt x="117" y="9"/>
                  </a:cubicBezTo>
                  <a:cubicBezTo>
                    <a:pt x="116" y="9"/>
                    <a:pt x="114" y="9"/>
                    <a:pt x="113" y="10"/>
                  </a:cubicBezTo>
                  <a:cubicBezTo>
                    <a:pt x="112" y="10"/>
                    <a:pt x="111" y="11"/>
                    <a:pt x="110" y="11"/>
                  </a:cubicBezTo>
                  <a:cubicBezTo>
                    <a:pt x="108" y="11"/>
                    <a:pt x="107" y="12"/>
                    <a:pt x="106" y="12"/>
                  </a:cubicBezTo>
                  <a:cubicBezTo>
                    <a:pt x="105" y="13"/>
                    <a:pt x="104" y="13"/>
                    <a:pt x="103" y="13"/>
                  </a:cubicBezTo>
                  <a:cubicBezTo>
                    <a:pt x="100" y="14"/>
                    <a:pt x="96" y="15"/>
                    <a:pt x="93" y="17"/>
                  </a:cubicBezTo>
                  <a:cubicBezTo>
                    <a:pt x="93" y="17"/>
                    <a:pt x="92" y="17"/>
                    <a:pt x="92" y="17"/>
                  </a:cubicBezTo>
                  <a:cubicBezTo>
                    <a:pt x="89" y="18"/>
                    <a:pt x="86" y="19"/>
                    <a:pt x="84" y="20"/>
                  </a:cubicBezTo>
                  <a:cubicBezTo>
                    <a:pt x="83" y="21"/>
                    <a:pt x="82" y="21"/>
                    <a:pt x="81" y="22"/>
                  </a:cubicBezTo>
                  <a:cubicBezTo>
                    <a:pt x="79" y="23"/>
                    <a:pt x="76" y="24"/>
                    <a:pt x="74" y="25"/>
                  </a:cubicBezTo>
                  <a:cubicBezTo>
                    <a:pt x="73" y="25"/>
                    <a:pt x="72" y="26"/>
                    <a:pt x="72" y="26"/>
                  </a:cubicBezTo>
                  <a:cubicBezTo>
                    <a:pt x="69" y="27"/>
                    <a:pt x="66" y="29"/>
                    <a:pt x="63" y="30"/>
                  </a:cubicBezTo>
                  <a:cubicBezTo>
                    <a:pt x="62" y="31"/>
                    <a:pt x="62" y="31"/>
                    <a:pt x="61" y="31"/>
                  </a:cubicBezTo>
                  <a:cubicBezTo>
                    <a:pt x="59" y="33"/>
                    <a:pt x="56" y="34"/>
                    <a:pt x="54" y="35"/>
                  </a:cubicBezTo>
                  <a:cubicBezTo>
                    <a:pt x="54" y="35"/>
                    <a:pt x="53" y="36"/>
                    <a:pt x="52" y="36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49" y="38"/>
                    <a:pt x="48" y="39"/>
                    <a:pt x="47" y="39"/>
                  </a:cubicBezTo>
                  <a:cubicBezTo>
                    <a:pt x="46" y="40"/>
                    <a:pt x="44" y="41"/>
                    <a:pt x="43" y="42"/>
                  </a:cubicBezTo>
                  <a:cubicBezTo>
                    <a:pt x="41" y="43"/>
                    <a:pt x="40" y="44"/>
                    <a:pt x="38" y="45"/>
                  </a:cubicBezTo>
                  <a:cubicBezTo>
                    <a:pt x="37" y="46"/>
                    <a:pt x="36" y="47"/>
                    <a:pt x="35" y="48"/>
                  </a:cubicBezTo>
                  <a:cubicBezTo>
                    <a:pt x="33" y="49"/>
                    <a:pt x="32" y="50"/>
                    <a:pt x="30" y="51"/>
                  </a:cubicBezTo>
                  <a:cubicBezTo>
                    <a:pt x="29" y="52"/>
                    <a:pt x="28" y="53"/>
                    <a:pt x="27" y="54"/>
                  </a:cubicBezTo>
                  <a:cubicBezTo>
                    <a:pt x="25" y="55"/>
                    <a:pt x="24" y="56"/>
                    <a:pt x="23" y="57"/>
                  </a:cubicBezTo>
                  <a:cubicBezTo>
                    <a:pt x="22" y="58"/>
                    <a:pt x="20" y="59"/>
                    <a:pt x="19" y="60"/>
                  </a:cubicBezTo>
                  <a:cubicBezTo>
                    <a:pt x="19" y="60"/>
                    <a:pt x="19" y="61"/>
                    <a:pt x="19" y="61"/>
                  </a:cubicBezTo>
                  <a:cubicBezTo>
                    <a:pt x="17" y="62"/>
                    <a:pt x="15" y="64"/>
                    <a:pt x="13" y="66"/>
                  </a:cubicBezTo>
                  <a:cubicBezTo>
                    <a:pt x="13" y="66"/>
                    <a:pt x="13" y="67"/>
                    <a:pt x="12" y="67"/>
                  </a:cubicBezTo>
                  <a:cubicBezTo>
                    <a:pt x="10" y="69"/>
                    <a:pt x="9" y="71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5" y="75"/>
                    <a:pt x="4" y="76"/>
                    <a:pt x="3" y="78"/>
                  </a:cubicBezTo>
                  <a:cubicBezTo>
                    <a:pt x="2" y="79"/>
                    <a:pt x="1" y="80"/>
                    <a:pt x="1" y="81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1" y="336"/>
                    <a:pt x="3" y="334"/>
                    <a:pt x="5" y="331"/>
                  </a:cubicBezTo>
                  <a:cubicBezTo>
                    <a:pt x="5" y="331"/>
                    <a:pt x="6" y="331"/>
                    <a:pt x="6" y="331"/>
                  </a:cubicBezTo>
                  <a:cubicBezTo>
                    <a:pt x="7" y="329"/>
                    <a:pt x="9" y="327"/>
                    <a:pt x="11" y="325"/>
                  </a:cubicBezTo>
                  <a:cubicBezTo>
                    <a:pt x="12" y="325"/>
                    <a:pt x="12" y="324"/>
                    <a:pt x="12" y="324"/>
                  </a:cubicBezTo>
                  <a:cubicBezTo>
                    <a:pt x="14" y="322"/>
                    <a:pt x="16" y="320"/>
                    <a:pt x="18" y="318"/>
                  </a:cubicBezTo>
                  <a:cubicBezTo>
                    <a:pt x="19" y="317"/>
                    <a:pt x="20" y="316"/>
                    <a:pt x="21" y="315"/>
                  </a:cubicBezTo>
                  <a:cubicBezTo>
                    <a:pt x="23" y="314"/>
                    <a:pt x="24" y="313"/>
                    <a:pt x="26" y="312"/>
                  </a:cubicBezTo>
                  <a:cubicBezTo>
                    <a:pt x="27" y="311"/>
                    <a:pt x="28" y="310"/>
                    <a:pt x="29" y="309"/>
                  </a:cubicBezTo>
                  <a:cubicBezTo>
                    <a:pt x="31" y="308"/>
                    <a:pt x="32" y="307"/>
                    <a:pt x="33" y="306"/>
                  </a:cubicBezTo>
                  <a:cubicBezTo>
                    <a:pt x="35" y="305"/>
                    <a:pt x="36" y="304"/>
                    <a:pt x="37" y="303"/>
                  </a:cubicBezTo>
                  <a:cubicBezTo>
                    <a:pt x="39" y="302"/>
                    <a:pt x="40" y="301"/>
                    <a:pt x="42" y="300"/>
                  </a:cubicBezTo>
                  <a:cubicBezTo>
                    <a:pt x="43" y="299"/>
                    <a:pt x="44" y="298"/>
                    <a:pt x="46" y="297"/>
                  </a:cubicBezTo>
                  <a:cubicBezTo>
                    <a:pt x="47" y="296"/>
                    <a:pt x="49" y="295"/>
                    <a:pt x="51" y="294"/>
                  </a:cubicBezTo>
                  <a:cubicBezTo>
                    <a:pt x="52" y="294"/>
                    <a:pt x="52" y="293"/>
                    <a:pt x="53" y="293"/>
                  </a:cubicBezTo>
                  <a:cubicBezTo>
                    <a:pt x="55" y="292"/>
                    <a:pt x="58" y="290"/>
                    <a:pt x="60" y="289"/>
                  </a:cubicBezTo>
                  <a:cubicBezTo>
                    <a:pt x="60" y="289"/>
                    <a:pt x="61" y="288"/>
                    <a:pt x="62" y="288"/>
                  </a:cubicBezTo>
                  <a:cubicBezTo>
                    <a:pt x="65" y="287"/>
                    <a:pt x="68" y="285"/>
                    <a:pt x="71" y="284"/>
                  </a:cubicBezTo>
                  <a:cubicBezTo>
                    <a:pt x="71" y="283"/>
                    <a:pt x="72" y="283"/>
                    <a:pt x="73" y="283"/>
                  </a:cubicBezTo>
                  <a:cubicBezTo>
                    <a:pt x="75" y="282"/>
                    <a:pt x="77" y="281"/>
                    <a:pt x="80" y="279"/>
                  </a:cubicBezTo>
                  <a:cubicBezTo>
                    <a:pt x="81" y="279"/>
                    <a:pt x="82" y="279"/>
                    <a:pt x="83" y="278"/>
                  </a:cubicBezTo>
                  <a:cubicBezTo>
                    <a:pt x="85" y="277"/>
                    <a:pt x="88" y="276"/>
                    <a:pt x="91" y="275"/>
                  </a:cubicBezTo>
                  <a:cubicBezTo>
                    <a:pt x="91" y="275"/>
                    <a:pt x="92" y="275"/>
                    <a:pt x="92" y="274"/>
                  </a:cubicBezTo>
                  <a:cubicBezTo>
                    <a:pt x="95" y="273"/>
                    <a:pt x="99" y="272"/>
                    <a:pt x="102" y="271"/>
                  </a:cubicBezTo>
                  <a:cubicBezTo>
                    <a:pt x="103" y="271"/>
                    <a:pt x="104" y="270"/>
                    <a:pt x="105" y="270"/>
                  </a:cubicBezTo>
                  <a:cubicBezTo>
                    <a:pt x="107" y="269"/>
                    <a:pt x="109" y="269"/>
                    <a:pt x="112" y="268"/>
                  </a:cubicBezTo>
                  <a:cubicBezTo>
                    <a:pt x="113" y="267"/>
                    <a:pt x="115" y="267"/>
                    <a:pt x="116" y="266"/>
                  </a:cubicBezTo>
                  <a:cubicBezTo>
                    <a:pt x="118" y="266"/>
                    <a:pt x="120" y="265"/>
                    <a:pt x="123" y="265"/>
                  </a:cubicBezTo>
                  <a:cubicBezTo>
                    <a:pt x="124" y="264"/>
                    <a:pt x="126" y="264"/>
                    <a:pt x="127" y="263"/>
                  </a:cubicBezTo>
                  <a:cubicBezTo>
                    <a:pt x="129" y="263"/>
                    <a:pt x="132" y="262"/>
                    <a:pt x="134" y="262"/>
                  </a:cubicBezTo>
                  <a:cubicBezTo>
                    <a:pt x="136" y="261"/>
                    <a:pt x="137" y="261"/>
                    <a:pt x="138" y="261"/>
                  </a:cubicBezTo>
                  <a:cubicBezTo>
                    <a:pt x="142" y="260"/>
                    <a:pt x="146" y="259"/>
                    <a:pt x="149" y="25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7" y="1"/>
                    <a:pt x="143" y="2"/>
                    <a:pt x="139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208463" y="3017838"/>
              <a:ext cx="1223963" cy="1274763"/>
            </a:xfrm>
            <a:custGeom>
              <a:avLst/>
              <a:gdLst>
                <a:gd name="T0" fmla="*/ 771 w 771"/>
                <a:gd name="T1" fmla="*/ 194 h 803"/>
                <a:gd name="T2" fmla="*/ 769 w 771"/>
                <a:gd name="T3" fmla="*/ 803 h 803"/>
                <a:gd name="T4" fmla="*/ 0 w 771"/>
                <a:gd name="T5" fmla="*/ 611 h 803"/>
                <a:gd name="T6" fmla="*/ 2 w 771"/>
                <a:gd name="T7" fmla="*/ 0 h 803"/>
                <a:gd name="T8" fmla="*/ 771 w 771"/>
                <a:gd name="T9" fmla="*/ 19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803">
                  <a:moveTo>
                    <a:pt x="771" y="194"/>
                  </a:moveTo>
                  <a:lnTo>
                    <a:pt x="769" y="803"/>
                  </a:lnTo>
                  <a:lnTo>
                    <a:pt x="0" y="611"/>
                  </a:lnTo>
                  <a:lnTo>
                    <a:pt x="2" y="0"/>
                  </a:lnTo>
                  <a:lnTo>
                    <a:pt x="771" y="1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677026" y="2479676"/>
              <a:ext cx="525463" cy="1857375"/>
            </a:xfrm>
            <a:custGeom>
              <a:avLst/>
              <a:gdLst>
                <a:gd name="T0" fmla="*/ 79 w 140"/>
                <a:gd name="T1" fmla="*/ 30 h 494"/>
                <a:gd name="T2" fmla="*/ 71 w 140"/>
                <a:gd name="T3" fmla="*/ 26 h 494"/>
                <a:gd name="T4" fmla="*/ 68 w 140"/>
                <a:gd name="T5" fmla="*/ 24 h 494"/>
                <a:gd name="T6" fmla="*/ 62 w 140"/>
                <a:gd name="T7" fmla="*/ 21 h 494"/>
                <a:gd name="T8" fmla="*/ 58 w 140"/>
                <a:gd name="T9" fmla="*/ 20 h 494"/>
                <a:gd name="T10" fmla="*/ 53 w 140"/>
                <a:gd name="T11" fmla="*/ 17 h 494"/>
                <a:gd name="T12" fmla="*/ 49 w 140"/>
                <a:gd name="T13" fmla="*/ 15 h 494"/>
                <a:gd name="T14" fmla="*/ 43 w 140"/>
                <a:gd name="T15" fmla="*/ 13 h 494"/>
                <a:gd name="T16" fmla="*/ 43 w 140"/>
                <a:gd name="T17" fmla="*/ 13 h 494"/>
                <a:gd name="T18" fmla="*/ 42 w 140"/>
                <a:gd name="T19" fmla="*/ 13 h 494"/>
                <a:gd name="T20" fmla="*/ 30 w 140"/>
                <a:gd name="T21" fmla="*/ 8 h 494"/>
                <a:gd name="T22" fmla="*/ 26 w 140"/>
                <a:gd name="T23" fmla="*/ 7 h 494"/>
                <a:gd name="T24" fmla="*/ 12 w 140"/>
                <a:gd name="T25" fmla="*/ 3 h 494"/>
                <a:gd name="T26" fmla="*/ 12 w 140"/>
                <a:gd name="T27" fmla="*/ 3 h 494"/>
                <a:gd name="T28" fmla="*/ 1 w 140"/>
                <a:gd name="T29" fmla="*/ 0 h 494"/>
                <a:gd name="T30" fmla="*/ 0 w 140"/>
                <a:gd name="T31" fmla="*/ 406 h 494"/>
                <a:gd name="T32" fmla="*/ 11 w 140"/>
                <a:gd name="T33" fmla="*/ 409 h 494"/>
                <a:gd name="T34" fmla="*/ 25 w 140"/>
                <a:gd name="T35" fmla="*/ 414 h 494"/>
                <a:gd name="T36" fmla="*/ 28 w 140"/>
                <a:gd name="T37" fmla="*/ 415 h 494"/>
                <a:gd name="T38" fmla="*/ 41 w 140"/>
                <a:gd name="T39" fmla="*/ 420 h 494"/>
                <a:gd name="T40" fmla="*/ 42 w 140"/>
                <a:gd name="T41" fmla="*/ 420 h 494"/>
                <a:gd name="T42" fmla="*/ 47 w 140"/>
                <a:gd name="T43" fmla="*/ 422 h 494"/>
                <a:gd name="T44" fmla="*/ 51 w 140"/>
                <a:gd name="T45" fmla="*/ 424 h 494"/>
                <a:gd name="T46" fmla="*/ 57 w 140"/>
                <a:gd name="T47" fmla="*/ 426 h 494"/>
                <a:gd name="T48" fmla="*/ 61 w 140"/>
                <a:gd name="T49" fmla="*/ 428 h 494"/>
                <a:gd name="T50" fmla="*/ 67 w 140"/>
                <a:gd name="T51" fmla="*/ 431 h 494"/>
                <a:gd name="T52" fmla="*/ 70 w 140"/>
                <a:gd name="T53" fmla="*/ 433 h 494"/>
                <a:gd name="T54" fmla="*/ 78 w 140"/>
                <a:gd name="T55" fmla="*/ 437 h 494"/>
                <a:gd name="T56" fmla="*/ 139 w 140"/>
                <a:gd name="T57" fmla="*/ 494 h 494"/>
                <a:gd name="T58" fmla="*/ 140 w 140"/>
                <a:gd name="T59" fmla="*/ 87 h 494"/>
                <a:gd name="T60" fmla="*/ 79 w 140"/>
                <a:gd name="T61" fmla="*/ 3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494">
                  <a:moveTo>
                    <a:pt x="79" y="30"/>
                  </a:moveTo>
                  <a:cubicBezTo>
                    <a:pt x="76" y="29"/>
                    <a:pt x="74" y="27"/>
                    <a:pt x="71" y="26"/>
                  </a:cubicBezTo>
                  <a:cubicBezTo>
                    <a:pt x="70" y="25"/>
                    <a:pt x="69" y="25"/>
                    <a:pt x="68" y="24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1" y="21"/>
                    <a:pt x="59" y="20"/>
                    <a:pt x="58" y="20"/>
                  </a:cubicBezTo>
                  <a:cubicBezTo>
                    <a:pt x="56" y="19"/>
                    <a:pt x="55" y="18"/>
                    <a:pt x="53" y="17"/>
                  </a:cubicBezTo>
                  <a:cubicBezTo>
                    <a:pt x="51" y="16"/>
                    <a:pt x="50" y="16"/>
                    <a:pt x="49" y="15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2" y="13"/>
                    <a:pt x="42" y="13"/>
                  </a:cubicBezTo>
                  <a:cubicBezTo>
                    <a:pt x="38" y="11"/>
                    <a:pt x="34" y="10"/>
                    <a:pt x="30" y="8"/>
                  </a:cubicBezTo>
                  <a:cubicBezTo>
                    <a:pt x="28" y="8"/>
                    <a:pt x="27" y="7"/>
                    <a:pt x="26" y="7"/>
                  </a:cubicBezTo>
                  <a:cubicBezTo>
                    <a:pt x="22" y="6"/>
                    <a:pt x="17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5" y="1"/>
                    <a:pt x="1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4" y="407"/>
                    <a:pt x="7" y="408"/>
                    <a:pt x="11" y="409"/>
                  </a:cubicBezTo>
                  <a:cubicBezTo>
                    <a:pt x="16" y="411"/>
                    <a:pt x="20" y="412"/>
                    <a:pt x="25" y="414"/>
                  </a:cubicBezTo>
                  <a:cubicBezTo>
                    <a:pt x="26" y="414"/>
                    <a:pt x="27" y="415"/>
                    <a:pt x="28" y="415"/>
                  </a:cubicBezTo>
                  <a:cubicBezTo>
                    <a:pt x="33" y="416"/>
                    <a:pt x="37" y="418"/>
                    <a:pt x="41" y="420"/>
                  </a:cubicBezTo>
                  <a:cubicBezTo>
                    <a:pt x="41" y="420"/>
                    <a:pt x="42" y="420"/>
                    <a:pt x="42" y="420"/>
                  </a:cubicBezTo>
                  <a:cubicBezTo>
                    <a:pt x="44" y="421"/>
                    <a:pt x="46" y="421"/>
                    <a:pt x="47" y="422"/>
                  </a:cubicBezTo>
                  <a:cubicBezTo>
                    <a:pt x="49" y="423"/>
                    <a:pt x="50" y="423"/>
                    <a:pt x="51" y="424"/>
                  </a:cubicBezTo>
                  <a:cubicBezTo>
                    <a:pt x="53" y="425"/>
                    <a:pt x="55" y="426"/>
                    <a:pt x="57" y="426"/>
                  </a:cubicBezTo>
                  <a:cubicBezTo>
                    <a:pt x="58" y="427"/>
                    <a:pt x="60" y="428"/>
                    <a:pt x="61" y="428"/>
                  </a:cubicBezTo>
                  <a:cubicBezTo>
                    <a:pt x="63" y="429"/>
                    <a:pt x="65" y="430"/>
                    <a:pt x="67" y="431"/>
                  </a:cubicBezTo>
                  <a:cubicBezTo>
                    <a:pt x="68" y="432"/>
                    <a:pt x="69" y="432"/>
                    <a:pt x="70" y="433"/>
                  </a:cubicBezTo>
                  <a:cubicBezTo>
                    <a:pt x="72" y="434"/>
                    <a:pt x="75" y="436"/>
                    <a:pt x="78" y="437"/>
                  </a:cubicBezTo>
                  <a:cubicBezTo>
                    <a:pt x="106" y="453"/>
                    <a:pt x="126" y="473"/>
                    <a:pt x="139" y="494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28" y="66"/>
                    <a:pt x="107" y="46"/>
                    <a:pt x="79" y="3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680201" y="1773238"/>
              <a:ext cx="1754188" cy="1033463"/>
            </a:xfrm>
            <a:custGeom>
              <a:avLst/>
              <a:gdLst>
                <a:gd name="T0" fmla="*/ 327 w 467"/>
                <a:gd name="T1" fmla="*/ 74 h 275"/>
                <a:gd name="T2" fmla="*/ 467 w 467"/>
                <a:gd name="T3" fmla="*/ 200 h 275"/>
                <a:gd name="T4" fmla="*/ 139 w 467"/>
                <a:gd name="T5" fmla="*/ 275 h 275"/>
                <a:gd name="T6" fmla="*/ 78 w 467"/>
                <a:gd name="T7" fmla="*/ 218 h 275"/>
                <a:gd name="T8" fmla="*/ 0 w 467"/>
                <a:gd name="T9" fmla="*/ 188 h 275"/>
                <a:gd name="T10" fmla="*/ 140 w 467"/>
                <a:gd name="T11" fmla="*/ 0 h 275"/>
                <a:gd name="T12" fmla="*/ 327 w 467"/>
                <a:gd name="T13" fmla="*/ 7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275">
                  <a:moveTo>
                    <a:pt x="327" y="74"/>
                  </a:moveTo>
                  <a:cubicBezTo>
                    <a:pt x="389" y="110"/>
                    <a:pt x="437" y="153"/>
                    <a:pt x="467" y="200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27" y="254"/>
                    <a:pt x="106" y="234"/>
                    <a:pt x="78" y="218"/>
                  </a:cubicBezTo>
                  <a:cubicBezTo>
                    <a:pt x="56" y="206"/>
                    <a:pt x="30" y="195"/>
                    <a:pt x="0" y="188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212" y="18"/>
                    <a:pt x="275" y="43"/>
                    <a:pt x="327" y="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199313" y="2525713"/>
              <a:ext cx="1235075" cy="1811338"/>
            </a:xfrm>
            <a:custGeom>
              <a:avLst/>
              <a:gdLst>
                <a:gd name="T0" fmla="*/ 778 w 778"/>
                <a:gd name="T1" fmla="*/ 0 h 1141"/>
                <a:gd name="T2" fmla="*/ 776 w 778"/>
                <a:gd name="T3" fmla="*/ 964 h 1141"/>
                <a:gd name="T4" fmla="*/ 0 w 778"/>
                <a:gd name="T5" fmla="*/ 1141 h 1141"/>
                <a:gd name="T6" fmla="*/ 2 w 778"/>
                <a:gd name="T7" fmla="*/ 177 h 1141"/>
                <a:gd name="T8" fmla="*/ 778 w 778"/>
                <a:gd name="T9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8" h="1141">
                  <a:moveTo>
                    <a:pt x="778" y="0"/>
                  </a:moveTo>
                  <a:lnTo>
                    <a:pt x="776" y="964"/>
                  </a:lnTo>
                  <a:lnTo>
                    <a:pt x="0" y="1141"/>
                  </a:lnTo>
                  <a:lnTo>
                    <a:pt x="2" y="177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349876" y="3603626"/>
              <a:ext cx="82550" cy="906463"/>
            </a:xfrm>
            <a:custGeom>
              <a:avLst/>
              <a:gdLst>
                <a:gd name="T0" fmla="*/ 17 w 22"/>
                <a:gd name="T1" fmla="*/ 7 h 241"/>
                <a:gd name="T2" fmla="*/ 16 w 22"/>
                <a:gd name="T3" fmla="*/ 9 h 241"/>
                <a:gd name="T4" fmla="*/ 14 w 22"/>
                <a:gd name="T5" fmla="*/ 13 h 241"/>
                <a:gd name="T6" fmla="*/ 13 w 22"/>
                <a:gd name="T7" fmla="*/ 13 h 241"/>
                <a:gd name="T8" fmla="*/ 11 w 22"/>
                <a:gd name="T9" fmla="*/ 17 h 241"/>
                <a:gd name="T10" fmla="*/ 9 w 22"/>
                <a:gd name="T11" fmla="*/ 21 h 241"/>
                <a:gd name="T12" fmla="*/ 8 w 22"/>
                <a:gd name="T13" fmla="*/ 24 h 241"/>
                <a:gd name="T14" fmla="*/ 7 w 22"/>
                <a:gd name="T15" fmla="*/ 27 h 241"/>
                <a:gd name="T16" fmla="*/ 7 w 22"/>
                <a:gd name="T17" fmla="*/ 28 h 241"/>
                <a:gd name="T18" fmla="*/ 5 w 22"/>
                <a:gd name="T19" fmla="*/ 31 h 241"/>
                <a:gd name="T20" fmla="*/ 4 w 22"/>
                <a:gd name="T21" fmla="*/ 35 h 241"/>
                <a:gd name="T22" fmla="*/ 3 w 22"/>
                <a:gd name="T23" fmla="*/ 38 h 241"/>
                <a:gd name="T24" fmla="*/ 3 w 22"/>
                <a:gd name="T25" fmla="*/ 41 h 241"/>
                <a:gd name="T26" fmla="*/ 3 w 22"/>
                <a:gd name="T27" fmla="*/ 42 h 241"/>
                <a:gd name="T28" fmla="*/ 2 w 22"/>
                <a:gd name="T29" fmla="*/ 46 h 241"/>
                <a:gd name="T30" fmla="*/ 2 w 22"/>
                <a:gd name="T31" fmla="*/ 49 h 241"/>
                <a:gd name="T32" fmla="*/ 1 w 22"/>
                <a:gd name="T33" fmla="*/ 53 h 241"/>
                <a:gd name="T34" fmla="*/ 1 w 22"/>
                <a:gd name="T35" fmla="*/ 55 h 241"/>
                <a:gd name="T36" fmla="*/ 1 w 22"/>
                <a:gd name="T37" fmla="*/ 58 h 241"/>
                <a:gd name="T38" fmla="*/ 0 w 22"/>
                <a:gd name="T39" fmla="*/ 241 h 241"/>
                <a:gd name="T40" fmla="*/ 0 w 22"/>
                <a:gd name="T41" fmla="*/ 236 h 241"/>
                <a:gd name="T42" fmla="*/ 0 w 22"/>
                <a:gd name="T43" fmla="*/ 233 h 241"/>
                <a:gd name="T44" fmla="*/ 1 w 22"/>
                <a:gd name="T45" fmla="*/ 229 h 241"/>
                <a:gd name="T46" fmla="*/ 1 w 22"/>
                <a:gd name="T47" fmla="*/ 226 h 241"/>
                <a:gd name="T48" fmla="*/ 2 w 22"/>
                <a:gd name="T49" fmla="*/ 222 h 241"/>
                <a:gd name="T50" fmla="*/ 3 w 22"/>
                <a:gd name="T51" fmla="*/ 218 h 241"/>
                <a:gd name="T52" fmla="*/ 4 w 22"/>
                <a:gd name="T53" fmla="*/ 215 h 241"/>
                <a:gd name="T54" fmla="*/ 5 w 22"/>
                <a:gd name="T55" fmla="*/ 211 h 241"/>
                <a:gd name="T56" fmla="*/ 7 w 22"/>
                <a:gd name="T57" fmla="*/ 208 h 241"/>
                <a:gd name="T58" fmla="*/ 8 w 22"/>
                <a:gd name="T59" fmla="*/ 204 h 241"/>
                <a:gd name="T60" fmla="*/ 10 w 22"/>
                <a:gd name="T61" fmla="*/ 200 h 241"/>
                <a:gd name="T62" fmla="*/ 12 w 22"/>
                <a:gd name="T63" fmla="*/ 197 h 241"/>
                <a:gd name="T64" fmla="*/ 15 w 22"/>
                <a:gd name="T65" fmla="*/ 192 h 241"/>
                <a:gd name="T66" fmla="*/ 16 w 22"/>
                <a:gd name="T67" fmla="*/ 190 h 241"/>
                <a:gd name="T68" fmla="*/ 21 w 22"/>
                <a:gd name="T69" fmla="*/ 183 h 241"/>
                <a:gd name="T70" fmla="*/ 22 w 22"/>
                <a:gd name="T71" fmla="*/ 0 h 241"/>
                <a:gd name="T72" fmla="*/ 17 w 22"/>
                <a:gd name="T73" fmla="*/ 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41">
                  <a:moveTo>
                    <a:pt x="17" y="7"/>
                  </a:moveTo>
                  <a:cubicBezTo>
                    <a:pt x="17" y="8"/>
                    <a:pt x="16" y="8"/>
                    <a:pt x="16" y="9"/>
                  </a:cubicBezTo>
                  <a:cubicBezTo>
                    <a:pt x="15" y="10"/>
                    <a:pt x="14" y="11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11" y="18"/>
                    <a:pt x="10" y="19"/>
                    <a:pt x="9" y="21"/>
                  </a:cubicBezTo>
                  <a:cubicBezTo>
                    <a:pt x="9" y="22"/>
                    <a:pt x="8" y="23"/>
                    <a:pt x="8" y="24"/>
                  </a:cubicBezTo>
                  <a:cubicBezTo>
                    <a:pt x="8" y="25"/>
                    <a:pt x="7" y="26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6" y="29"/>
                    <a:pt x="6" y="30"/>
                    <a:pt x="5" y="31"/>
                  </a:cubicBezTo>
                  <a:cubicBezTo>
                    <a:pt x="5" y="33"/>
                    <a:pt x="5" y="34"/>
                    <a:pt x="4" y="35"/>
                  </a:cubicBezTo>
                  <a:cubicBezTo>
                    <a:pt x="4" y="36"/>
                    <a:pt x="4" y="37"/>
                    <a:pt x="3" y="38"/>
                  </a:cubicBezTo>
                  <a:cubicBezTo>
                    <a:pt x="3" y="39"/>
                    <a:pt x="3" y="40"/>
                    <a:pt x="3" y="41"/>
                  </a:cubicBezTo>
                  <a:cubicBezTo>
                    <a:pt x="3" y="41"/>
                    <a:pt x="3" y="42"/>
                    <a:pt x="3" y="42"/>
                  </a:cubicBezTo>
                  <a:cubicBezTo>
                    <a:pt x="2" y="43"/>
                    <a:pt x="2" y="45"/>
                    <a:pt x="2" y="46"/>
                  </a:cubicBezTo>
                  <a:cubicBezTo>
                    <a:pt x="2" y="47"/>
                    <a:pt x="2" y="48"/>
                    <a:pt x="2" y="49"/>
                  </a:cubicBezTo>
                  <a:cubicBezTo>
                    <a:pt x="1" y="51"/>
                    <a:pt x="1" y="52"/>
                    <a:pt x="1" y="53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6"/>
                    <a:pt x="1" y="57"/>
                    <a:pt x="1" y="5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39"/>
                    <a:pt x="0" y="238"/>
                    <a:pt x="0" y="236"/>
                  </a:cubicBezTo>
                  <a:cubicBezTo>
                    <a:pt x="0" y="235"/>
                    <a:pt x="0" y="234"/>
                    <a:pt x="0" y="233"/>
                  </a:cubicBezTo>
                  <a:cubicBezTo>
                    <a:pt x="1" y="231"/>
                    <a:pt x="1" y="230"/>
                    <a:pt x="1" y="229"/>
                  </a:cubicBezTo>
                  <a:cubicBezTo>
                    <a:pt x="1" y="228"/>
                    <a:pt x="1" y="227"/>
                    <a:pt x="1" y="226"/>
                  </a:cubicBezTo>
                  <a:cubicBezTo>
                    <a:pt x="2" y="224"/>
                    <a:pt x="2" y="223"/>
                    <a:pt x="2" y="222"/>
                  </a:cubicBezTo>
                  <a:cubicBezTo>
                    <a:pt x="3" y="221"/>
                    <a:pt x="3" y="220"/>
                    <a:pt x="3" y="218"/>
                  </a:cubicBezTo>
                  <a:cubicBezTo>
                    <a:pt x="3" y="217"/>
                    <a:pt x="4" y="216"/>
                    <a:pt x="4" y="215"/>
                  </a:cubicBezTo>
                  <a:cubicBezTo>
                    <a:pt x="5" y="213"/>
                    <a:pt x="5" y="212"/>
                    <a:pt x="5" y="211"/>
                  </a:cubicBezTo>
                  <a:cubicBezTo>
                    <a:pt x="6" y="210"/>
                    <a:pt x="6" y="209"/>
                    <a:pt x="7" y="208"/>
                  </a:cubicBezTo>
                  <a:cubicBezTo>
                    <a:pt x="7" y="206"/>
                    <a:pt x="8" y="205"/>
                    <a:pt x="8" y="204"/>
                  </a:cubicBezTo>
                  <a:cubicBezTo>
                    <a:pt x="9" y="203"/>
                    <a:pt x="10" y="202"/>
                    <a:pt x="10" y="200"/>
                  </a:cubicBezTo>
                  <a:cubicBezTo>
                    <a:pt x="11" y="199"/>
                    <a:pt x="11" y="198"/>
                    <a:pt x="12" y="197"/>
                  </a:cubicBezTo>
                  <a:cubicBezTo>
                    <a:pt x="13" y="195"/>
                    <a:pt x="14" y="194"/>
                    <a:pt x="15" y="192"/>
                  </a:cubicBezTo>
                  <a:cubicBezTo>
                    <a:pt x="15" y="192"/>
                    <a:pt x="15" y="191"/>
                    <a:pt x="16" y="190"/>
                  </a:cubicBezTo>
                  <a:cubicBezTo>
                    <a:pt x="17" y="188"/>
                    <a:pt x="19" y="186"/>
                    <a:pt x="21" y="18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2"/>
                    <a:pt x="19" y="5"/>
                    <a:pt x="17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200526" y="4051301"/>
              <a:ext cx="1239838" cy="969963"/>
            </a:xfrm>
            <a:custGeom>
              <a:avLst/>
              <a:gdLst>
                <a:gd name="T0" fmla="*/ 781 w 781"/>
                <a:gd name="T1" fmla="*/ 0 h 611"/>
                <a:gd name="T2" fmla="*/ 779 w 781"/>
                <a:gd name="T3" fmla="*/ 434 h 611"/>
                <a:gd name="T4" fmla="*/ 0 w 781"/>
                <a:gd name="T5" fmla="*/ 611 h 611"/>
                <a:gd name="T6" fmla="*/ 2 w 781"/>
                <a:gd name="T7" fmla="*/ 178 h 611"/>
                <a:gd name="T8" fmla="*/ 781 w 781"/>
                <a:gd name="T9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611">
                  <a:moveTo>
                    <a:pt x="781" y="0"/>
                  </a:moveTo>
                  <a:lnTo>
                    <a:pt x="779" y="434"/>
                  </a:lnTo>
                  <a:lnTo>
                    <a:pt x="0" y="611"/>
                  </a:lnTo>
                  <a:lnTo>
                    <a:pt x="2" y="178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019551" y="3817938"/>
              <a:ext cx="184150" cy="1203325"/>
            </a:xfrm>
            <a:custGeom>
              <a:avLst/>
              <a:gdLst>
                <a:gd name="T0" fmla="*/ 3 w 49"/>
                <a:gd name="T1" fmla="*/ 26 h 320"/>
                <a:gd name="T2" fmla="*/ 2 w 49"/>
                <a:gd name="T3" fmla="*/ 0 h 320"/>
                <a:gd name="T4" fmla="*/ 1 w 49"/>
                <a:gd name="T5" fmla="*/ 183 h 320"/>
                <a:gd name="T6" fmla="*/ 48 w 49"/>
                <a:gd name="T7" fmla="*/ 320 h 320"/>
                <a:gd name="T8" fmla="*/ 49 w 49"/>
                <a:gd name="T9" fmla="*/ 137 h 320"/>
                <a:gd name="T10" fmla="*/ 3 w 49"/>
                <a:gd name="T11" fmla="*/ 2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20">
                  <a:moveTo>
                    <a:pt x="3" y="26"/>
                  </a:moveTo>
                  <a:cubicBezTo>
                    <a:pt x="2" y="17"/>
                    <a:pt x="2" y="8"/>
                    <a:pt x="2" y="0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0" y="230"/>
                    <a:pt x="17" y="277"/>
                    <a:pt x="48" y="320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24" y="102"/>
                    <a:pt x="8" y="64"/>
                    <a:pt x="3" y="2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956051" y="3300413"/>
              <a:ext cx="1484313" cy="1033463"/>
            </a:xfrm>
            <a:custGeom>
              <a:avLst/>
              <a:gdLst>
                <a:gd name="T0" fmla="*/ 393 w 395"/>
                <a:gd name="T1" fmla="*/ 81 h 275"/>
                <a:gd name="T2" fmla="*/ 395 w 395"/>
                <a:gd name="T3" fmla="*/ 200 h 275"/>
                <a:gd name="T4" fmla="*/ 66 w 395"/>
                <a:gd name="T5" fmla="*/ 275 h 275"/>
                <a:gd name="T6" fmla="*/ 68 w 395"/>
                <a:gd name="T7" fmla="*/ 0 h 275"/>
                <a:gd name="T8" fmla="*/ 393 w 395"/>
                <a:gd name="T9" fmla="*/ 8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75">
                  <a:moveTo>
                    <a:pt x="393" y="81"/>
                  </a:moveTo>
                  <a:cubicBezTo>
                    <a:pt x="363" y="120"/>
                    <a:pt x="366" y="163"/>
                    <a:pt x="395" y="200"/>
                  </a:cubicBezTo>
                  <a:cubicBezTo>
                    <a:pt x="66" y="275"/>
                    <a:pt x="66" y="275"/>
                    <a:pt x="66" y="275"/>
                  </a:cubicBezTo>
                  <a:cubicBezTo>
                    <a:pt x="5" y="190"/>
                    <a:pt x="0" y="91"/>
                    <a:pt x="68" y="0"/>
                  </a:cubicBezTo>
                  <a:lnTo>
                    <a:pt x="393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200526" y="4611688"/>
              <a:ext cx="1201738" cy="1112838"/>
            </a:xfrm>
            <a:custGeom>
              <a:avLst/>
              <a:gdLst>
                <a:gd name="T0" fmla="*/ 307 w 320"/>
                <a:gd name="T1" fmla="*/ 183 h 296"/>
                <a:gd name="T2" fmla="*/ 305 w 320"/>
                <a:gd name="T3" fmla="*/ 183 h 296"/>
                <a:gd name="T4" fmla="*/ 294 w 320"/>
                <a:gd name="T5" fmla="*/ 180 h 296"/>
                <a:gd name="T6" fmla="*/ 293 w 320"/>
                <a:gd name="T7" fmla="*/ 180 h 296"/>
                <a:gd name="T8" fmla="*/ 277 w 320"/>
                <a:gd name="T9" fmla="*/ 175 h 296"/>
                <a:gd name="T10" fmla="*/ 272 w 320"/>
                <a:gd name="T11" fmla="*/ 173 h 296"/>
                <a:gd name="T12" fmla="*/ 257 w 320"/>
                <a:gd name="T13" fmla="*/ 168 h 296"/>
                <a:gd name="T14" fmla="*/ 256 w 320"/>
                <a:gd name="T15" fmla="*/ 168 h 296"/>
                <a:gd name="T16" fmla="*/ 240 w 320"/>
                <a:gd name="T17" fmla="*/ 162 h 296"/>
                <a:gd name="T18" fmla="*/ 236 w 320"/>
                <a:gd name="T19" fmla="*/ 161 h 296"/>
                <a:gd name="T20" fmla="*/ 221 w 320"/>
                <a:gd name="T21" fmla="*/ 155 h 296"/>
                <a:gd name="T22" fmla="*/ 220 w 320"/>
                <a:gd name="T23" fmla="*/ 155 h 296"/>
                <a:gd name="T24" fmla="*/ 213 w 320"/>
                <a:gd name="T25" fmla="*/ 152 h 296"/>
                <a:gd name="T26" fmla="*/ 208 w 320"/>
                <a:gd name="T27" fmla="*/ 150 h 296"/>
                <a:gd name="T28" fmla="*/ 202 w 320"/>
                <a:gd name="T29" fmla="*/ 148 h 296"/>
                <a:gd name="T30" fmla="*/ 197 w 320"/>
                <a:gd name="T31" fmla="*/ 145 h 296"/>
                <a:gd name="T32" fmla="*/ 190 w 320"/>
                <a:gd name="T33" fmla="*/ 143 h 296"/>
                <a:gd name="T34" fmla="*/ 185 w 320"/>
                <a:gd name="T35" fmla="*/ 140 h 296"/>
                <a:gd name="T36" fmla="*/ 179 w 320"/>
                <a:gd name="T37" fmla="*/ 137 h 296"/>
                <a:gd name="T38" fmla="*/ 174 w 320"/>
                <a:gd name="T39" fmla="*/ 135 h 296"/>
                <a:gd name="T40" fmla="*/ 168 w 320"/>
                <a:gd name="T41" fmla="*/ 132 h 296"/>
                <a:gd name="T42" fmla="*/ 164 w 320"/>
                <a:gd name="T43" fmla="*/ 130 h 296"/>
                <a:gd name="T44" fmla="*/ 157 w 320"/>
                <a:gd name="T45" fmla="*/ 127 h 296"/>
                <a:gd name="T46" fmla="*/ 153 w 320"/>
                <a:gd name="T47" fmla="*/ 124 h 296"/>
                <a:gd name="T48" fmla="*/ 146 w 320"/>
                <a:gd name="T49" fmla="*/ 121 h 296"/>
                <a:gd name="T50" fmla="*/ 143 w 320"/>
                <a:gd name="T51" fmla="*/ 119 h 296"/>
                <a:gd name="T52" fmla="*/ 133 w 320"/>
                <a:gd name="T53" fmla="*/ 113 h 296"/>
                <a:gd name="T54" fmla="*/ 1 w 320"/>
                <a:gd name="T55" fmla="*/ 0 h 296"/>
                <a:gd name="T56" fmla="*/ 0 w 320"/>
                <a:gd name="T57" fmla="*/ 109 h 296"/>
                <a:gd name="T58" fmla="*/ 132 w 320"/>
                <a:gd name="T59" fmla="*/ 222 h 296"/>
                <a:gd name="T60" fmla="*/ 142 w 320"/>
                <a:gd name="T61" fmla="*/ 228 h 296"/>
                <a:gd name="T62" fmla="*/ 145 w 320"/>
                <a:gd name="T63" fmla="*/ 230 h 296"/>
                <a:gd name="T64" fmla="*/ 152 w 320"/>
                <a:gd name="T65" fmla="*/ 233 h 296"/>
                <a:gd name="T66" fmla="*/ 156 w 320"/>
                <a:gd name="T67" fmla="*/ 235 h 296"/>
                <a:gd name="T68" fmla="*/ 162 w 320"/>
                <a:gd name="T69" fmla="*/ 239 h 296"/>
                <a:gd name="T70" fmla="*/ 167 w 320"/>
                <a:gd name="T71" fmla="*/ 241 h 296"/>
                <a:gd name="T72" fmla="*/ 173 w 320"/>
                <a:gd name="T73" fmla="*/ 244 h 296"/>
                <a:gd name="T74" fmla="*/ 178 w 320"/>
                <a:gd name="T75" fmla="*/ 246 h 296"/>
                <a:gd name="T76" fmla="*/ 184 w 320"/>
                <a:gd name="T77" fmla="*/ 249 h 296"/>
                <a:gd name="T78" fmla="*/ 189 w 320"/>
                <a:gd name="T79" fmla="*/ 251 h 296"/>
                <a:gd name="T80" fmla="*/ 195 w 320"/>
                <a:gd name="T81" fmla="*/ 254 h 296"/>
                <a:gd name="T82" fmla="*/ 201 w 320"/>
                <a:gd name="T83" fmla="*/ 256 h 296"/>
                <a:gd name="T84" fmla="*/ 207 w 320"/>
                <a:gd name="T85" fmla="*/ 259 h 296"/>
                <a:gd name="T86" fmla="*/ 212 w 320"/>
                <a:gd name="T87" fmla="*/ 261 h 296"/>
                <a:gd name="T88" fmla="*/ 218 w 320"/>
                <a:gd name="T89" fmla="*/ 264 h 296"/>
                <a:gd name="T90" fmla="*/ 219 w 320"/>
                <a:gd name="T91" fmla="*/ 264 h 296"/>
                <a:gd name="T92" fmla="*/ 220 w 320"/>
                <a:gd name="T93" fmla="*/ 264 h 296"/>
                <a:gd name="T94" fmla="*/ 234 w 320"/>
                <a:gd name="T95" fmla="*/ 270 h 296"/>
                <a:gd name="T96" fmla="*/ 238 w 320"/>
                <a:gd name="T97" fmla="*/ 271 h 296"/>
                <a:gd name="T98" fmla="*/ 255 w 320"/>
                <a:gd name="T99" fmla="*/ 277 h 296"/>
                <a:gd name="T100" fmla="*/ 255 w 320"/>
                <a:gd name="T101" fmla="*/ 277 h 296"/>
                <a:gd name="T102" fmla="*/ 271 w 320"/>
                <a:gd name="T103" fmla="*/ 282 h 296"/>
                <a:gd name="T104" fmla="*/ 275 w 320"/>
                <a:gd name="T105" fmla="*/ 284 h 296"/>
                <a:gd name="T106" fmla="*/ 292 w 320"/>
                <a:gd name="T107" fmla="*/ 289 h 296"/>
                <a:gd name="T108" fmla="*/ 292 w 320"/>
                <a:gd name="T109" fmla="*/ 289 h 296"/>
                <a:gd name="T110" fmla="*/ 292 w 320"/>
                <a:gd name="T111" fmla="*/ 289 h 296"/>
                <a:gd name="T112" fmla="*/ 303 w 320"/>
                <a:gd name="T113" fmla="*/ 292 h 296"/>
                <a:gd name="T114" fmla="*/ 306 w 320"/>
                <a:gd name="T115" fmla="*/ 292 h 296"/>
                <a:gd name="T116" fmla="*/ 319 w 320"/>
                <a:gd name="T117" fmla="*/ 296 h 296"/>
                <a:gd name="T118" fmla="*/ 320 w 320"/>
                <a:gd name="T119" fmla="*/ 187 h 296"/>
                <a:gd name="T120" fmla="*/ 307 w 320"/>
                <a:gd name="T121" fmla="*/ 18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96">
                  <a:moveTo>
                    <a:pt x="307" y="183"/>
                  </a:moveTo>
                  <a:cubicBezTo>
                    <a:pt x="306" y="183"/>
                    <a:pt x="305" y="183"/>
                    <a:pt x="305" y="183"/>
                  </a:cubicBezTo>
                  <a:cubicBezTo>
                    <a:pt x="301" y="182"/>
                    <a:pt x="297" y="181"/>
                    <a:pt x="294" y="180"/>
                  </a:cubicBezTo>
                  <a:cubicBezTo>
                    <a:pt x="294" y="180"/>
                    <a:pt x="294" y="180"/>
                    <a:pt x="293" y="180"/>
                  </a:cubicBezTo>
                  <a:cubicBezTo>
                    <a:pt x="288" y="178"/>
                    <a:pt x="282" y="176"/>
                    <a:pt x="277" y="175"/>
                  </a:cubicBezTo>
                  <a:cubicBezTo>
                    <a:pt x="275" y="174"/>
                    <a:pt x="274" y="174"/>
                    <a:pt x="272" y="173"/>
                  </a:cubicBezTo>
                  <a:cubicBezTo>
                    <a:pt x="267" y="172"/>
                    <a:pt x="262" y="170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0" y="166"/>
                    <a:pt x="245" y="164"/>
                    <a:pt x="240" y="162"/>
                  </a:cubicBezTo>
                  <a:cubicBezTo>
                    <a:pt x="238" y="162"/>
                    <a:pt x="237" y="161"/>
                    <a:pt x="236" y="161"/>
                  </a:cubicBezTo>
                  <a:cubicBezTo>
                    <a:pt x="231" y="159"/>
                    <a:pt x="226" y="157"/>
                    <a:pt x="221" y="155"/>
                  </a:cubicBezTo>
                  <a:cubicBezTo>
                    <a:pt x="221" y="155"/>
                    <a:pt x="220" y="155"/>
                    <a:pt x="220" y="155"/>
                  </a:cubicBezTo>
                  <a:cubicBezTo>
                    <a:pt x="218" y="154"/>
                    <a:pt x="215" y="153"/>
                    <a:pt x="213" y="152"/>
                  </a:cubicBezTo>
                  <a:cubicBezTo>
                    <a:pt x="212" y="152"/>
                    <a:pt x="210" y="151"/>
                    <a:pt x="208" y="150"/>
                  </a:cubicBezTo>
                  <a:cubicBezTo>
                    <a:pt x="206" y="149"/>
                    <a:pt x="204" y="148"/>
                    <a:pt x="202" y="148"/>
                  </a:cubicBezTo>
                  <a:cubicBezTo>
                    <a:pt x="200" y="147"/>
                    <a:pt x="198" y="146"/>
                    <a:pt x="197" y="145"/>
                  </a:cubicBezTo>
                  <a:cubicBezTo>
                    <a:pt x="194" y="144"/>
                    <a:pt x="192" y="143"/>
                    <a:pt x="190" y="143"/>
                  </a:cubicBezTo>
                  <a:cubicBezTo>
                    <a:pt x="189" y="142"/>
                    <a:pt x="187" y="141"/>
                    <a:pt x="185" y="140"/>
                  </a:cubicBezTo>
                  <a:cubicBezTo>
                    <a:pt x="183" y="139"/>
                    <a:pt x="181" y="138"/>
                    <a:pt x="179" y="137"/>
                  </a:cubicBezTo>
                  <a:cubicBezTo>
                    <a:pt x="178" y="137"/>
                    <a:pt x="176" y="136"/>
                    <a:pt x="174" y="135"/>
                  </a:cubicBezTo>
                  <a:cubicBezTo>
                    <a:pt x="172" y="134"/>
                    <a:pt x="170" y="133"/>
                    <a:pt x="168" y="132"/>
                  </a:cubicBezTo>
                  <a:cubicBezTo>
                    <a:pt x="167" y="131"/>
                    <a:pt x="165" y="131"/>
                    <a:pt x="164" y="130"/>
                  </a:cubicBezTo>
                  <a:cubicBezTo>
                    <a:pt x="161" y="129"/>
                    <a:pt x="159" y="128"/>
                    <a:pt x="157" y="127"/>
                  </a:cubicBezTo>
                  <a:cubicBezTo>
                    <a:pt x="156" y="126"/>
                    <a:pt x="154" y="125"/>
                    <a:pt x="153" y="124"/>
                  </a:cubicBezTo>
                  <a:cubicBezTo>
                    <a:pt x="151" y="123"/>
                    <a:pt x="149" y="122"/>
                    <a:pt x="146" y="121"/>
                  </a:cubicBezTo>
                  <a:cubicBezTo>
                    <a:pt x="145" y="120"/>
                    <a:pt x="144" y="120"/>
                    <a:pt x="143" y="119"/>
                  </a:cubicBezTo>
                  <a:cubicBezTo>
                    <a:pt x="140" y="117"/>
                    <a:pt x="136" y="115"/>
                    <a:pt x="133" y="113"/>
                  </a:cubicBezTo>
                  <a:cubicBezTo>
                    <a:pt x="76" y="81"/>
                    <a:pt x="32" y="42"/>
                    <a:pt x="1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1" y="151"/>
                    <a:pt x="75" y="189"/>
                    <a:pt x="132" y="222"/>
                  </a:cubicBezTo>
                  <a:cubicBezTo>
                    <a:pt x="135" y="224"/>
                    <a:pt x="138" y="226"/>
                    <a:pt x="142" y="228"/>
                  </a:cubicBezTo>
                  <a:cubicBezTo>
                    <a:pt x="143" y="228"/>
                    <a:pt x="144" y="229"/>
                    <a:pt x="145" y="230"/>
                  </a:cubicBezTo>
                  <a:cubicBezTo>
                    <a:pt x="147" y="231"/>
                    <a:pt x="150" y="232"/>
                    <a:pt x="152" y="233"/>
                  </a:cubicBezTo>
                  <a:cubicBezTo>
                    <a:pt x="153" y="234"/>
                    <a:pt x="155" y="235"/>
                    <a:pt x="156" y="235"/>
                  </a:cubicBezTo>
                  <a:cubicBezTo>
                    <a:pt x="158" y="237"/>
                    <a:pt x="160" y="238"/>
                    <a:pt x="162" y="239"/>
                  </a:cubicBezTo>
                  <a:cubicBezTo>
                    <a:pt x="164" y="240"/>
                    <a:pt x="166" y="240"/>
                    <a:pt x="167" y="241"/>
                  </a:cubicBezTo>
                  <a:cubicBezTo>
                    <a:pt x="169" y="242"/>
                    <a:pt x="171" y="243"/>
                    <a:pt x="173" y="244"/>
                  </a:cubicBezTo>
                  <a:cubicBezTo>
                    <a:pt x="175" y="245"/>
                    <a:pt x="176" y="246"/>
                    <a:pt x="178" y="246"/>
                  </a:cubicBezTo>
                  <a:cubicBezTo>
                    <a:pt x="180" y="247"/>
                    <a:pt x="182" y="248"/>
                    <a:pt x="184" y="249"/>
                  </a:cubicBezTo>
                  <a:cubicBezTo>
                    <a:pt x="186" y="250"/>
                    <a:pt x="188" y="251"/>
                    <a:pt x="189" y="251"/>
                  </a:cubicBezTo>
                  <a:cubicBezTo>
                    <a:pt x="191" y="252"/>
                    <a:pt x="193" y="253"/>
                    <a:pt x="195" y="254"/>
                  </a:cubicBezTo>
                  <a:cubicBezTo>
                    <a:pt x="197" y="255"/>
                    <a:pt x="199" y="256"/>
                    <a:pt x="201" y="256"/>
                  </a:cubicBezTo>
                  <a:cubicBezTo>
                    <a:pt x="203" y="257"/>
                    <a:pt x="205" y="258"/>
                    <a:pt x="207" y="259"/>
                  </a:cubicBezTo>
                  <a:cubicBezTo>
                    <a:pt x="209" y="260"/>
                    <a:pt x="210" y="260"/>
                    <a:pt x="212" y="261"/>
                  </a:cubicBezTo>
                  <a:cubicBezTo>
                    <a:pt x="214" y="262"/>
                    <a:pt x="216" y="263"/>
                    <a:pt x="218" y="264"/>
                  </a:cubicBezTo>
                  <a:cubicBezTo>
                    <a:pt x="219" y="264"/>
                    <a:pt x="219" y="264"/>
                    <a:pt x="219" y="264"/>
                  </a:cubicBezTo>
                  <a:cubicBezTo>
                    <a:pt x="219" y="264"/>
                    <a:pt x="220" y="264"/>
                    <a:pt x="220" y="264"/>
                  </a:cubicBezTo>
                  <a:cubicBezTo>
                    <a:pt x="225" y="266"/>
                    <a:pt x="230" y="268"/>
                    <a:pt x="234" y="270"/>
                  </a:cubicBezTo>
                  <a:cubicBezTo>
                    <a:pt x="236" y="270"/>
                    <a:pt x="237" y="271"/>
                    <a:pt x="238" y="271"/>
                  </a:cubicBezTo>
                  <a:cubicBezTo>
                    <a:pt x="244" y="273"/>
                    <a:pt x="249" y="275"/>
                    <a:pt x="255" y="277"/>
                  </a:cubicBezTo>
                  <a:cubicBezTo>
                    <a:pt x="255" y="277"/>
                    <a:pt x="255" y="277"/>
                    <a:pt x="255" y="277"/>
                  </a:cubicBezTo>
                  <a:cubicBezTo>
                    <a:pt x="261" y="279"/>
                    <a:pt x="266" y="281"/>
                    <a:pt x="271" y="282"/>
                  </a:cubicBezTo>
                  <a:cubicBezTo>
                    <a:pt x="273" y="283"/>
                    <a:pt x="274" y="283"/>
                    <a:pt x="275" y="284"/>
                  </a:cubicBezTo>
                  <a:cubicBezTo>
                    <a:pt x="281" y="285"/>
                    <a:pt x="287" y="287"/>
                    <a:pt x="292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6" y="290"/>
                    <a:pt x="300" y="291"/>
                    <a:pt x="303" y="292"/>
                  </a:cubicBezTo>
                  <a:cubicBezTo>
                    <a:pt x="304" y="292"/>
                    <a:pt x="305" y="292"/>
                    <a:pt x="306" y="292"/>
                  </a:cubicBezTo>
                  <a:cubicBezTo>
                    <a:pt x="310" y="293"/>
                    <a:pt x="315" y="295"/>
                    <a:pt x="319" y="296"/>
                  </a:cubicBezTo>
                  <a:cubicBezTo>
                    <a:pt x="320" y="187"/>
                    <a:pt x="320" y="187"/>
                    <a:pt x="320" y="187"/>
                  </a:cubicBezTo>
                  <a:cubicBezTo>
                    <a:pt x="316" y="186"/>
                    <a:pt x="311" y="185"/>
                    <a:pt x="307" y="1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203701" y="4330701"/>
              <a:ext cx="1725613" cy="984250"/>
            </a:xfrm>
            <a:custGeom>
              <a:avLst/>
              <a:gdLst>
                <a:gd name="T0" fmla="*/ 459 w 459"/>
                <a:gd name="T1" fmla="*/ 74 h 262"/>
                <a:gd name="T2" fmla="*/ 319 w 459"/>
                <a:gd name="T3" fmla="*/ 262 h 262"/>
                <a:gd name="T4" fmla="*/ 132 w 459"/>
                <a:gd name="T5" fmla="*/ 188 h 262"/>
                <a:gd name="T6" fmla="*/ 0 w 459"/>
                <a:gd name="T7" fmla="*/ 75 h 262"/>
                <a:gd name="T8" fmla="*/ 329 w 459"/>
                <a:gd name="T9" fmla="*/ 0 h 262"/>
                <a:gd name="T10" fmla="*/ 381 w 459"/>
                <a:gd name="T11" fmla="*/ 44 h 262"/>
                <a:gd name="T12" fmla="*/ 459 w 459"/>
                <a:gd name="T13" fmla="*/ 7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262">
                  <a:moveTo>
                    <a:pt x="459" y="74"/>
                  </a:moveTo>
                  <a:cubicBezTo>
                    <a:pt x="319" y="262"/>
                    <a:pt x="319" y="262"/>
                    <a:pt x="319" y="262"/>
                  </a:cubicBezTo>
                  <a:cubicBezTo>
                    <a:pt x="247" y="244"/>
                    <a:pt x="184" y="219"/>
                    <a:pt x="132" y="188"/>
                  </a:cubicBezTo>
                  <a:cubicBezTo>
                    <a:pt x="75" y="156"/>
                    <a:pt x="31" y="117"/>
                    <a:pt x="0" y="7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1" y="16"/>
                    <a:pt x="359" y="31"/>
                    <a:pt x="381" y="44"/>
                  </a:cubicBezTo>
                  <a:cubicBezTo>
                    <a:pt x="403" y="56"/>
                    <a:pt x="429" y="67"/>
                    <a:pt x="459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399088" y="4608513"/>
              <a:ext cx="530225" cy="1116013"/>
            </a:xfrm>
            <a:custGeom>
              <a:avLst/>
              <a:gdLst>
                <a:gd name="T0" fmla="*/ 334 w 334"/>
                <a:gd name="T1" fmla="*/ 0 h 703"/>
                <a:gd name="T2" fmla="*/ 334 w 334"/>
                <a:gd name="T3" fmla="*/ 260 h 703"/>
                <a:gd name="T4" fmla="*/ 0 w 334"/>
                <a:gd name="T5" fmla="*/ 703 h 703"/>
                <a:gd name="T6" fmla="*/ 2 w 334"/>
                <a:gd name="T7" fmla="*/ 445 h 703"/>
                <a:gd name="T8" fmla="*/ 334 w 334"/>
                <a:gd name="T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703">
                  <a:moveTo>
                    <a:pt x="334" y="0"/>
                  </a:moveTo>
                  <a:lnTo>
                    <a:pt x="334" y="260"/>
                  </a:lnTo>
                  <a:lnTo>
                    <a:pt x="0" y="703"/>
                  </a:lnTo>
                  <a:lnTo>
                    <a:pt x="2" y="4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402263" y="4886326"/>
              <a:ext cx="1785938" cy="857250"/>
            </a:xfrm>
            <a:custGeom>
              <a:avLst/>
              <a:gdLst>
                <a:gd name="T0" fmla="*/ 344 w 475"/>
                <a:gd name="T1" fmla="*/ 0 h 228"/>
                <a:gd name="T2" fmla="*/ 475 w 475"/>
                <a:gd name="T3" fmla="*/ 190 h 228"/>
                <a:gd name="T4" fmla="*/ 0 w 475"/>
                <a:gd name="T5" fmla="*/ 188 h 228"/>
                <a:gd name="T6" fmla="*/ 140 w 475"/>
                <a:gd name="T7" fmla="*/ 1 h 228"/>
                <a:gd name="T8" fmla="*/ 344 w 475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228">
                  <a:moveTo>
                    <a:pt x="344" y="0"/>
                  </a:moveTo>
                  <a:cubicBezTo>
                    <a:pt x="475" y="190"/>
                    <a:pt x="475" y="190"/>
                    <a:pt x="475" y="190"/>
                  </a:cubicBezTo>
                  <a:cubicBezTo>
                    <a:pt x="328" y="226"/>
                    <a:pt x="158" y="228"/>
                    <a:pt x="0" y="188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208" y="18"/>
                    <a:pt x="282" y="16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5399088" y="5592763"/>
              <a:ext cx="1789113" cy="241300"/>
            </a:xfrm>
            <a:custGeom>
              <a:avLst/>
              <a:gdLst>
                <a:gd name="T0" fmla="*/ 449 w 476"/>
                <a:gd name="T1" fmla="*/ 9 h 64"/>
                <a:gd name="T2" fmla="*/ 422 w 476"/>
                <a:gd name="T3" fmla="*/ 14 h 64"/>
                <a:gd name="T4" fmla="*/ 400 w 476"/>
                <a:gd name="T5" fmla="*/ 17 h 64"/>
                <a:gd name="T6" fmla="*/ 381 w 476"/>
                <a:gd name="T7" fmla="*/ 20 h 64"/>
                <a:gd name="T8" fmla="*/ 363 w 476"/>
                <a:gd name="T9" fmla="*/ 22 h 64"/>
                <a:gd name="T10" fmla="*/ 340 w 476"/>
                <a:gd name="T11" fmla="*/ 25 h 64"/>
                <a:gd name="T12" fmla="*/ 324 w 476"/>
                <a:gd name="T13" fmla="*/ 26 h 64"/>
                <a:gd name="T14" fmla="*/ 308 w 476"/>
                <a:gd name="T15" fmla="*/ 28 h 64"/>
                <a:gd name="T16" fmla="*/ 292 w 476"/>
                <a:gd name="T17" fmla="*/ 28 h 64"/>
                <a:gd name="T18" fmla="*/ 276 w 476"/>
                <a:gd name="T19" fmla="*/ 29 h 64"/>
                <a:gd name="T20" fmla="*/ 260 w 476"/>
                <a:gd name="T21" fmla="*/ 29 h 64"/>
                <a:gd name="T22" fmla="*/ 245 w 476"/>
                <a:gd name="T23" fmla="*/ 30 h 64"/>
                <a:gd name="T24" fmla="*/ 230 w 476"/>
                <a:gd name="T25" fmla="*/ 29 h 64"/>
                <a:gd name="T26" fmla="*/ 214 w 476"/>
                <a:gd name="T27" fmla="*/ 29 h 64"/>
                <a:gd name="T28" fmla="*/ 200 w 476"/>
                <a:gd name="T29" fmla="*/ 29 h 64"/>
                <a:gd name="T30" fmla="*/ 185 w 476"/>
                <a:gd name="T31" fmla="*/ 28 h 64"/>
                <a:gd name="T32" fmla="*/ 170 w 476"/>
                <a:gd name="T33" fmla="*/ 27 h 64"/>
                <a:gd name="T34" fmla="*/ 155 w 476"/>
                <a:gd name="T35" fmla="*/ 26 h 64"/>
                <a:gd name="T36" fmla="*/ 140 w 476"/>
                <a:gd name="T37" fmla="*/ 24 h 64"/>
                <a:gd name="T38" fmla="*/ 125 w 476"/>
                <a:gd name="T39" fmla="*/ 23 h 64"/>
                <a:gd name="T40" fmla="*/ 110 w 476"/>
                <a:gd name="T41" fmla="*/ 21 h 64"/>
                <a:gd name="T42" fmla="*/ 95 w 476"/>
                <a:gd name="T43" fmla="*/ 19 h 64"/>
                <a:gd name="T44" fmla="*/ 80 w 476"/>
                <a:gd name="T45" fmla="*/ 17 h 64"/>
                <a:gd name="T46" fmla="*/ 65 w 476"/>
                <a:gd name="T47" fmla="*/ 14 h 64"/>
                <a:gd name="T48" fmla="*/ 50 w 476"/>
                <a:gd name="T49" fmla="*/ 11 h 64"/>
                <a:gd name="T50" fmla="*/ 36 w 476"/>
                <a:gd name="T51" fmla="*/ 8 h 64"/>
                <a:gd name="T52" fmla="*/ 18 w 476"/>
                <a:gd name="T53" fmla="*/ 5 h 64"/>
                <a:gd name="T54" fmla="*/ 0 w 476"/>
                <a:gd name="T55" fmla="*/ 35 h 64"/>
                <a:gd name="T56" fmla="*/ 23 w 476"/>
                <a:gd name="T57" fmla="*/ 40 h 64"/>
                <a:gd name="T58" fmla="*/ 38 w 476"/>
                <a:gd name="T59" fmla="*/ 43 h 64"/>
                <a:gd name="T60" fmla="*/ 49 w 476"/>
                <a:gd name="T61" fmla="*/ 46 h 64"/>
                <a:gd name="T62" fmla="*/ 64 w 476"/>
                <a:gd name="T63" fmla="*/ 48 h 64"/>
                <a:gd name="T64" fmla="*/ 79 w 476"/>
                <a:gd name="T65" fmla="*/ 51 h 64"/>
                <a:gd name="T66" fmla="*/ 94 w 476"/>
                <a:gd name="T67" fmla="*/ 53 h 64"/>
                <a:gd name="T68" fmla="*/ 102 w 476"/>
                <a:gd name="T69" fmla="*/ 54 h 64"/>
                <a:gd name="T70" fmla="*/ 117 w 476"/>
                <a:gd name="T71" fmla="*/ 56 h 64"/>
                <a:gd name="T72" fmla="*/ 132 w 476"/>
                <a:gd name="T73" fmla="*/ 58 h 64"/>
                <a:gd name="T74" fmla="*/ 146 w 476"/>
                <a:gd name="T75" fmla="*/ 60 h 64"/>
                <a:gd name="T76" fmla="*/ 157 w 476"/>
                <a:gd name="T77" fmla="*/ 60 h 64"/>
                <a:gd name="T78" fmla="*/ 168 w 476"/>
                <a:gd name="T79" fmla="*/ 61 h 64"/>
                <a:gd name="T80" fmla="*/ 183 w 476"/>
                <a:gd name="T81" fmla="*/ 62 h 64"/>
                <a:gd name="T82" fmla="*/ 198 w 476"/>
                <a:gd name="T83" fmla="*/ 63 h 64"/>
                <a:gd name="T84" fmla="*/ 213 w 476"/>
                <a:gd name="T85" fmla="*/ 64 h 64"/>
                <a:gd name="T86" fmla="*/ 221 w 476"/>
                <a:gd name="T87" fmla="*/ 64 h 64"/>
                <a:gd name="T88" fmla="*/ 236 w 476"/>
                <a:gd name="T89" fmla="*/ 64 h 64"/>
                <a:gd name="T90" fmla="*/ 251 w 476"/>
                <a:gd name="T91" fmla="*/ 64 h 64"/>
                <a:gd name="T92" fmla="*/ 267 w 476"/>
                <a:gd name="T93" fmla="*/ 64 h 64"/>
                <a:gd name="T94" fmla="*/ 277 w 476"/>
                <a:gd name="T95" fmla="*/ 63 h 64"/>
                <a:gd name="T96" fmla="*/ 291 w 476"/>
                <a:gd name="T97" fmla="*/ 63 h 64"/>
                <a:gd name="T98" fmla="*/ 307 w 476"/>
                <a:gd name="T99" fmla="*/ 62 h 64"/>
                <a:gd name="T100" fmla="*/ 323 w 476"/>
                <a:gd name="T101" fmla="*/ 61 h 64"/>
                <a:gd name="T102" fmla="*/ 339 w 476"/>
                <a:gd name="T103" fmla="*/ 59 h 64"/>
                <a:gd name="T104" fmla="*/ 345 w 476"/>
                <a:gd name="T105" fmla="*/ 59 h 64"/>
                <a:gd name="T106" fmla="*/ 366 w 476"/>
                <a:gd name="T107" fmla="*/ 56 h 64"/>
                <a:gd name="T108" fmla="*/ 386 w 476"/>
                <a:gd name="T109" fmla="*/ 54 h 64"/>
                <a:gd name="T110" fmla="*/ 403 w 476"/>
                <a:gd name="T111" fmla="*/ 51 h 64"/>
                <a:gd name="T112" fmla="*/ 421 w 476"/>
                <a:gd name="T113" fmla="*/ 48 h 64"/>
                <a:gd name="T114" fmla="*/ 448 w 476"/>
                <a:gd name="T115" fmla="*/ 43 h 64"/>
                <a:gd name="T116" fmla="*/ 475 w 476"/>
                <a:gd name="T117" fmla="*/ 37 h 64"/>
                <a:gd name="T118" fmla="*/ 451 w 476"/>
                <a:gd name="T11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6" h="64">
                  <a:moveTo>
                    <a:pt x="451" y="8"/>
                  </a:moveTo>
                  <a:cubicBezTo>
                    <a:pt x="450" y="8"/>
                    <a:pt x="450" y="8"/>
                    <a:pt x="449" y="9"/>
                  </a:cubicBezTo>
                  <a:cubicBezTo>
                    <a:pt x="441" y="10"/>
                    <a:pt x="433" y="12"/>
                    <a:pt x="424" y="13"/>
                  </a:cubicBezTo>
                  <a:cubicBezTo>
                    <a:pt x="423" y="14"/>
                    <a:pt x="422" y="14"/>
                    <a:pt x="422" y="14"/>
                  </a:cubicBezTo>
                  <a:cubicBezTo>
                    <a:pt x="416" y="15"/>
                    <a:pt x="410" y="16"/>
                    <a:pt x="404" y="17"/>
                  </a:cubicBezTo>
                  <a:cubicBezTo>
                    <a:pt x="403" y="17"/>
                    <a:pt x="402" y="17"/>
                    <a:pt x="400" y="17"/>
                  </a:cubicBezTo>
                  <a:cubicBezTo>
                    <a:pt x="396" y="18"/>
                    <a:pt x="391" y="19"/>
                    <a:pt x="387" y="19"/>
                  </a:cubicBezTo>
                  <a:cubicBezTo>
                    <a:pt x="385" y="20"/>
                    <a:pt x="383" y="20"/>
                    <a:pt x="381" y="20"/>
                  </a:cubicBezTo>
                  <a:cubicBezTo>
                    <a:pt x="377" y="21"/>
                    <a:pt x="372" y="21"/>
                    <a:pt x="367" y="22"/>
                  </a:cubicBezTo>
                  <a:cubicBezTo>
                    <a:pt x="366" y="22"/>
                    <a:pt x="365" y="22"/>
                    <a:pt x="363" y="22"/>
                  </a:cubicBezTo>
                  <a:cubicBezTo>
                    <a:pt x="358" y="23"/>
                    <a:pt x="352" y="24"/>
                    <a:pt x="346" y="24"/>
                  </a:cubicBezTo>
                  <a:cubicBezTo>
                    <a:pt x="344" y="25"/>
                    <a:pt x="342" y="25"/>
                    <a:pt x="340" y="25"/>
                  </a:cubicBezTo>
                  <a:cubicBezTo>
                    <a:pt x="337" y="25"/>
                    <a:pt x="334" y="26"/>
                    <a:pt x="330" y="26"/>
                  </a:cubicBezTo>
                  <a:cubicBezTo>
                    <a:pt x="328" y="26"/>
                    <a:pt x="326" y="26"/>
                    <a:pt x="324" y="26"/>
                  </a:cubicBezTo>
                  <a:cubicBezTo>
                    <a:pt x="321" y="27"/>
                    <a:pt x="318" y="27"/>
                    <a:pt x="314" y="27"/>
                  </a:cubicBezTo>
                  <a:cubicBezTo>
                    <a:pt x="312" y="27"/>
                    <a:pt x="310" y="27"/>
                    <a:pt x="308" y="28"/>
                  </a:cubicBezTo>
                  <a:cubicBezTo>
                    <a:pt x="305" y="28"/>
                    <a:pt x="302" y="28"/>
                    <a:pt x="298" y="28"/>
                  </a:cubicBezTo>
                  <a:cubicBezTo>
                    <a:pt x="296" y="28"/>
                    <a:pt x="294" y="28"/>
                    <a:pt x="292" y="28"/>
                  </a:cubicBezTo>
                  <a:cubicBezTo>
                    <a:pt x="289" y="29"/>
                    <a:pt x="285" y="29"/>
                    <a:pt x="282" y="29"/>
                  </a:cubicBezTo>
                  <a:cubicBezTo>
                    <a:pt x="280" y="29"/>
                    <a:pt x="278" y="29"/>
                    <a:pt x="276" y="29"/>
                  </a:cubicBezTo>
                  <a:cubicBezTo>
                    <a:pt x="273" y="29"/>
                    <a:pt x="270" y="29"/>
                    <a:pt x="268" y="29"/>
                  </a:cubicBezTo>
                  <a:cubicBezTo>
                    <a:pt x="265" y="29"/>
                    <a:pt x="263" y="29"/>
                    <a:pt x="260" y="29"/>
                  </a:cubicBezTo>
                  <a:cubicBezTo>
                    <a:pt x="258" y="29"/>
                    <a:pt x="255" y="29"/>
                    <a:pt x="253" y="29"/>
                  </a:cubicBezTo>
                  <a:cubicBezTo>
                    <a:pt x="250" y="30"/>
                    <a:pt x="248" y="30"/>
                    <a:pt x="245" y="30"/>
                  </a:cubicBezTo>
                  <a:cubicBezTo>
                    <a:pt x="242" y="30"/>
                    <a:pt x="240" y="30"/>
                    <a:pt x="237" y="30"/>
                  </a:cubicBezTo>
                  <a:cubicBezTo>
                    <a:pt x="235" y="30"/>
                    <a:pt x="232" y="30"/>
                    <a:pt x="230" y="29"/>
                  </a:cubicBezTo>
                  <a:cubicBezTo>
                    <a:pt x="227" y="29"/>
                    <a:pt x="225" y="29"/>
                    <a:pt x="222" y="29"/>
                  </a:cubicBezTo>
                  <a:cubicBezTo>
                    <a:pt x="219" y="29"/>
                    <a:pt x="217" y="29"/>
                    <a:pt x="214" y="29"/>
                  </a:cubicBezTo>
                  <a:cubicBezTo>
                    <a:pt x="212" y="29"/>
                    <a:pt x="210" y="29"/>
                    <a:pt x="207" y="29"/>
                  </a:cubicBezTo>
                  <a:cubicBezTo>
                    <a:pt x="205" y="29"/>
                    <a:pt x="202" y="29"/>
                    <a:pt x="200" y="29"/>
                  </a:cubicBezTo>
                  <a:cubicBezTo>
                    <a:pt x="197" y="29"/>
                    <a:pt x="195" y="28"/>
                    <a:pt x="192" y="28"/>
                  </a:cubicBezTo>
                  <a:cubicBezTo>
                    <a:pt x="190" y="28"/>
                    <a:pt x="187" y="28"/>
                    <a:pt x="185" y="28"/>
                  </a:cubicBezTo>
                  <a:cubicBezTo>
                    <a:pt x="182" y="28"/>
                    <a:pt x="180" y="28"/>
                    <a:pt x="178" y="28"/>
                  </a:cubicBezTo>
                  <a:cubicBezTo>
                    <a:pt x="175" y="27"/>
                    <a:pt x="172" y="27"/>
                    <a:pt x="170" y="27"/>
                  </a:cubicBezTo>
                  <a:cubicBezTo>
                    <a:pt x="167" y="27"/>
                    <a:pt x="165" y="27"/>
                    <a:pt x="163" y="26"/>
                  </a:cubicBezTo>
                  <a:cubicBezTo>
                    <a:pt x="160" y="26"/>
                    <a:pt x="157" y="26"/>
                    <a:pt x="155" y="26"/>
                  </a:cubicBezTo>
                  <a:cubicBezTo>
                    <a:pt x="152" y="26"/>
                    <a:pt x="150" y="25"/>
                    <a:pt x="148" y="25"/>
                  </a:cubicBezTo>
                  <a:cubicBezTo>
                    <a:pt x="145" y="25"/>
                    <a:pt x="142" y="25"/>
                    <a:pt x="140" y="24"/>
                  </a:cubicBezTo>
                  <a:cubicBezTo>
                    <a:pt x="137" y="24"/>
                    <a:pt x="135" y="24"/>
                    <a:pt x="133" y="24"/>
                  </a:cubicBezTo>
                  <a:cubicBezTo>
                    <a:pt x="130" y="23"/>
                    <a:pt x="127" y="23"/>
                    <a:pt x="125" y="23"/>
                  </a:cubicBezTo>
                  <a:cubicBezTo>
                    <a:pt x="122" y="23"/>
                    <a:pt x="120" y="22"/>
                    <a:pt x="118" y="22"/>
                  </a:cubicBezTo>
                  <a:cubicBezTo>
                    <a:pt x="115" y="22"/>
                    <a:pt x="113" y="21"/>
                    <a:pt x="110" y="21"/>
                  </a:cubicBezTo>
                  <a:cubicBezTo>
                    <a:pt x="108" y="21"/>
                    <a:pt x="105" y="20"/>
                    <a:pt x="103" y="20"/>
                  </a:cubicBezTo>
                  <a:cubicBezTo>
                    <a:pt x="100" y="20"/>
                    <a:pt x="98" y="19"/>
                    <a:pt x="95" y="19"/>
                  </a:cubicBezTo>
                  <a:cubicBezTo>
                    <a:pt x="93" y="19"/>
                    <a:pt x="90" y="18"/>
                    <a:pt x="88" y="18"/>
                  </a:cubicBezTo>
                  <a:cubicBezTo>
                    <a:pt x="85" y="17"/>
                    <a:pt x="83" y="17"/>
                    <a:pt x="80" y="17"/>
                  </a:cubicBezTo>
                  <a:cubicBezTo>
                    <a:pt x="78" y="16"/>
                    <a:pt x="75" y="16"/>
                    <a:pt x="73" y="15"/>
                  </a:cubicBezTo>
                  <a:cubicBezTo>
                    <a:pt x="70" y="15"/>
                    <a:pt x="68" y="14"/>
                    <a:pt x="65" y="14"/>
                  </a:cubicBezTo>
                  <a:cubicBezTo>
                    <a:pt x="63" y="14"/>
                    <a:pt x="60" y="13"/>
                    <a:pt x="58" y="13"/>
                  </a:cubicBezTo>
                  <a:cubicBezTo>
                    <a:pt x="55" y="12"/>
                    <a:pt x="53" y="12"/>
                    <a:pt x="50" y="11"/>
                  </a:cubicBezTo>
                  <a:cubicBezTo>
                    <a:pt x="48" y="11"/>
                    <a:pt x="45" y="10"/>
                    <a:pt x="43" y="10"/>
                  </a:cubicBezTo>
                  <a:cubicBezTo>
                    <a:pt x="40" y="9"/>
                    <a:pt x="38" y="9"/>
                    <a:pt x="36" y="8"/>
                  </a:cubicBezTo>
                  <a:cubicBezTo>
                    <a:pt x="32" y="8"/>
                    <a:pt x="28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3" y="3"/>
                    <a:pt x="7" y="2"/>
                    <a:pt x="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6"/>
                    <a:pt x="12" y="38"/>
                    <a:pt x="17" y="39"/>
                  </a:cubicBezTo>
                  <a:cubicBezTo>
                    <a:pt x="19" y="39"/>
                    <a:pt x="21" y="40"/>
                    <a:pt x="23" y="40"/>
                  </a:cubicBezTo>
                  <a:cubicBezTo>
                    <a:pt x="27" y="41"/>
                    <a:pt x="31" y="42"/>
                    <a:pt x="35" y="43"/>
                  </a:cubicBezTo>
                  <a:cubicBezTo>
                    <a:pt x="36" y="43"/>
                    <a:pt x="37" y="43"/>
                    <a:pt x="38" y="43"/>
                  </a:cubicBezTo>
                  <a:cubicBezTo>
                    <a:pt x="39" y="44"/>
                    <a:pt x="40" y="44"/>
                    <a:pt x="41" y="44"/>
                  </a:cubicBezTo>
                  <a:cubicBezTo>
                    <a:pt x="44" y="45"/>
                    <a:pt x="46" y="45"/>
                    <a:pt x="49" y="46"/>
                  </a:cubicBezTo>
                  <a:cubicBezTo>
                    <a:pt x="51" y="46"/>
                    <a:pt x="54" y="47"/>
                    <a:pt x="56" y="47"/>
                  </a:cubicBezTo>
                  <a:cubicBezTo>
                    <a:pt x="59" y="48"/>
                    <a:pt x="61" y="48"/>
                    <a:pt x="64" y="48"/>
                  </a:cubicBezTo>
                  <a:cubicBezTo>
                    <a:pt x="66" y="49"/>
                    <a:pt x="69" y="49"/>
                    <a:pt x="71" y="50"/>
                  </a:cubicBezTo>
                  <a:cubicBezTo>
                    <a:pt x="74" y="50"/>
                    <a:pt x="76" y="51"/>
                    <a:pt x="79" y="51"/>
                  </a:cubicBezTo>
                  <a:cubicBezTo>
                    <a:pt x="82" y="51"/>
                    <a:pt x="84" y="52"/>
                    <a:pt x="87" y="52"/>
                  </a:cubicBezTo>
                  <a:cubicBezTo>
                    <a:pt x="89" y="53"/>
                    <a:pt x="92" y="53"/>
                    <a:pt x="94" y="53"/>
                  </a:cubicBezTo>
                  <a:cubicBezTo>
                    <a:pt x="96" y="54"/>
                    <a:pt x="97" y="54"/>
                    <a:pt x="98" y="54"/>
                  </a:cubicBezTo>
                  <a:cubicBezTo>
                    <a:pt x="99" y="54"/>
                    <a:pt x="101" y="54"/>
                    <a:pt x="102" y="54"/>
                  </a:cubicBezTo>
                  <a:cubicBezTo>
                    <a:pt x="104" y="55"/>
                    <a:pt x="106" y="55"/>
                    <a:pt x="109" y="55"/>
                  </a:cubicBezTo>
                  <a:cubicBezTo>
                    <a:pt x="111" y="56"/>
                    <a:pt x="114" y="56"/>
                    <a:pt x="117" y="56"/>
                  </a:cubicBezTo>
                  <a:cubicBezTo>
                    <a:pt x="119" y="57"/>
                    <a:pt x="121" y="57"/>
                    <a:pt x="124" y="57"/>
                  </a:cubicBezTo>
                  <a:cubicBezTo>
                    <a:pt x="126" y="57"/>
                    <a:pt x="129" y="58"/>
                    <a:pt x="132" y="58"/>
                  </a:cubicBezTo>
                  <a:cubicBezTo>
                    <a:pt x="134" y="58"/>
                    <a:pt x="136" y="59"/>
                    <a:pt x="139" y="59"/>
                  </a:cubicBezTo>
                  <a:cubicBezTo>
                    <a:pt x="141" y="59"/>
                    <a:pt x="144" y="59"/>
                    <a:pt x="146" y="60"/>
                  </a:cubicBezTo>
                  <a:cubicBezTo>
                    <a:pt x="149" y="60"/>
                    <a:pt x="151" y="60"/>
                    <a:pt x="154" y="60"/>
                  </a:cubicBezTo>
                  <a:cubicBezTo>
                    <a:pt x="155" y="60"/>
                    <a:pt x="156" y="60"/>
                    <a:pt x="157" y="60"/>
                  </a:cubicBezTo>
                  <a:cubicBezTo>
                    <a:pt x="158" y="61"/>
                    <a:pt x="160" y="61"/>
                    <a:pt x="161" y="61"/>
                  </a:cubicBezTo>
                  <a:cubicBezTo>
                    <a:pt x="164" y="61"/>
                    <a:pt x="166" y="61"/>
                    <a:pt x="168" y="61"/>
                  </a:cubicBezTo>
                  <a:cubicBezTo>
                    <a:pt x="171" y="62"/>
                    <a:pt x="174" y="62"/>
                    <a:pt x="176" y="62"/>
                  </a:cubicBezTo>
                  <a:cubicBezTo>
                    <a:pt x="179" y="62"/>
                    <a:pt x="181" y="62"/>
                    <a:pt x="183" y="62"/>
                  </a:cubicBezTo>
                  <a:cubicBezTo>
                    <a:pt x="186" y="62"/>
                    <a:pt x="189" y="63"/>
                    <a:pt x="191" y="63"/>
                  </a:cubicBezTo>
                  <a:cubicBezTo>
                    <a:pt x="194" y="63"/>
                    <a:pt x="196" y="63"/>
                    <a:pt x="198" y="63"/>
                  </a:cubicBezTo>
                  <a:cubicBezTo>
                    <a:pt x="201" y="63"/>
                    <a:pt x="204" y="63"/>
                    <a:pt x="206" y="63"/>
                  </a:cubicBezTo>
                  <a:cubicBezTo>
                    <a:pt x="209" y="63"/>
                    <a:pt x="211" y="63"/>
                    <a:pt x="213" y="64"/>
                  </a:cubicBezTo>
                  <a:cubicBezTo>
                    <a:pt x="214" y="64"/>
                    <a:pt x="215" y="64"/>
                    <a:pt x="215" y="64"/>
                  </a:cubicBezTo>
                  <a:cubicBezTo>
                    <a:pt x="217" y="64"/>
                    <a:pt x="219" y="64"/>
                    <a:pt x="221" y="64"/>
                  </a:cubicBezTo>
                  <a:cubicBezTo>
                    <a:pt x="223" y="64"/>
                    <a:pt x="226" y="64"/>
                    <a:pt x="229" y="64"/>
                  </a:cubicBezTo>
                  <a:cubicBezTo>
                    <a:pt x="231" y="64"/>
                    <a:pt x="234" y="64"/>
                    <a:pt x="236" y="64"/>
                  </a:cubicBezTo>
                  <a:cubicBezTo>
                    <a:pt x="239" y="64"/>
                    <a:pt x="241" y="64"/>
                    <a:pt x="244" y="64"/>
                  </a:cubicBezTo>
                  <a:cubicBezTo>
                    <a:pt x="246" y="64"/>
                    <a:pt x="249" y="64"/>
                    <a:pt x="251" y="64"/>
                  </a:cubicBezTo>
                  <a:cubicBezTo>
                    <a:pt x="254" y="64"/>
                    <a:pt x="257" y="64"/>
                    <a:pt x="259" y="64"/>
                  </a:cubicBezTo>
                  <a:cubicBezTo>
                    <a:pt x="262" y="64"/>
                    <a:pt x="264" y="64"/>
                    <a:pt x="267" y="64"/>
                  </a:cubicBezTo>
                  <a:cubicBezTo>
                    <a:pt x="269" y="64"/>
                    <a:pt x="272" y="63"/>
                    <a:pt x="274" y="63"/>
                  </a:cubicBezTo>
                  <a:cubicBezTo>
                    <a:pt x="275" y="63"/>
                    <a:pt x="276" y="63"/>
                    <a:pt x="277" y="63"/>
                  </a:cubicBezTo>
                  <a:cubicBezTo>
                    <a:pt x="278" y="63"/>
                    <a:pt x="280" y="63"/>
                    <a:pt x="281" y="63"/>
                  </a:cubicBezTo>
                  <a:cubicBezTo>
                    <a:pt x="284" y="63"/>
                    <a:pt x="287" y="63"/>
                    <a:pt x="291" y="63"/>
                  </a:cubicBezTo>
                  <a:cubicBezTo>
                    <a:pt x="293" y="63"/>
                    <a:pt x="295" y="63"/>
                    <a:pt x="297" y="62"/>
                  </a:cubicBezTo>
                  <a:cubicBezTo>
                    <a:pt x="300" y="62"/>
                    <a:pt x="303" y="62"/>
                    <a:pt x="307" y="62"/>
                  </a:cubicBezTo>
                  <a:cubicBezTo>
                    <a:pt x="309" y="62"/>
                    <a:pt x="311" y="62"/>
                    <a:pt x="313" y="61"/>
                  </a:cubicBezTo>
                  <a:cubicBezTo>
                    <a:pt x="316" y="61"/>
                    <a:pt x="320" y="61"/>
                    <a:pt x="323" y="61"/>
                  </a:cubicBezTo>
                  <a:cubicBezTo>
                    <a:pt x="325" y="61"/>
                    <a:pt x="327" y="60"/>
                    <a:pt x="329" y="60"/>
                  </a:cubicBezTo>
                  <a:cubicBezTo>
                    <a:pt x="332" y="60"/>
                    <a:pt x="336" y="60"/>
                    <a:pt x="339" y="59"/>
                  </a:cubicBezTo>
                  <a:cubicBezTo>
                    <a:pt x="341" y="59"/>
                    <a:pt x="342" y="59"/>
                    <a:pt x="344" y="59"/>
                  </a:cubicBezTo>
                  <a:cubicBezTo>
                    <a:pt x="344" y="59"/>
                    <a:pt x="344" y="59"/>
                    <a:pt x="345" y="59"/>
                  </a:cubicBezTo>
                  <a:cubicBezTo>
                    <a:pt x="351" y="58"/>
                    <a:pt x="356" y="58"/>
                    <a:pt x="362" y="57"/>
                  </a:cubicBezTo>
                  <a:cubicBezTo>
                    <a:pt x="364" y="57"/>
                    <a:pt x="365" y="57"/>
                    <a:pt x="366" y="56"/>
                  </a:cubicBezTo>
                  <a:cubicBezTo>
                    <a:pt x="371" y="56"/>
                    <a:pt x="376" y="55"/>
                    <a:pt x="380" y="55"/>
                  </a:cubicBezTo>
                  <a:cubicBezTo>
                    <a:pt x="382" y="54"/>
                    <a:pt x="384" y="54"/>
                    <a:pt x="386" y="54"/>
                  </a:cubicBezTo>
                  <a:cubicBezTo>
                    <a:pt x="390" y="53"/>
                    <a:pt x="395" y="52"/>
                    <a:pt x="399" y="52"/>
                  </a:cubicBezTo>
                  <a:cubicBezTo>
                    <a:pt x="401" y="52"/>
                    <a:pt x="402" y="51"/>
                    <a:pt x="403" y="51"/>
                  </a:cubicBezTo>
                  <a:cubicBezTo>
                    <a:pt x="409" y="50"/>
                    <a:pt x="415" y="49"/>
                    <a:pt x="420" y="48"/>
                  </a:cubicBezTo>
                  <a:cubicBezTo>
                    <a:pt x="421" y="48"/>
                    <a:pt x="421" y="48"/>
                    <a:pt x="421" y="48"/>
                  </a:cubicBezTo>
                  <a:cubicBezTo>
                    <a:pt x="422" y="48"/>
                    <a:pt x="423" y="48"/>
                    <a:pt x="423" y="48"/>
                  </a:cubicBezTo>
                  <a:cubicBezTo>
                    <a:pt x="431" y="46"/>
                    <a:pt x="440" y="45"/>
                    <a:pt x="448" y="43"/>
                  </a:cubicBezTo>
                  <a:cubicBezTo>
                    <a:pt x="448" y="43"/>
                    <a:pt x="449" y="43"/>
                    <a:pt x="449" y="43"/>
                  </a:cubicBezTo>
                  <a:cubicBezTo>
                    <a:pt x="458" y="41"/>
                    <a:pt x="466" y="39"/>
                    <a:pt x="475" y="37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68" y="4"/>
                    <a:pt x="459" y="6"/>
                    <a:pt x="451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38" name="Group 43"/>
            <p:cNvGrpSpPr/>
            <p:nvPr/>
          </p:nvGrpSpPr>
          <p:grpSpPr>
            <a:xfrm>
              <a:off x="4822317" y="2632888"/>
              <a:ext cx="796925" cy="458788"/>
              <a:chOff x="4822317" y="2632888"/>
              <a:chExt cx="796925" cy="458788"/>
            </a:xfrm>
          </p:grpSpPr>
          <p:sp>
            <p:nvSpPr>
              <p:cNvPr id="42" name="Freeform 38"/>
              <p:cNvSpPr>
                <a:spLocks noEditPoints="1"/>
              </p:cNvSpPr>
              <p:nvPr/>
            </p:nvSpPr>
            <p:spPr bwMode="auto">
              <a:xfrm>
                <a:off x="4822317" y="2632888"/>
                <a:ext cx="796925" cy="458788"/>
              </a:xfrm>
              <a:custGeom>
                <a:avLst/>
                <a:gdLst>
                  <a:gd name="T0" fmla="*/ 205 w 212"/>
                  <a:gd name="T1" fmla="*/ 72 h 122"/>
                  <a:gd name="T2" fmla="*/ 205 w 212"/>
                  <a:gd name="T3" fmla="*/ 85 h 122"/>
                  <a:gd name="T4" fmla="*/ 147 w 212"/>
                  <a:gd name="T5" fmla="*/ 118 h 122"/>
                  <a:gd name="T6" fmla="*/ 125 w 212"/>
                  <a:gd name="T7" fmla="*/ 118 h 122"/>
                  <a:gd name="T8" fmla="*/ 6 w 212"/>
                  <a:gd name="T9" fmla="*/ 50 h 122"/>
                  <a:gd name="T10" fmla="*/ 6 w 212"/>
                  <a:gd name="T11" fmla="*/ 37 h 122"/>
                  <a:gd name="T12" fmla="*/ 64 w 212"/>
                  <a:gd name="T13" fmla="*/ 3 h 122"/>
                  <a:gd name="T14" fmla="*/ 87 w 212"/>
                  <a:gd name="T15" fmla="*/ 3 h 122"/>
                  <a:gd name="T16" fmla="*/ 205 w 212"/>
                  <a:gd name="T17" fmla="*/ 72 h 122"/>
                  <a:gd name="T18" fmla="*/ 70 w 212"/>
                  <a:gd name="T19" fmla="*/ 81 h 122"/>
                  <a:gd name="T20" fmla="*/ 141 w 212"/>
                  <a:gd name="T21" fmla="*/ 81 h 122"/>
                  <a:gd name="T22" fmla="*/ 141 w 212"/>
                  <a:gd name="T23" fmla="*/ 40 h 122"/>
                  <a:gd name="T24" fmla="*/ 70 w 212"/>
                  <a:gd name="T25" fmla="*/ 40 h 122"/>
                  <a:gd name="T26" fmla="*/ 70 w 212"/>
                  <a:gd name="T27" fmla="*/ 8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122">
                    <a:moveTo>
                      <a:pt x="205" y="72"/>
                    </a:moveTo>
                    <a:cubicBezTo>
                      <a:pt x="212" y="75"/>
                      <a:pt x="212" y="81"/>
                      <a:pt x="205" y="85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1" y="122"/>
                      <a:pt x="131" y="122"/>
                      <a:pt x="125" y="118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46"/>
                      <a:pt x="0" y="41"/>
                      <a:pt x="6" y="3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71" y="0"/>
                      <a:pt x="81" y="0"/>
                      <a:pt x="87" y="3"/>
                    </a:cubicBezTo>
                    <a:lnTo>
                      <a:pt x="205" y="72"/>
                    </a:lnTo>
                    <a:close/>
                    <a:moveTo>
                      <a:pt x="70" y="81"/>
                    </a:moveTo>
                    <a:cubicBezTo>
                      <a:pt x="90" y="93"/>
                      <a:pt x="122" y="93"/>
                      <a:pt x="141" y="81"/>
                    </a:cubicBezTo>
                    <a:cubicBezTo>
                      <a:pt x="161" y="70"/>
                      <a:pt x="161" y="52"/>
                      <a:pt x="141" y="40"/>
                    </a:cubicBezTo>
                    <a:cubicBezTo>
                      <a:pt x="121" y="29"/>
                      <a:pt x="90" y="29"/>
                      <a:pt x="70" y="40"/>
                    </a:cubicBezTo>
                    <a:cubicBezTo>
                      <a:pt x="51" y="52"/>
                      <a:pt x="51" y="70"/>
                      <a:pt x="70" y="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39"/>
              <p:cNvSpPr>
                <a:spLocks noEditPoints="1"/>
              </p:cNvSpPr>
              <p:nvPr/>
            </p:nvSpPr>
            <p:spPr bwMode="auto">
              <a:xfrm>
                <a:off x="5055681" y="2764651"/>
                <a:ext cx="330200" cy="192088"/>
              </a:xfrm>
              <a:custGeom>
                <a:avLst/>
                <a:gdLst>
                  <a:gd name="T0" fmla="*/ 72 w 88"/>
                  <a:gd name="T1" fmla="*/ 9 h 51"/>
                  <a:gd name="T2" fmla="*/ 72 w 88"/>
                  <a:gd name="T3" fmla="*/ 42 h 51"/>
                  <a:gd name="T4" fmla="*/ 15 w 88"/>
                  <a:gd name="T5" fmla="*/ 42 h 51"/>
                  <a:gd name="T6" fmla="*/ 15 w 88"/>
                  <a:gd name="T7" fmla="*/ 9 h 51"/>
                  <a:gd name="T8" fmla="*/ 72 w 88"/>
                  <a:gd name="T9" fmla="*/ 9 h 51"/>
                  <a:gd name="T10" fmla="*/ 27 w 88"/>
                  <a:gd name="T11" fmla="*/ 39 h 51"/>
                  <a:gd name="T12" fmla="*/ 43 w 88"/>
                  <a:gd name="T13" fmla="*/ 37 h 51"/>
                  <a:gd name="T14" fmla="*/ 51 w 88"/>
                  <a:gd name="T15" fmla="*/ 18 h 51"/>
                  <a:gd name="T16" fmla="*/ 58 w 88"/>
                  <a:gd name="T17" fmla="*/ 18 h 51"/>
                  <a:gd name="T18" fmla="*/ 57 w 88"/>
                  <a:gd name="T19" fmla="*/ 22 h 51"/>
                  <a:gd name="T20" fmla="*/ 56 w 88"/>
                  <a:gd name="T21" fmla="*/ 23 h 51"/>
                  <a:gd name="T22" fmla="*/ 62 w 88"/>
                  <a:gd name="T23" fmla="*/ 26 h 51"/>
                  <a:gd name="T24" fmla="*/ 63 w 88"/>
                  <a:gd name="T25" fmla="*/ 25 h 51"/>
                  <a:gd name="T26" fmla="*/ 66 w 88"/>
                  <a:gd name="T27" fmla="*/ 16 h 51"/>
                  <a:gd name="T28" fmla="*/ 69 w 88"/>
                  <a:gd name="T29" fmla="*/ 14 h 51"/>
                  <a:gd name="T30" fmla="*/ 64 w 88"/>
                  <a:gd name="T31" fmla="*/ 11 h 51"/>
                  <a:gd name="T32" fmla="*/ 61 w 88"/>
                  <a:gd name="T33" fmla="*/ 13 h 51"/>
                  <a:gd name="T34" fmla="*/ 44 w 88"/>
                  <a:gd name="T35" fmla="*/ 15 h 51"/>
                  <a:gd name="T36" fmla="*/ 37 w 88"/>
                  <a:gd name="T37" fmla="*/ 34 h 51"/>
                  <a:gd name="T38" fmla="*/ 29 w 88"/>
                  <a:gd name="T39" fmla="*/ 34 h 51"/>
                  <a:gd name="T40" fmla="*/ 30 w 88"/>
                  <a:gd name="T41" fmla="*/ 30 h 51"/>
                  <a:gd name="T42" fmla="*/ 33 w 88"/>
                  <a:gd name="T43" fmla="*/ 28 h 51"/>
                  <a:gd name="T44" fmla="*/ 27 w 88"/>
                  <a:gd name="T45" fmla="*/ 24 h 51"/>
                  <a:gd name="T46" fmla="*/ 24 w 88"/>
                  <a:gd name="T47" fmla="*/ 26 h 51"/>
                  <a:gd name="T48" fmla="*/ 21 w 88"/>
                  <a:gd name="T49" fmla="*/ 36 h 51"/>
                  <a:gd name="T50" fmla="*/ 18 w 88"/>
                  <a:gd name="T51" fmla="*/ 37 h 51"/>
                  <a:gd name="T52" fmla="*/ 24 w 88"/>
                  <a:gd name="T53" fmla="*/ 40 h 51"/>
                  <a:gd name="T54" fmla="*/ 27 w 88"/>
                  <a:gd name="T55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51">
                    <a:moveTo>
                      <a:pt x="72" y="9"/>
                    </a:moveTo>
                    <a:cubicBezTo>
                      <a:pt x="88" y="18"/>
                      <a:pt x="88" y="33"/>
                      <a:pt x="72" y="42"/>
                    </a:cubicBezTo>
                    <a:cubicBezTo>
                      <a:pt x="57" y="51"/>
                      <a:pt x="31" y="51"/>
                      <a:pt x="15" y="42"/>
                    </a:cubicBezTo>
                    <a:cubicBezTo>
                      <a:pt x="0" y="33"/>
                      <a:pt x="0" y="18"/>
                      <a:pt x="15" y="9"/>
                    </a:cubicBezTo>
                    <a:cubicBezTo>
                      <a:pt x="31" y="0"/>
                      <a:pt x="56" y="0"/>
                      <a:pt x="72" y="9"/>
                    </a:cubicBezTo>
                    <a:close/>
                    <a:moveTo>
                      <a:pt x="27" y="39"/>
                    </a:moveTo>
                    <a:cubicBezTo>
                      <a:pt x="32" y="41"/>
                      <a:pt x="38" y="40"/>
                      <a:pt x="43" y="37"/>
                    </a:cubicBezTo>
                    <a:cubicBezTo>
                      <a:pt x="55" y="30"/>
                      <a:pt x="43" y="23"/>
                      <a:pt x="51" y="18"/>
                    </a:cubicBezTo>
                    <a:cubicBezTo>
                      <a:pt x="54" y="16"/>
                      <a:pt x="56" y="16"/>
                      <a:pt x="58" y="18"/>
                    </a:cubicBezTo>
                    <a:cubicBezTo>
                      <a:pt x="60" y="19"/>
                      <a:pt x="60" y="20"/>
                      <a:pt x="57" y="22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8" y="22"/>
                      <a:pt x="70" y="19"/>
                      <a:pt x="66" y="16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5" y="11"/>
                      <a:pt x="50" y="12"/>
                      <a:pt x="44" y="15"/>
                    </a:cubicBezTo>
                    <a:cubicBezTo>
                      <a:pt x="33" y="21"/>
                      <a:pt x="45" y="29"/>
                      <a:pt x="37" y="34"/>
                    </a:cubicBezTo>
                    <a:cubicBezTo>
                      <a:pt x="34" y="35"/>
                      <a:pt x="31" y="35"/>
                      <a:pt x="29" y="34"/>
                    </a:cubicBezTo>
                    <a:cubicBezTo>
                      <a:pt x="27" y="33"/>
                      <a:pt x="27" y="31"/>
                      <a:pt x="30" y="30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19" y="29"/>
                      <a:pt x="18" y="33"/>
                      <a:pt x="21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7" y="39"/>
                      <a:pt x="27" y="39"/>
                      <a:pt x="27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6391276" y="1411288"/>
              <a:ext cx="0" cy="0"/>
            </a:xfrm>
            <a:prstGeom prst="line">
              <a:avLst/>
            </a:prstGeom>
            <a:noFill/>
            <a:ln w="30163" cap="flat">
              <a:solidFill>
                <a:srgbClr val="DA7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6391276" y="2025651"/>
              <a:ext cx="0" cy="0"/>
            </a:xfrm>
            <a:prstGeom prst="line">
              <a:avLst/>
            </a:prstGeom>
            <a:noFill/>
            <a:ln w="30163" cap="flat">
              <a:solidFill>
                <a:srgbClr val="DA7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Oval 6"/>
            <p:cNvSpPr>
              <a:spLocks noChangeArrowheads="1"/>
            </p:cNvSpPr>
            <p:nvPr/>
          </p:nvSpPr>
          <p:spPr bwMode="auto">
            <a:xfrm>
              <a:off x="8478410" y="5382647"/>
              <a:ext cx="131763" cy="131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527719" y="1542680"/>
            <a:ext cx="990463" cy="512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B64340"/>
                </a:solidFill>
              </a:rPr>
              <a:t>РАЗМЕР </a:t>
            </a:r>
          </a:p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B64340"/>
                </a:solidFill>
              </a:rPr>
              <a:t>КРЕДИТА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1520" y="1988152"/>
            <a:ext cx="2092225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400" dirty="0"/>
              <a:t>Социальная выплата </a:t>
            </a:r>
            <a:br>
              <a:rPr lang="ru-RU" sz="1400" dirty="0"/>
            </a:br>
            <a:r>
              <a:rPr lang="ru-RU" sz="1400" dirty="0"/>
              <a:t>предоставляется в размере </a:t>
            </a:r>
            <a:r>
              <a:rPr lang="ru-RU" sz="1400" b="1" dirty="0" smtClean="0">
                <a:solidFill>
                  <a:srgbClr val="C00000"/>
                </a:solidFill>
              </a:rPr>
              <a:t>15% </a:t>
            </a:r>
            <a:r>
              <a:rPr lang="ru-RU" sz="1400" b="1" dirty="0">
                <a:solidFill>
                  <a:srgbClr val="C00000"/>
                </a:solidFill>
              </a:rPr>
              <a:t>от стоимости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строительства жилья, </a:t>
            </a:r>
            <a:br>
              <a:rPr lang="ru-RU" sz="1400" dirty="0"/>
            </a:br>
            <a:r>
              <a:rPr lang="ru-RU" sz="1400" dirty="0"/>
              <a:t>определенной исходя из </a:t>
            </a:r>
            <a:br>
              <a:rPr lang="ru-RU" sz="1400" dirty="0"/>
            </a:br>
            <a:r>
              <a:rPr lang="ru-RU" sz="1400" dirty="0"/>
              <a:t>стоимости 1 кв. метра </a:t>
            </a:r>
            <a:br>
              <a:rPr lang="ru-RU" sz="1400" dirty="0"/>
            </a:br>
            <a:r>
              <a:rPr lang="ru-RU" sz="1400" dirty="0"/>
              <a:t>жилья, утверждаемой </a:t>
            </a:r>
            <a:br>
              <a:rPr lang="ru-RU" sz="1400" dirty="0"/>
            </a:br>
            <a:r>
              <a:rPr lang="ru-RU" sz="1400" dirty="0"/>
              <a:t>министерством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строительства края, и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размера нормативной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площади жилого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помещения</a:t>
            </a:r>
            <a:endParaRPr lang="en-US" sz="1400" b="1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00222" y="4941168"/>
            <a:ext cx="320613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ko-KR"/>
            </a:defPPr>
            <a:lvl1pPr algn="r">
              <a:lnSpc>
                <a:spcPct val="150000"/>
              </a:lnSpc>
              <a:defRPr sz="1400"/>
            </a:lvl1pPr>
          </a:lstStyle>
          <a:p>
            <a:pPr algn="ctr">
              <a:lnSpc>
                <a:spcPct val="100000"/>
              </a:lnSpc>
            </a:pPr>
            <a:r>
              <a:rPr lang="ru-RU" dirty="0"/>
              <a:t>Социальную выплату можно направить </a:t>
            </a:r>
            <a:br>
              <a:rPr lang="ru-RU" dirty="0"/>
            </a:br>
            <a:r>
              <a:rPr lang="ru-RU" dirty="0"/>
              <a:t>как для участия в </a:t>
            </a:r>
            <a:r>
              <a:rPr lang="ru-RU" b="1" dirty="0">
                <a:solidFill>
                  <a:srgbClr val="C00000"/>
                </a:solidFill>
              </a:rPr>
              <a:t>долевом строительстве </a:t>
            </a:r>
            <a:r>
              <a:rPr lang="ru-RU" dirty="0"/>
              <a:t>жилья, так и </a:t>
            </a:r>
            <a:r>
              <a:rPr lang="ru-RU" b="1" dirty="0">
                <a:solidFill>
                  <a:srgbClr val="C00000"/>
                </a:solidFill>
              </a:rPr>
              <a:t>для строительства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индивидуального жилого дома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794610" y="4750401"/>
            <a:ext cx="1056211" cy="19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86431" y="4141800"/>
            <a:ext cx="214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ИСПОЛЬЗОВАНИЕ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ВЫПЛАТЫ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45228" y="980728"/>
            <a:ext cx="1724575" cy="512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/>
                </a:solidFill>
              </a:rPr>
              <a:t>ОТВЕТСТВЕННЫЕ </a:t>
            </a:r>
          </a:p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/>
                </a:solidFill>
              </a:rPr>
              <a:t>ОРГАНЫ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5722" y="1583299"/>
            <a:ext cx="2770277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10000"/>
            </a:pPr>
            <a:r>
              <a:rPr lang="ru-RU" sz="1400" dirty="0"/>
              <a:t>Для получения более подробной </a:t>
            </a:r>
            <a:br>
              <a:rPr lang="ru-RU" sz="1400" dirty="0"/>
            </a:br>
            <a:r>
              <a:rPr lang="ru-RU" sz="1400" dirty="0"/>
              <a:t>информации можно обратиться </a:t>
            </a:r>
            <a:br>
              <a:rPr lang="ru-RU" sz="1400" dirty="0"/>
            </a:br>
            <a:r>
              <a:rPr lang="ru-RU" sz="1400" dirty="0"/>
              <a:t>в </a:t>
            </a:r>
            <a:r>
              <a:rPr lang="ru-RU" sz="1400" b="1" dirty="0">
                <a:solidFill>
                  <a:srgbClr val="C00000"/>
                </a:solidFill>
              </a:rPr>
              <a:t>администрацию муниципального 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образования </a:t>
            </a:r>
            <a:r>
              <a:rPr lang="ru-RU" sz="1400" dirty="0"/>
              <a:t>по постоянному месту жительства, а также в </a:t>
            </a:r>
            <a:r>
              <a:rPr lang="ru-RU" sz="1400" b="1" dirty="0">
                <a:solidFill>
                  <a:srgbClr val="C00000"/>
                </a:solidFill>
              </a:rPr>
              <a:t>отдел  государственной поддержки 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граждан </a:t>
            </a:r>
            <a:r>
              <a:rPr lang="ru-RU" sz="1400" dirty="0"/>
              <a:t>министерства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строительства края по адресу: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г. Хабаровск, ул. Запарина, д. 76, </a:t>
            </a:r>
            <a:br>
              <a:rPr lang="ru-RU" sz="1400" dirty="0"/>
            </a:br>
            <a:r>
              <a:rPr lang="ru-RU" sz="1400" dirty="0"/>
              <a:t>каб. 531, </a:t>
            </a:r>
            <a:r>
              <a:rPr lang="ru-RU" sz="1400" dirty="0" smtClean="0"/>
              <a:t>тел. </a:t>
            </a:r>
            <a:r>
              <a:rPr lang="ru-RU" sz="1400" dirty="0"/>
              <a:t>8 (4212) 30-44-52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 rot="3089576">
            <a:off x="3227534" y="4094841"/>
            <a:ext cx="302966" cy="303855"/>
            <a:chOff x="3908994" y="4793072"/>
            <a:chExt cx="339786" cy="340783"/>
          </a:xfrm>
        </p:grpSpPr>
        <p:sp>
          <p:nvSpPr>
            <p:cNvPr id="52" name="Freeform 10"/>
            <p:cNvSpPr>
              <a:spLocks noEditPoints="1"/>
            </p:cNvSpPr>
            <p:nvPr/>
          </p:nvSpPr>
          <p:spPr bwMode="auto">
            <a:xfrm flipH="1">
              <a:off x="3939884" y="4825955"/>
              <a:ext cx="308896" cy="307900"/>
            </a:xfrm>
            <a:custGeom>
              <a:avLst/>
              <a:gdLst>
                <a:gd name="T0" fmla="*/ 108 w 216"/>
                <a:gd name="T1" fmla="*/ 216 h 216"/>
                <a:gd name="T2" fmla="*/ 216 w 216"/>
                <a:gd name="T3" fmla="*/ 108 h 216"/>
                <a:gd name="T4" fmla="*/ 203 w 216"/>
                <a:gd name="T5" fmla="*/ 57 h 216"/>
                <a:gd name="T6" fmla="*/ 201 w 216"/>
                <a:gd name="T7" fmla="*/ 57 h 216"/>
                <a:gd name="T8" fmla="*/ 199 w 216"/>
                <a:gd name="T9" fmla="*/ 57 h 216"/>
                <a:gd name="T10" fmla="*/ 185 w 216"/>
                <a:gd name="T11" fmla="*/ 56 h 216"/>
                <a:gd name="T12" fmla="*/ 175 w 216"/>
                <a:gd name="T13" fmla="*/ 66 h 216"/>
                <a:gd name="T14" fmla="*/ 187 w 216"/>
                <a:gd name="T15" fmla="*/ 108 h 216"/>
                <a:gd name="T16" fmla="*/ 108 w 216"/>
                <a:gd name="T17" fmla="*/ 187 h 216"/>
                <a:gd name="T18" fmla="*/ 29 w 216"/>
                <a:gd name="T19" fmla="*/ 108 h 216"/>
                <a:gd name="T20" fmla="*/ 108 w 216"/>
                <a:gd name="T21" fmla="*/ 29 h 216"/>
                <a:gd name="T22" fmla="*/ 150 w 216"/>
                <a:gd name="T23" fmla="*/ 41 h 216"/>
                <a:gd name="T24" fmla="*/ 159 w 216"/>
                <a:gd name="T25" fmla="*/ 32 h 216"/>
                <a:gd name="T26" fmla="*/ 157 w 216"/>
                <a:gd name="T27" fmla="*/ 16 h 216"/>
                <a:gd name="T28" fmla="*/ 158 w 216"/>
                <a:gd name="T29" fmla="*/ 12 h 216"/>
                <a:gd name="T30" fmla="*/ 108 w 216"/>
                <a:gd name="T31" fmla="*/ 0 h 216"/>
                <a:gd name="T32" fmla="*/ 0 w 216"/>
                <a:gd name="T33" fmla="*/ 108 h 216"/>
                <a:gd name="T34" fmla="*/ 108 w 216"/>
                <a:gd name="T35" fmla="*/ 216 h 216"/>
                <a:gd name="T36" fmla="*/ 108 w 216"/>
                <a:gd name="T37" fmla="*/ 216 h 216"/>
                <a:gd name="T38" fmla="*/ 108 w 216"/>
                <a:gd name="T3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168" y="216"/>
                    <a:pt x="216" y="168"/>
                    <a:pt x="216" y="108"/>
                  </a:cubicBezTo>
                  <a:cubicBezTo>
                    <a:pt x="216" y="90"/>
                    <a:pt x="211" y="72"/>
                    <a:pt x="203" y="57"/>
                  </a:cubicBezTo>
                  <a:cubicBezTo>
                    <a:pt x="202" y="57"/>
                    <a:pt x="201" y="57"/>
                    <a:pt x="201" y="57"/>
                  </a:cubicBezTo>
                  <a:cubicBezTo>
                    <a:pt x="200" y="57"/>
                    <a:pt x="200" y="57"/>
                    <a:pt x="199" y="57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83" y="78"/>
                    <a:pt x="187" y="93"/>
                    <a:pt x="187" y="108"/>
                  </a:cubicBezTo>
                  <a:cubicBezTo>
                    <a:pt x="187" y="152"/>
                    <a:pt x="152" y="187"/>
                    <a:pt x="108" y="187"/>
                  </a:cubicBezTo>
                  <a:cubicBezTo>
                    <a:pt x="64" y="187"/>
                    <a:pt x="29" y="152"/>
                    <a:pt x="29" y="108"/>
                  </a:cubicBezTo>
                  <a:cubicBezTo>
                    <a:pt x="29" y="64"/>
                    <a:pt x="64" y="29"/>
                    <a:pt x="108" y="29"/>
                  </a:cubicBezTo>
                  <a:cubicBezTo>
                    <a:pt x="123" y="29"/>
                    <a:pt x="138" y="33"/>
                    <a:pt x="150" y="41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3"/>
                    <a:pt x="158" y="12"/>
                  </a:cubicBezTo>
                  <a:cubicBezTo>
                    <a:pt x="143" y="4"/>
                    <a:pt x="126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8"/>
                    <a:pt x="48" y="216"/>
                    <a:pt x="108" y="216"/>
                  </a:cubicBezTo>
                  <a:close/>
                  <a:moveTo>
                    <a:pt x="108" y="216"/>
                  </a:moveTo>
                  <a:cubicBezTo>
                    <a:pt x="108" y="216"/>
                    <a:pt x="108" y="216"/>
                    <a:pt x="108" y="2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 flipH="1">
              <a:off x="4018602" y="4904673"/>
              <a:ext cx="151459" cy="151459"/>
            </a:xfrm>
            <a:custGeom>
              <a:avLst/>
              <a:gdLst>
                <a:gd name="T0" fmla="*/ 53 w 106"/>
                <a:gd name="T1" fmla="*/ 25 h 106"/>
                <a:gd name="T2" fmla="*/ 55 w 106"/>
                <a:gd name="T3" fmla="*/ 25 h 106"/>
                <a:gd name="T4" fmla="*/ 75 w 106"/>
                <a:gd name="T5" fmla="*/ 5 h 106"/>
                <a:gd name="T6" fmla="*/ 75 w 106"/>
                <a:gd name="T7" fmla="*/ 5 h 106"/>
                <a:gd name="T8" fmla="*/ 53 w 106"/>
                <a:gd name="T9" fmla="*/ 0 h 106"/>
                <a:gd name="T10" fmla="*/ 0 w 106"/>
                <a:gd name="T11" fmla="*/ 53 h 106"/>
                <a:gd name="T12" fmla="*/ 53 w 106"/>
                <a:gd name="T13" fmla="*/ 106 h 106"/>
                <a:gd name="T14" fmla="*/ 106 w 106"/>
                <a:gd name="T15" fmla="*/ 53 h 106"/>
                <a:gd name="T16" fmla="*/ 101 w 106"/>
                <a:gd name="T17" fmla="*/ 31 h 106"/>
                <a:gd name="T18" fmla="*/ 101 w 106"/>
                <a:gd name="T19" fmla="*/ 31 h 106"/>
                <a:gd name="T20" fmla="*/ 81 w 106"/>
                <a:gd name="T21" fmla="*/ 51 h 106"/>
                <a:gd name="T22" fmla="*/ 81 w 106"/>
                <a:gd name="T23" fmla="*/ 53 h 106"/>
                <a:gd name="T24" fmla="*/ 53 w 106"/>
                <a:gd name="T25" fmla="*/ 81 h 106"/>
                <a:gd name="T26" fmla="*/ 25 w 106"/>
                <a:gd name="T27" fmla="*/ 53 h 106"/>
                <a:gd name="T28" fmla="*/ 53 w 106"/>
                <a:gd name="T29" fmla="*/ 25 h 106"/>
                <a:gd name="T30" fmla="*/ 53 w 106"/>
                <a:gd name="T31" fmla="*/ 25 h 106"/>
                <a:gd name="T32" fmla="*/ 53 w 106"/>
                <a:gd name="T3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06">
                  <a:moveTo>
                    <a:pt x="53" y="25"/>
                  </a:moveTo>
                  <a:cubicBezTo>
                    <a:pt x="54" y="25"/>
                    <a:pt x="54" y="25"/>
                    <a:pt x="55" y="2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69" y="2"/>
                    <a:pt x="61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6" y="45"/>
                    <a:pt x="104" y="37"/>
                    <a:pt x="101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1" y="52"/>
                    <a:pt x="81" y="53"/>
                  </a:cubicBezTo>
                  <a:cubicBezTo>
                    <a:pt x="81" y="68"/>
                    <a:pt x="68" y="81"/>
                    <a:pt x="53" y="81"/>
                  </a:cubicBezTo>
                  <a:cubicBezTo>
                    <a:pt x="38" y="81"/>
                    <a:pt x="25" y="68"/>
                    <a:pt x="25" y="53"/>
                  </a:cubicBezTo>
                  <a:cubicBezTo>
                    <a:pt x="25" y="38"/>
                    <a:pt x="38" y="25"/>
                    <a:pt x="53" y="25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3" y="2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2"/>
            <p:cNvSpPr>
              <a:spLocks noEditPoints="1"/>
            </p:cNvSpPr>
            <p:nvPr/>
          </p:nvSpPr>
          <p:spPr bwMode="auto">
            <a:xfrm flipH="1">
              <a:off x="3908994" y="4793072"/>
              <a:ext cx="171388" cy="171388"/>
            </a:xfrm>
            <a:custGeom>
              <a:avLst/>
              <a:gdLst>
                <a:gd name="T0" fmla="*/ 101 w 120"/>
                <a:gd name="T1" fmla="*/ 33 h 120"/>
                <a:gd name="T2" fmla="*/ 107 w 120"/>
                <a:gd name="T3" fmla="*/ 27 h 120"/>
                <a:gd name="T4" fmla="*/ 107 w 120"/>
                <a:gd name="T5" fmla="*/ 18 h 120"/>
                <a:gd name="T6" fmla="*/ 103 w 120"/>
                <a:gd name="T7" fmla="*/ 14 h 120"/>
                <a:gd name="T8" fmla="*/ 98 w 120"/>
                <a:gd name="T9" fmla="*/ 12 h 120"/>
                <a:gd name="T10" fmla="*/ 94 w 120"/>
                <a:gd name="T11" fmla="*/ 14 h 120"/>
                <a:gd name="T12" fmla="*/ 87 w 120"/>
                <a:gd name="T13" fmla="*/ 20 h 120"/>
                <a:gd name="T14" fmla="*/ 86 w 120"/>
                <a:gd name="T15" fmla="*/ 2 h 120"/>
                <a:gd name="T16" fmla="*/ 83 w 120"/>
                <a:gd name="T17" fmla="*/ 0 h 120"/>
                <a:gd name="T18" fmla="*/ 82 w 120"/>
                <a:gd name="T19" fmla="*/ 1 h 120"/>
                <a:gd name="T20" fmla="*/ 55 w 120"/>
                <a:gd name="T21" fmla="*/ 27 h 120"/>
                <a:gd name="T22" fmla="*/ 52 w 120"/>
                <a:gd name="T23" fmla="*/ 36 h 120"/>
                <a:gd name="T24" fmla="*/ 52 w 120"/>
                <a:gd name="T25" fmla="*/ 37 h 120"/>
                <a:gd name="T26" fmla="*/ 53 w 120"/>
                <a:gd name="T27" fmla="*/ 54 h 120"/>
                <a:gd name="T28" fmla="*/ 44 w 120"/>
                <a:gd name="T29" fmla="*/ 63 h 120"/>
                <a:gd name="T30" fmla="*/ 27 w 120"/>
                <a:gd name="T31" fmla="*/ 80 h 120"/>
                <a:gd name="T32" fmla="*/ 26 w 120"/>
                <a:gd name="T33" fmla="*/ 81 h 120"/>
                <a:gd name="T34" fmla="*/ 10 w 120"/>
                <a:gd name="T35" fmla="*/ 97 h 120"/>
                <a:gd name="T36" fmla="*/ 2 w 120"/>
                <a:gd name="T37" fmla="*/ 105 h 120"/>
                <a:gd name="T38" fmla="*/ 1 w 120"/>
                <a:gd name="T39" fmla="*/ 108 h 120"/>
                <a:gd name="T40" fmla="*/ 0 w 120"/>
                <a:gd name="T41" fmla="*/ 114 h 120"/>
                <a:gd name="T42" fmla="*/ 6 w 120"/>
                <a:gd name="T43" fmla="*/ 120 h 120"/>
                <a:gd name="T44" fmla="*/ 6 w 120"/>
                <a:gd name="T45" fmla="*/ 120 h 120"/>
                <a:gd name="T46" fmla="*/ 12 w 120"/>
                <a:gd name="T47" fmla="*/ 120 h 120"/>
                <a:gd name="T48" fmla="*/ 16 w 120"/>
                <a:gd name="T49" fmla="*/ 118 h 120"/>
                <a:gd name="T50" fmla="*/ 68 w 120"/>
                <a:gd name="T51" fmla="*/ 67 h 120"/>
                <a:gd name="T52" fmla="*/ 83 w 120"/>
                <a:gd name="T53" fmla="*/ 68 h 120"/>
                <a:gd name="T54" fmla="*/ 84 w 120"/>
                <a:gd name="T55" fmla="*/ 68 h 120"/>
                <a:gd name="T56" fmla="*/ 84 w 120"/>
                <a:gd name="T57" fmla="*/ 68 h 120"/>
                <a:gd name="T58" fmla="*/ 93 w 120"/>
                <a:gd name="T59" fmla="*/ 65 h 120"/>
                <a:gd name="T60" fmla="*/ 119 w 120"/>
                <a:gd name="T61" fmla="*/ 38 h 120"/>
                <a:gd name="T62" fmla="*/ 117 w 120"/>
                <a:gd name="T63" fmla="*/ 34 h 120"/>
                <a:gd name="T64" fmla="*/ 101 w 120"/>
                <a:gd name="T65" fmla="*/ 33 h 120"/>
                <a:gd name="T66" fmla="*/ 101 w 120"/>
                <a:gd name="T67" fmla="*/ 33 h 120"/>
                <a:gd name="T68" fmla="*/ 101 w 120"/>
                <a:gd name="T6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120">
                  <a:moveTo>
                    <a:pt x="101" y="33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10" y="25"/>
                    <a:pt x="110" y="20"/>
                    <a:pt x="107" y="18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2" y="12"/>
                    <a:pt x="100" y="12"/>
                    <a:pt x="98" y="12"/>
                  </a:cubicBezTo>
                  <a:cubicBezTo>
                    <a:pt x="97" y="12"/>
                    <a:pt x="95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1"/>
                    <a:pt x="84" y="0"/>
                    <a:pt x="83" y="0"/>
                  </a:cubicBezTo>
                  <a:cubicBezTo>
                    <a:pt x="83" y="0"/>
                    <a:pt x="82" y="0"/>
                    <a:pt x="82" y="1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6"/>
                    <a:pt x="1" y="107"/>
                    <a:pt x="1" y="10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7"/>
                    <a:pt x="3" y="120"/>
                    <a:pt x="6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4" y="120"/>
                    <a:pt x="15" y="119"/>
                    <a:pt x="16" y="118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8" y="68"/>
                    <a:pt x="90" y="67"/>
                    <a:pt x="93" y="65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20" y="37"/>
                    <a:pt x="119" y="34"/>
                    <a:pt x="117" y="34"/>
                  </a:cubicBezTo>
                  <a:lnTo>
                    <a:pt x="101" y="33"/>
                  </a:lnTo>
                  <a:close/>
                  <a:moveTo>
                    <a:pt x="101" y="33"/>
                  </a:moveTo>
                  <a:cubicBezTo>
                    <a:pt x="101" y="33"/>
                    <a:pt x="101" y="33"/>
                    <a:pt x="101" y="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5" name="Group 45"/>
          <p:cNvGrpSpPr/>
          <p:nvPr/>
        </p:nvGrpSpPr>
        <p:grpSpPr>
          <a:xfrm rot="2548736">
            <a:off x="4894653" y="2238625"/>
            <a:ext cx="303654" cy="301976"/>
            <a:chOff x="5583238" y="17463"/>
            <a:chExt cx="862013" cy="857250"/>
          </a:xfrm>
          <a:solidFill>
            <a:schemeClr val="bg1"/>
          </a:solidFill>
        </p:grpSpPr>
        <p:sp>
          <p:nvSpPr>
            <p:cNvPr id="56" name="Freeform 32"/>
            <p:cNvSpPr>
              <a:spLocks noEditPoints="1"/>
            </p:cNvSpPr>
            <p:nvPr/>
          </p:nvSpPr>
          <p:spPr bwMode="auto">
            <a:xfrm>
              <a:off x="5583238" y="17463"/>
              <a:ext cx="862013" cy="857250"/>
            </a:xfrm>
            <a:custGeom>
              <a:avLst/>
              <a:gdLst>
                <a:gd name="T0" fmla="*/ 127 w 254"/>
                <a:gd name="T1" fmla="*/ 16 h 252"/>
                <a:gd name="T2" fmla="*/ 156 w 254"/>
                <a:gd name="T3" fmla="*/ 79 h 252"/>
                <a:gd name="T4" fmla="*/ 170 w 254"/>
                <a:gd name="T5" fmla="*/ 90 h 252"/>
                <a:gd name="T6" fmla="*/ 237 w 254"/>
                <a:gd name="T7" fmla="*/ 100 h 252"/>
                <a:gd name="T8" fmla="*/ 188 w 254"/>
                <a:gd name="T9" fmla="*/ 149 h 252"/>
                <a:gd name="T10" fmla="*/ 183 w 254"/>
                <a:gd name="T11" fmla="*/ 164 h 252"/>
                <a:gd name="T12" fmla="*/ 203 w 254"/>
                <a:gd name="T13" fmla="*/ 236 h 252"/>
                <a:gd name="T14" fmla="*/ 136 w 254"/>
                <a:gd name="T15" fmla="*/ 198 h 252"/>
                <a:gd name="T16" fmla="*/ 127 w 254"/>
                <a:gd name="T17" fmla="*/ 196 h 252"/>
                <a:gd name="T18" fmla="*/ 118 w 254"/>
                <a:gd name="T19" fmla="*/ 198 h 252"/>
                <a:gd name="T20" fmla="*/ 55 w 254"/>
                <a:gd name="T21" fmla="*/ 236 h 252"/>
                <a:gd name="T22" fmla="*/ 71 w 254"/>
                <a:gd name="T23" fmla="*/ 164 h 252"/>
                <a:gd name="T24" fmla="*/ 66 w 254"/>
                <a:gd name="T25" fmla="*/ 149 h 252"/>
                <a:gd name="T26" fmla="*/ 17 w 254"/>
                <a:gd name="T27" fmla="*/ 100 h 252"/>
                <a:gd name="T28" fmla="*/ 84 w 254"/>
                <a:gd name="T29" fmla="*/ 90 h 252"/>
                <a:gd name="T30" fmla="*/ 98 w 254"/>
                <a:gd name="T31" fmla="*/ 79 h 252"/>
                <a:gd name="T32" fmla="*/ 127 w 254"/>
                <a:gd name="T33" fmla="*/ 16 h 252"/>
                <a:gd name="T34" fmla="*/ 127 w 254"/>
                <a:gd name="T35" fmla="*/ 0 h 252"/>
                <a:gd name="T36" fmla="*/ 127 w 254"/>
                <a:gd name="T37" fmla="*/ 0 h 252"/>
                <a:gd name="T38" fmla="*/ 113 w 254"/>
                <a:gd name="T39" fmla="*/ 10 h 252"/>
                <a:gd name="T40" fmla="*/ 84 w 254"/>
                <a:gd name="T41" fmla="*/ 73 h 252"/>
                <a:gd name="T42" fmla="*/ 82 w 254"/>
                <a:gd name="T43" fmla="*/ 74 h 252"/>
                <a:gd name="T44" fmla="*/ 15 w 254"/>
                <a:gd name="T45" fmla="*/ 84 h 252"/>
                <a:gd name="T46" fmla="*/ 2 w 254"/>
                <a:gd name="T47" fmla="*/ 95 h 252"/>
                <a:gd name="T48" fmla="*/ 6 w 254"/>
                <a:gd name="T49" fmla="*/ 111 h 252"/>
                <a:gd name="T50" fmla="*/ 55 w 254"/>
                <a:gd name="T51" fmla="*/ 160 h 252"/>
                <a:gd name="T52" fmla="*/ 56 w 254"/>
                <a:gd name="T53" fmla="*/ 162 h 252"/>
                <a:gd name="T54" fmla="*/ 40 w 254"/>
                <a:gd name="T55" fmla="*/ 233 h 252"/>
                <a:gd name="T56" fmla="*/ 46 w 254"/>
                <a:gd name="T57" fmla="*/ 249 h 252"/>
                <a:gd name="T58" fmla="*/ 55 w 254"/>
                <a:gd name="T59" fmla="*/ 252 h 252"/>
                <a:gd name="T60" fmla="*/ 63 w 254"/>
                <a:gd name="T61" fmla="*/ 250 h 252"/>
                <a:gd name="T62" fmla="*/ 126 w 254"/>
                <a:gd name="T63" fmla="*/ 212 h 252"/>
                <a:gd name="T64" fmla="*/ 127 w 254"/>
                <a:gd name="T65" fmla="*/ 212 h 252"/>
                <a:gd name="T66" fmla="*/ 129 w 254"/>
                <a:gd name="T67" fmla="*/ 213 h 252"/>
                <a:gd name="T68" fmla="*/ 195 w 254"/>
                <a:gd name="T69" fmla="*/ 250 h 252"/>
                <a:gd name="T70" fmla="*/ 203 w 254"/>
                <a:gd name="T71" fmla="*/ 252 h 252"/>
                <a:gd name="T72" fmla="*/ 213 w 254"/>
                <a:gd name="T73" fmla="*/ 249 h 252"/>
                <a:gd name="T74" fmla="*/ 218 w 254"/>
                <a:gd name="T75" fmla="*/ 232 h 252"/>
                <a:gd name="T76" fmla="*/ 199 w 254"/>
                <a:gd name="T77" fmla="*/ 161 h 252"/>
                <a:gd name="T78" fmla="*/ 200 w 254"/>
                <a:gd name="T79" fmla="*/ 160 h 252"/>
                <a:gd name="T80" fmla="*/ 249 w 254"/>
                <a:gd name="T81" fmla="*/ 111 h 252"/>
                <a:gd name="T82" fmla="*/ 252 w 254"/>
                <a:gd name="T83" fmla="*/ 95 h 252"/>
                <a:gd name="T84" fmla="*/ 240 w 254"/>
                <a:gd name="T85" fmla="*/ 84 h 252"/>
                <a:gd name="T86" fmla="*/ 173 w 254"/>
                <a:gd name="T87" fmla="*/ 74 h 252"/>
                <a:gd name="T88" fmla="*/ 171 w 254"/>
                <a:gd name="T89" fmla="*/ 73 h 252"/>
                <a:gd name="T90" fmla="*/ 142 w 254"/>
                <a:gd name="T91" fmla="*/ 10 h 252"/>
                <a:gd name="T92" fmla="*/ 127 w 254"/>
                <a:gd name="T9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252">
                  <a:moveTo>
                    <a:pt x="127" y="16"/>
                  </a:moveTo>
                  <a:cubicBezTo>
                    <a:pt x="156" y="79"/>
                    <a:pt x="156" y="79"/>
                    <a:pt x="156" y="79"/>
                  </a:cubicBezTo>
                  <a:cubicBezTo>
                    <a:pt x="159" y="85"/>
                    <a:pt x="164" y="89"/>
                    <a:pt x="170" y="90"/>
                  </a:cubicBezTo>
                  <a:cubicBezTo>
                    <a:pt x="237" y="100"/>
                    <a:pt x="237" y="100"/>
                    <a:pt x="237" y="100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4" y="153"/>
                    <a:pt x="182" y="159"/>
                    <a:pt x="183" y="164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3" y="197"/>
                    <a:pt x="130" y="196"/>
                    <a:pt x="127" y="196"/>
                  </a:cubicBezTo>
                  <a:cubicBezTo>
                    <a:pt x="124" y="196"/>
                    <a:pt x="121" y="197"/>
                    <a:pt x="118" y="198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2" y="159"/>
                    <a:pt x="70" y="153"/>
                    <a:pt x="66" y="14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90" y="89"/>
                    <a:pt x="96" y="85"/>
                    <a:pt x="98" y="79"/>
                  </a:cubicBezTo>
                  <a:cubicBezTo>
                    <a:pt x="127" y="16"/>
                    <a:pt x="127" y="16"/>
                    <a:pt x="127" y="16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1" y="0"/>
                    <a:pt x="115" y="4"/>
                    <a:pt x="113" y="10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3"/>
                    <a:pt x="83" y="74"/>
                    <a:pt x="82" y="7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9" y="85"/>
                    <a:pt x="4" y="89"/>
                    <a:pt x="2" y="95"/>
                  </a:cubicBezTo>
                  <a:cubicBezTo>
                    <a:pt x="0" y="100"/>
                    <a:pt x="2" y="107"/>
                    <a:pt x="6" y="11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1"/>
                    <a:pt x="56" y="161"/>
                    <a:pt x="56" y="162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8" y="239"/>
                    <a:pt x="41" y="246"/>
                    <a:pt x="46" y="249"/>
                  </a:cubicBezTo>
                  <a:cubicBezTo>
                    <a:pt x="49" y="251"/>
                    <a:pt x="52" y="252"/>
                    <a:pt x="55" y="252"/>
                  </a:cubicBezTo>
                  <a:cubicBezTo>
                    <a:pt x="58" y="252"/>
                    <a:pt x="61" y="252"/>
                    <a:pt x="63" y="250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12"/>
                    <a:pt x="127" y="212"/>
                    <a:pt x="127" y="212"/>
                  </a:cubicBezTo>
                  <a:cubicBezTo>
                    <a:pt x="128" y="212"/>
                    <a:pt x="128" y="212"/>
                    <a:pt x="129" y="213"/>
                  </a:cubicBezTo>
                  <a:cubicBezTo>
                    <a:pt x="195" y="250"/>
                    <a:pt x="195" y="250"/>
                    <a:pt x="195" y="250"/>
                  </a:cubicBezTo>
                  <a:cubicBezTo>
                    <a:pt x="197" y="252"/>
                    <a:pt x="200" y="252"/>
                    <a:pt x="203" y="252"/>
                  </a:cubicBezTo>
                  <a:cubicBezTo>
                    <a:pt x="206" y="252"/>
                    <a:pt x="210" y="251"/>
                    <a:pt x="213" y="249"/>
                  </a:cubicBezTo>
                  <a:cubicBezTo>
                    <a:pt x="218" y="245"/>
                    <a:pt x="220" y="238"/>
                    <a:pt x="218" y="232"/>
                  </a:cubicBezTo>
                  <a:cubicBezTo>
                    <a:pt x="199" y="161"/>
                    <a:pt x="199" y="161"/>
                    <a:pt x="199" y="161"/>
                  </a:cubicBezTo>
                  <a:cubicBezTo>
                    <a:pt x="199" y="161"/>
                    <a:pt x="199" y="161"/>
                    <a:pt x="200" y="16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53" y="107"/>
                    <a:pt x="254" y="100"/>
                    <a:pt x="252" y="95"/>
                  </a:cubicBezTo>
                  <a:cubicBezTo>
                    <a:pt x="251" y="89"/>
                    <a:pt x="246" y="85"/>
                    <a:pt x="240" y="8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2" y="74"/>
                    <a:pt x="171" y="73"/>
                    <a:pt x="171" y="73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39" y="4"/>
                    <a:pt x="133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33"/>
            <p:cNvSpPr>
              <a:spLocks noEditPoints="1"/>
            </p:cNvSpPr>
            <p:nvPr/>
          </p:nvSpPr>
          <p:spPr bwMode="auto">
            <a:xfrm>
              <a:off x="5800726" y="173038"/>
              <a:ext cx="227013" cy="228600"/>
            </a:xfrm>
            <a:custGeom>
              <a:avLst/>
              <a:gdLst>
                <a:gd name="T0" fmla="*/ 4 w 67"/>
                <a:gd name="T1" fmla="*/ 67 h 67"/>
                <a:gd name="T2" fmla="*/ 0 w 67"/>
                <a:gd name="T3" fmla="*/ 64 h 67"/>
                <a:gd name="T4" fmla="*/ 3 w 67"/>
                <a:gd name="T5" fmla="*/ 60 h 67"/>
                <a:gd name="T6" fmla="*/ 30 w 67"/>
                <a:gd name="T7" fmla="*/ 55 h 67"/>
                <a:gd name="T8" fmla="*/ 38 w 67"/>
                <a:gd name="T9" fmla="*/ 50 h 67"/>
                <a:gd name="T10" fmla="*/ 53 w 67"/>
                <a:gd name="T11" fmla="*/ 22 h 67"/>
                <a:gd name="T12" fmla="*/ 58 w 67"/>
                <a:gd name="T13" fmla="*/ 20 h 67"/>
                <a:gd name="T14" fmla="*/ 60 w 67"/>
                <a:gd name="T15" fmla="*/ 26 h 67"/>
                <a:gd name="T16" fmla="*/ 45 w 67"/>
                <a:gd name="T17" fmla="*/ 54 h 67"/>
                <a:gd name="T18" fmla="*/ 31 w 67"/>
                <a:gd name="T19" fmla="*/ 63 h 67"/>
                <a:gd name="T20" fmla="*/ 4 w 67"/>
                <a:gd name="T21" fmla="*/ 67 h 67"/>
                <a:gd name="T22" fmla="*/ 4 w 67"/>
                <a:gd name="T23" fmla="*/ 67 h 67"/>
                <a:gd name="T24" fmla="*/ 60 w 67"/>
                <a:gd name="T25" fmla="*/ 15 h 67"/>
                <a:gd name="T26" fmla="*/ 58 w 67"/>
                <a:gd name="T27" fmla="*/ 15 h 67"/>
                <a:gd name="T28" fmla="*/ 56 w 67"/>
                <a:gd name="T29" fmla="*/ 9 h 67"/>
                <a:gd name="T30" fmla="*/ 59 w 67"/>
                <a:gd name="T31" fmla="*/ 3 h 67"/>
                <a:gd name="T32" fmla="*/ 65 w 67"/>
                <a:gd name="T33" fmla="*/ 1 h 67"/>
                <a:gd name="T34" fmla="*/ 66 w 67"/>
                <a:gd name="T35" fmla="*/ 7 h 67"/>
                <a:gd name="T36" fmla="*/ 64 w 67"/>
                <a:gd name="T37" fmla="*/ 13 h 67"/>
                <a:gd name="T38" fmla="*/ 60 w 67"/>
                <a:gd name="T39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7">
                  <a:moveTo>
                    <a:pt x="4" y="67"/>
                  </a:moveTo>
                  <a:cubicBezTo>
                    <a:pt x="2" y="67"/>
                    <a:pt x="0" y="66"/>
                    <a:pt x="0" y="64"/>
                  </a:cubicBezTo>
                  <a:cubicBezTo>
                    <a:pt x="0" y="62"/>
                    <a:pt x="1" y="60"/>
                    <a:pt x="3" y="60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55"/>
                    <a:pt x="36" y="53"/>
                    <a:pt x="38" y="50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0"/>
                    <a:pt x="57" y="19"/>
                    <a:pt x="58" y="20"/>
                  </a:cubicBezTo>
                  <a:cubicBezTo>
                    <a:pt x="60" y="21"/>
                    <a:pt x="61" y="24"/>
                    <a:pt x="60" y="2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9"/>
                    <a:pt x="37" y="63"/>
                    <a:pt x="31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8" y="15"/>
                  </a:cubicBezTo>
                  <a:cubicBezTo>
                    <a:pt x="56" y="14"/>
                    <a:pt x="55" y="11"/>
                    <a:pt x="56" y="9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1"/>
                    <a:pt x="62" y="0"/>
                    <a:pt x="65" y="1"/>
                  </a:cubicBezTo>
                  <a:cubicBezTo>
                    <a:pt x="67" y="2"/>
                    <a:pt x="67" y="5"/>
                    <a:pt x="66" y="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4"/>
                    <a:pt x="61" y="15"/>
                    <a:pt x="6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260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Скругленный прямоугольник 92">
            <a:hlinkClick r:id="rId2" action="ppaction://hlinksldjump"/>
          </p:cNvPr>
          <p:cNvSpPr/>
          <p:nvPr/>
        </p:nvSpPr>
        <p:spPr>
          <a:xfrm>
            <a:off x="703477" y="5301208"/>
            <a:ext cx="8306914" cy="100811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ПОСТАНОВЛЕНИЕ ПРАВИТЕЛЬСТВА ХАБАРОВСКОГО КРАЯ ОТ 17.09.2018 № 331-ПР 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«Об утверждении Правил формирования списков граждан, имеющих право быть принятыми в члены жилищно-строительных кооперативов, создаваемых в целях обеспечения жильем отдельных категорий граждан»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15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Жилищно-строительные кооперативы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Скругленный прямоугольник 90">
            <a:hlinkClick r:id="rId2" action="ppaction://hlinksldjump"/>
          </p:cNvPr>
          <p:cNvSpPr/>
          <p:nvPr/>
        </p:nvSpPr>
        <p:spPr>
          <a:xfrm>
            <a:off x="690926" y="1628800"/>
            <a:ext cx="8306914" cy="108012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ПОСТАНОВЛЕНИЕ ПРАВИТЕЛЬСТВА РОССИЙСКОЙ ФЕДЕРАЦИИ ОТ 09.02.2012 № 108 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«Об утверждении перечня категорий граждан, которые могут быть приняты в члены жилищно-строительных кооперативов, создаваемых в соответствии с отдельными федеральными законами, и оснований включения указанных граждан, а также граждан, имеющих 3 и более детей, в списки граждан, имеющих право быть принятыми в члены таких кооперативов»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" y="1556792"/>
            <a:ext cx="57464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72579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НОРМАТИВНАЯ ПРАВОВАЯ БАЗА  СОЗДАНИЯ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ЖИЛИЩНО-СТРОИТЕЛЬНЫХ КООПЕРАТИВОВ</a:t>
            </a:r>
          </a:p>
        </p:txBody>
      </p:sp>
      <p:sp>
        <p:nvSpPr>
          <p:cNvPr id="89" name="Скругленный прямоугольник 88">
            <a:hlinkClick r:id="rId2" action="ppaction://hlinksldjump"/>
          </p:cNvPr>
          <p:cNvSpPr/>
          <p:nvPr/>
        </p:nvSpPr>
        <p:spPr>
          <a:xfrm>
            <a:off x="690926" y="2780928"/>
            <a:ext cx="8306914" cy="936104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ПОСТАНОВЛЕНИЕ ПРАВИТЕЛЬСТВА РОССИЙСКОЙ ФЕДЕРАЦИИ ОТ 06.06.2012 № 558 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«Об утверждении типового устава жилищно-строительного кооператива, создаваемого в целях обеспечения жилыми помещениями отдельных категорий граждан, предусмотренных законодательством Российской Федерации»</a:t>
            </a:r>
          </a:p>
        </p:txBody>
      </p:sp>
      <p:sp>
        <p:nvSpPr>
          <p:cNvPr id="90" name="Скругленный прямоугольник 89">
            <a:hlinkClick r:id="rId2" action="ppaction://hlinksldjump"/>
          </p:cNvPr>
          <p:cNvSpPr/>
          <p:nvPr/>
        </p:nvSpPr>
        <p:spPr>
          <a:xfrm>
            <a:off x="728590" y="3807321"/>
            <a:ext cx="8306914" cy="144016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</a:pPr>
            <a:r>
              <a:rPr lang="ru-RU" sz="1400" b="1" dirty="0">
                <a:solidFill>
                  <a:srgbClr val="C00000"/>
                </a:solidFill>
              </a:rPr>
              <a:t>ПОСТАНОВЛЕНИЕ ПРАВИТЕЛЬСТВА ХАБАРОВСКОГО КРАЯ ОТ 31.05.2013 № 145-ПР 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«Об утверждении Перечня отдельных категорий граждан, которые могут быть приняты в члены жилищно-строительных кооперативов, создаваемых в целях обеспечения жильем граждан в соответствии с федеральными законами от 24.07.2008 № 161-ФЗ «О содействии развитию жилищного строительства», от 25.10.2001 № 137-ФЗ «О введении в действие Земельного кодекса Российской Федерации», и оснований включения указанных граждан в списки граждан, имеющих право быть принятыми в члены таких кооперативов»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" y="2636912"/>
            <a:ext cx="57464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7321"/>
            <a:ext cx="57464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47481"/>
            <a:ext cx="57464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5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Жилищно-строительные кооперативы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65B32A0-1C2C-40C2-BAD8-2DF71405D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455789"/>
              </p:ext>
            </p:extLst>
          </p:nvPr>
        </p:nvGraphicFramePr>
        <p:xfrm>
          <a:off x="338775" y="1523152"/>
          <a:ext cx="8330323" cy="523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E462B6-52ED-44F7-8A0C-F62ECD07253A}"/>
              </a:ext>
            </a:extLst>
          </p:cNvPr>
          <p:cNvSpPr/>
          <p:nvPr/>
        </p:nvSpPr>
        <p:spPr>
          <a:xfrm>
            <a:off x="250222" y="806023"/>
            <a:ext cx="8418876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C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ПЕРЕЧЕНЬ КАТЕГОРИЙ ГРАЖДАН, КОТОРЫЕ МОГУТ БЫТЬ ПРИНЯТЫ В ЧЛЕНЫ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C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ЖИЛИЩНО-СТРОИТЕЛЬНЫХ КООПЕРАТИВОВ</a:t>
            </a:r>
            <a:endParaRPr lang="ru-RU" sz="1600" b="1" dirty="0">
              <a:solidFill>
                <a:srgbClr val="CC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7276" y="6352547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16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3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17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Жилищно-строительные кооперативы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69D4B26-6D57-4135-BE37-E7003221E5F5}"/>
              </a:ext>
            </a:extLst>
          </p:cNvPr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0EF85E9B-88CD-41C9-8811-24CEEE4C0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698027"/>
              </p:ext>
            </p:extLst>
          </p:nvPr>
        </p:nvGraphicFramePr>
        <p:xfrm>
          <a:off x="1579733" y="1758369"/>
          <a:ext cx="6984776" cy="47499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8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5990">
                <a:tc>
                  <a:txBody>
                    <a:bodyPr/>
                    <a:lstStyle/>
                    <a:p>
                      <a:pPr algn="just"/>
                      <a:r>
                        <a:rPr lang="ru-RU" sz="13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по форме, установленной Правилами формирования списков граждан, имеющих право быть принятыми в члены жилищно-строительных кооперативов, создаваемых в целях обеспечения жильем отдельных категорий граждан, утвержденных постановлением Правительства Хабаровского края от 17.09.2018 № </a:t>
                      </a:r>
                      <a:r>
                        <a:rPr lang="ru-RU" sz="13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331-пр</a:t>
                      </a:r>
                      <a:endParaRPr lang="ru-RU" sz="13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081">
                <a:tc>
                  <a:txBody>
                    <a:bodyPr/>
                    <a:lstStyle/>
                    <a:p>
                      <a:pPr algn="just"/>
                      <a:r>
                        <a:rPr lang="ru-RU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документа, удостоверяющего личность 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гражданина</a:t>
                      </a:r>
                      <a:endParaRPr lang="ru-RU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077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трудовой книжки, заверенная работодателем (за исключением граждан, имеющих трех и более детей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827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(копии) свидетельства (свидетельств) о рождении ребенка (детей) (при наличии у гражданина несовершеннолетнего ребенка (несовершеннолетних детей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0386">
                <a:tc>
                  <a:txBody>
                    <a:bodyPr/>
                    <a:lstStyle/>
                    <a:p>
                      <a:r>
                        <a:rPr lang="ru-RU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свидетельства о заключении брака (для лиц, состоящих в браке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1080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6991">
                <a:tc>
                  <a:txBody>
                    <a:bodyPr/>
                    <a:lstStyle/>
                    <a:p>
                      <a:pPr algn="just"/>
                      <a:r>
                        <a:rPr lang="ru-RU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выписка из Единого государственного реестра недвижимости, подтверждающая отсутствие земельного участка, предоставленного исполнительными органами государственной власти или органами местного самоуправления для индивидуального жилищного строительства, на праве собственности или аренды после введения в действие Федерального закона от 21.07.1997 № 122-ФЗ 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</a:t>
                      </a:r>
                      <a:r>
                        <a:rPr lang="ru-RU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государственной регистрации прав на недвижимое имущество и сделок с 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ним» </a:t>
                      </a:r>
                      <a:r>
                        <a:rPr lang="ru-RU" sz="135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(может быть представлена гражданином по собственной инициативе</a:t>
                      </a:r>
                      <a:r>
                        <a:rPr lang="ru-RU" sz="135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5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BEEF78E1-7628-4864-B65E-816C16A767FC}"/>
              </a:ext>
            </a:extLst>
          </p:cNvPr>
          <p:cNvGrpSpPr/>
          <p:nvPr/>
        </p:nvGrpSpPr>
        <p:grpSpPr>
          <a:xfrm>
            <a:off x="591306" y="1628807"/>
            <a:ext cx="1100374" cy="4248465"/>
            <a:chOff x="995432" y="1919499"/>
            <a:chExt cx="1181537" cy="4263789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D634825A-E0B3-4E9B-BE70-9DF957E33A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231" y="4262126"/>
              <a:ext cx="3591893" cy="250432"/>
            </a:xfrm>
            <a:custGeom>
              <a:avLst/>
              <a:gdLst>
                <a:gd name="T0" fmla="*/ 40 w 480"/>
                <a:gd name="T1" fmla="*/ 33 h 33"/>
                <a:gd name="T2" fmla="*/ 0 w 480"/>
                <a:gd name="T3" fmla="*/ 32 h 33"/>
                <a:gd name="T4" fmla="*/ 40 w 480"/>
                <a:gd name="T5" fmla="*/ 31 h 33"/>
                <a:gd name="T6" fmla="*/ 50 w 480"/>
                <a:gd name="T7" fmla="*/ 14 h 33"/>
                <a:gd name="T8" fmla="*/ 59 w 480"/>
                <a:gd name="T9" fmla="*/ 1 h 33"/>
                <a:gd name="T10" fmla="*/ 61 w 480"/>
                <a:gd name="T11" fmla="*/ 1 h 33"/>
                <a:gd name="T12" fmla="*/ 70 w 480"/>
                <a:gd name="T13" fmla="*/ 14 h 33"/>
                <a:gd name="T14" fmla="*/ 81 w 480"/>
                <a:gd name="T15" fmla="*/ 31 h 33"/>
                <a:gd name="T16" fmla="*/ 140 w 480"/>
                <a:gd name="T17" fmla="*/ 14 h 33"/>
                <a:gd name="T18" fmla="*/ 149 w 480"/>
                <a:gd name="T19" fmla="*/ 14 h 33"/>
                <a:gd name="T20" fmla="*/ 150 w 480"/>
                <a:gd name="T21" fmla="*/ 0 h 33"/>
                <a:gd name="T22" fmla="*/ 151 w 480"/>
                <a:gd name="T23" fmla="*/ 14 h 33"/>
                <a:gd name="T24" fmla="*/ 161 w 480"/>
                <a:gd name="T25" fmla="*/ 14 h 33"/>
                <a:gd name="T26" fmla="*/ 219 w 480"/>
                <a:gd name="T27" fmla="*/ 31 h 33"/>
                <a:gd name="T28" fmla="*/ 230 w 480"/>
                <a:gd name="T29" fmla="*/ 14 h 33"/>
                <a:gd name="T30" fmla="*/ 239 w 480"/>
                <a:gd name="T31" fmla="*/ 1 h 33"/>
                <a:gd name="T32" fmla="*/ 241 w 480"/>
                <a:gd name="T33" fmla="*/ 1 h 33"/>
                <a:gd name="T34" fmla="*/ 250 w 480"/>
                <a:gd name="T35" fmla="*/ 14 h 33"/>
                <a:gd name="T36" fmla="*/ 260 w 480"/>
                <a:gd name="T37" fmla="*/ 31 h 33"/>
                <a:gd name="T38" fmla="*/ 319 w 480"/>
                <a:gd name="T39" fmla="*/ 14 h 33"/>
                <a:gd name="T40" fmla="*/ 329 w 480"/>
                <a:gd name="T41" fmla="*/ 14 h 33"/>
                <a:gd name="T42" fmla="*/ 330 w 480"/>
                <a:gd name="T43" fmla="*/ 0 h 33"/>
                <a:gd name="T44" fmla="*/ 331 w 480"/>
                <a:gd name="T45" fmla="*/ 14 h 33"/>
                <a:gd name="T46" fmla="*/ 340 w 480"/>
                <a:gd name="T47" fmla="*/ 14 h 33"/>
                <a:gd name="T48" fmla="*/ 399 w 480"/>
                <a:gd name="T49" fmla="*/ 31 h 33"/>
                <a:gd name="T50" fmla="*/ 410 w 480"/>
                <a:gd name="T51" fmla="*/ 14 h 33"/>
                <a:gd name="T52" fmla="*/ 419 w 480"/>
                <a:gd name="T53" fmla="*/ 1 h 33"/>
                <a:gd name="T54" fmla="*/ 421 w 480"/>
                <a:gd name="T55" fmla="*/ 1 h 33"/>
                <a:gd name="T56" fmla="*/ 430 w 480"/>
                <a:gd name="T57" fmla="*/ 14 h 33"/>
                <a:gd name="T58" fmla="*/ 440 w 480"/>
                <a:gd name="T59" fmla="*/ 31 h 33"/>
                <a:gd name="T60" fmla="*/ 480 w 480"/>
                <a:gd name="T61" fmla="*/ 32 h 33"/>
                <a:gd name="T62" fmla="*/ 440 w 480"/>
                <a:gd name="T63" fmla="*/ 33 h 33"/>
                <a:gd name="T64" fmla="*/ 429 w 480"/>
                <a:gd name="T65" fmla="*/ 16 h 33"/>
                <a:gd name="T66" fmla="*/ 401 w 480"/>
                <a:gd name="T67" fmla="*/ 32 h 33"/>
                <a:gd name="T68" fmla="*/ 350 w 480"/>
                <a:gd name="T69" fmla="*/ 33 h 33"/>
                <a:gd name="T70" fmla="*/ 339 w 480"/>
                <a:gd name="T71" fmla="*/ 16 h 33"/>
                <a:gd name="T72" fmla="*/ 311 w 480"/>
                <a:gd name="T73" fmla="*/ 32 h 33"/>
                <a:gd name="T74" fmla="*/ 260 w 480"/>
                <a:gd name="T75" fmla="*/ 33 h 33"/>
                <a:gd name="T76" fmla="*/ 249 w 480"/>
                <a:gd name="T77" fmla="*/ 16 h 33"/>
                <a:gd name="T78" fmla="*/ 221 w 480"/>
                <a:gd name="T79" fmla="*/ 32 h 33"/>
                <a:gd name="T80" fmla="*/ 170 w 480"/>
                <a:gd name="T81" fmla="*/ 33 h 33"/>
                <a:gd name="T82" fmla="*/ 160 w 480"/>
                <a:gd name="T83" fmla="*/ 16 h 33"/>
                <a:gd name="T84" fmla="*/ 131 w 480"/>
                <a:gd name="T85" fmla="*/ 32 h 33"/>
                <a:gd name="T86" fmla="*/ 80 w 480"/>
                <a:gd name="T87" fmla="*/ 33 h 33"/>
                <a:gd name="T88" fmla="*/ 70 w 480"/>
                <a:gd name="T89" fmla="*/ 16 h 33"/>
                <a:gd name="T90" fmla="*/ 41 w 480"/>
                <a:gd name="T9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0" h="33">
                  <a:moveTo>
                    <a:pt x="41" y="32"/>
                  </a:moveTo>
                  <a:cubicBezTo>
                    <a:pt x="41" y="33"/>
                    <a:pt x="41" y="33"/>
                    <a:pt x="4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0" y="0"/>
                    <a:pt x="60" y="0"/>
                  </a:cubicBezTo>
                  <a:cubicBezTo>
                    <a:pt x="61" y="0"/>
                    <a:pt x="61" y="1"/>
                    <a:pt x="61" y="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1" y="14"/>
                    <a:pt x="71" y="1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7" y="31"/>
                    <a:pt x="113" y="31"/>
                    <a:pt x="130" y="31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9" y="1"/>
                    <a:pt x="150" y="0"/>
                    <a:pt x="150" y="0"/>
                  </a:cubicBezTo>
                  <a:cubicBezTo>
                    <a:pt x="151" y="0"/>
                    <a:pt x="151" y="1"/>
                    <a:pt x="151" y="1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14"/>
                    <a:pt x="161" y="14"/>
                    <a:pt x="161" y="14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87" y="31"/>
                    <a:pt x="203" y="31"/>
                    <a:pt x="219" y="3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30" y="14"/>
                    <a:pt x="23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0"/>
                    <a:pt x="240" y="0"/>
                  </a:cubicBezTo>
                  <a:cubicBezTo>
                    <a:pt x="240" y="0"/>
                    <a:pt x="241" y="1"/>
                    <a:pt x="241" y="1"/>
                  </a:cubicBezTo>
                  <a:cubicBezTo>
                    <a:pt x="241" y="14"/>
                    <a:pt x="241" y="14"/>
                    <a:pt x="241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77" y="31"/>
                    <a:pt x="293" y="31"/>
                    <a:pt x="309" y="31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19" y="14"/>
                    <a:pt x="320" y="14"/>
                    <a:pt x="320" y="14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0"/>
                    <a:pt x="330" y="0"/>
                  </a:cubicBezTo>
                  <a:cubicBezTo>
                    <a:pt x="330" y="0"/>
                    <a:pt x="331" y="1"/>
                    <a:pt x="331" y="1"/>
                  </a:cubicBezTo>
                  <a:cubicBezTo>
                    <a:pt x="331" y="14"/>
                    <a:pt x="331" y="14"/>
                    <a:pt x="331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67" y="31"/>
                    <a:pt x="383" y="31"/>
                    <a:pt x="399" y="31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10" y="14"/>
                    <a:pt x="410" y="14"/>
                  </a:cubicBezTo>
                  <a:cubicBezTo>
                    <a:pt x="419" y="14"/>
                    <a:pt x="419" y="14"/>
                    <a:pt x="419" y="14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9" y="1"/>
                    <a:pt x="419" y="0"/>
                    <a:pt x="420" y="0"/>
                  </a:cubicBezTo>
                  <a:cubicBezTo>
                    <a:pt x="420" y="0"/>
                    <a:pt x="421" y="1"/>
                    <a:pt x="421" y="1"/>
                  </a:cubicBezTo>
                  <a:cubicBezTo>
                    <a:pt x="421" y="14"/>
                    <a:pt x="421" y="14"/>
                    <a:pt x="42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79" y="31"/>
                    <a:pt x="479" y="31"/>
                    <a:pt x="479" y="31"/>
                  </a:cubicBezTo>
                  <a:cubicBezTo>
                    <a:pt x="480" y="31"/>
                    <a:pt x="480" y="32"/>
                    <a:pt x="480" y="32"/>
                  </a:cubicBezTo>
                  <a:cubicBezTo>
                    <a:pt x="480" y="33"/>
                    <a:pt x="480" y="33"/>
                    <a:pt x="479" y="33"/>
                  </a:cubicBezTo>
                  <a:cubicBezTo>
                    <a:pt x="440" y="33"/>
                    <a:pt x="440" y="33"/>
                    <a:pt x="440" y="33"/>
                  </a:cubicBezTo>
                  <a:cubicBezTo>
                    <a:pt x="439" y="33"/>
                    <a:pt x="439" y="33"/>
                    <a:pt x="439" y="32"/>
                  </a:cubicBezTo>
                  <a:cubicBezTo>
                    <a:pt x="429" y="16"/>
                    <a:pt x="429" y="16"/>
                    <a:pt x="429" y="16"/>
                  </a:cubicBezTo>
                  <a:cubicBezTo>
                    <a:pt x="423" y="16"/>
                    <a:pt x="417" y="16"/>
                    <a:pt x="411" y="16"/>
                  </a:cubicBezTo>
                  <a:cubicBezTo>
                    <a:pt x="401" y="32"/>
                    <a:pt x="401" y="32"/>
                    <a:pt x="401" y="32"/>
                  </a:cubicBezTo>
                  <a:cubicBezTo>
                    <a:pt x="401" y="33"/>
                    <a:pt x="400" y="33"/>
                    <a:pt x="400" y="33"/>
                  </a:cubicBezTo>
                  <a:cubicBezTo>
                    <a:pt x="383" y="33"/>
                    <a:pt x="366" y="33"/>
                    <a:pt x="350" y="33"/>
                  </a:cubicBezTo>
                  <a:cubicBezTo>
                    <a:pt x="349" y="33"/>
                    <a:pt x="349" y="33"/>
                    <a:pt x="349" y="32"/>
                  </a:cubicBezTo>
                  <a:cubicBezTo>
                    <a:pt x="339" y="16"/>
                    <a:pt x="339" y="16"/>
                    <a:pt x="339" y="16"/>
                  </a:cubicBezTo>
                  <a:cubicBezTo>
                    <a:pt x="333" y="16"/>
                    <a:pt x="327" y="16"/>
                    <a:pt x="321" y="16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11" y="33"/>
                    <a:pt x="310" y="33"/>
                    <a:pt x="310" y="33"/>
                  </a:cubicBezTo>
                  <a:cubicBezTo>
                    <a:pt x="293" y="33"/>
                    <a:pt x="276" y="33"/>
                    <a:pt x="260" y="33"/>
                  </a:cubicBezTo>
                  <a:cubicBezTo>
                    <a:pt x="259" y="33"/>
                    <a:pt x="259" y="33"/>
                    <a:pt x="259" y="3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43" y="16"/>
                    <a:pt x="237" y="16"/>
                    <a:pt x="231" y="16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3"/>
                    <a:pt x="220" y="33"/>
                    <a:pt x="220" y="33"/>
                  </a:cubicBezTo>
                  <a:cubicBezTo>
                    <a:pt x="203" y="33"/>
                    <a:pt x="187" y="33"/>
                    <a:pt x="170" y="33"/>
                  </a:cubicBezTo>
                  <a:cubicBezTo>
                    <a:pt x="170" y="33"/>
                    <a:pt x="169" y="33"/>
                    <a:pt x="169" y="3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53" y="16"/>
                    <a:pt x="147" y="16"/>
                    <a:pt x="141" y="16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0" y="33"/>
                  </a:cubicBezTo>
                  <a:cubicBezTo>
                    <a:pt x="114" y="33"/>
                    <a:pt x="97" y="33"/>
                    <a:pt x="80" y="33"/>
                  </a:cubicBezTo>
                  <a:cubicBezTo>
                    <a:pt x="80" y="33"/>
                    <a:pt x="79" y="33"/>
                    <a:pt x="79" y="32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3" y="16"/>
                    <a:pt x="57" y="16"/>
                    <a:pt x="51" y="16"/>
                  </a:cubicBezTo>
                  <a:cubicBezTo>
                    <a:pt x="41" y="32"/>
                    <a:pt x="41" y="32"/>
                    <a:pt x="41" y="3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48FC48C2-CB02-48FE-B189-0CE8B7349BA5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951930" y="5373791"/>
              <a:ext cx="800680" cy="713675"/>
            </a:xfrm>
            <a:custGeom>
              <a:avLst/>
              <a:gdLst>
                <a:gd name="T0" fmla="*/ 79 w 107"/>
                <a:gd name="T1" fmla="*/ 0 h 94"/>
                <a:gd name="T2" fmla="*/ 81 w 107"/>
                <a:gd name="T3" fmla="*/ 2 h 94"/>
                <a:gd name="T4" fmla="*/ 107 w 107"/>
                <a:gd name="T5" fmla="*/ 46 h 94"/>
                <a:gd name="T6" fmla="*/ 107 w 107"/>
                <a:gd name="T7" fmla="*/ 48 h 94"/>
                <a:gd name="T8" fmla="*/ 81 w 107"/>
                <a:gd name="T9" fmla="*/ 92 h 94"/>
                <a:gd name="T10" fmla="*/ 79 w 107"/>
                <a:gd name="T11" fmla="*/ 94 h 94"/>
                <a:gd name="T12" fmla="*/ 28 w 107"/>
                <a:gd name="T13" fmla="*/ 94 h 94"/>
                <a:gd name="T14" fmla="*/ 26 w 107"/>
                <a:gd name="T15" fmla="*/ 92 h 94"/>
                <a:gd name="T16" fmla="*/ 0 w 107"/>
                <a:gd name="T17" fmla="*/ 48 h 94"/>
                <a:gd name="T18" fmla="*/ 0 w 107"/>
                <a:gd name="T19" fmla="*/ 45 h 94"/>
                <a:gd name="T20" fmla="*/ 26 w 107"/>
                <a:gd name="T21" fmla="*/ 2 h 94"/>
                <a:gd name="T22" fmla="*/ 28 w 107"/>
                <a:gd name="T23" fmla="*/ 0 h 94"/>
                <a:gd name="T24" fmla="*/ 79 w 107"/>
                <a:gd name="T25" fmla="*/ 0 h 94"/>
                <a:gd name="T26" fmla="*/ 77 w 107"/>
                <a:gd name="T27" fmla="*/ 6 h 94"/>
                <a:gd name="T28" fmla="*/ 30 w 107"/>
                <a:gd name="T29" fmla="*/ 6 h 94"/>
                <a:gd name="T30" fmla="*/ 6 w 107"/>
                <a:gd name="T31" fmla="*/ 47 h 94"/>
                <a:gd name="T32" fmla="*/ 30 w 107"/>
                <a:gd name="T33" fmla="*/ 88 h 94"/>
                <a:gd name="T34" fmla="*/ 77 w 107"/>
                <a:gd name="T35" fmla="*/ 88 h 94"/>
                <a:gd name="T36" fmla="*/ 101 w 107"/>
                <a:gd name="T37" fmla="*/ 47 h 94"/>
                <a:gd name="T38" fmla="*/ 77 w 107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94">
                  <a:moveTo>
                    <a:pt x="79" y="0"/>
                  </a:moveTo>
                  <a:cubicBezTo>
                    <a:pt x="80" y="0"/>
                    <a:pt x="81" y="1"/>
                    <a:pt x="81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7"/>
                    <a:pt x="107" y="48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6" y="93"/>
                    <a:pt x="26" y="9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7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77" y="6"/>
                    <a:pt x="77" y="6"/>
                    <a:pt x="7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8394DC82-7989-42F3-85C4-AF95F0B9573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4176" y="5538224"/>
              <a:ext cx="456188" cy="410333"/>
            </a:xfrm>
            <a:custGeom>
              <a:avLst/>
              <a:gdLst>
                <a:gd name="T0" fmla="*/ 191 w 776"/>
                <a:gd name="T1" fmla="*/ 0 h 698"/>
                <a:gd name="T2" fmla="*/ 585 w 776"/>
                <a:gd name="T3" fmla="*/ 0 h 698"/>
                <a:gd name="T4" fmla="*/ 776 w 776"/>
                <a:gd name="T5" fmla="*/ 349 h 698"/>
                <a:gd name="T6" fmla="*/ 585 w 776"/>
                <a:gd name="T7" fmla="*/ 698 h 698"/>
                <a:gd name="T8" fmla="*/ 191 w 776"/>
                <a:gd name="T9" fmla="*/ 698 h 698"/>
                <a:gd name="T10" fmla="*/ 0 w 776"/>
                <a:gd name="T11" fmla="*/ 349 h 698"/>
                <a:gd name="T12" fmla="*/ 191 w 776"/>
                <a:gd name="T13" fmla="*/ 0 h 698"/>
                <a:gd name="T14" fmla="*/ 191 w 776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6" h="698">
                  <a:moveTo>
                    <a:pt x="191" y="0"/>
                  </a:moveTo>
                  <a:lnTo>
                    <a:pt x="585" y="0"/>
                  </a:lnTo>
                  <a:lnTo>
                    <a:pt x="776" y="349"/>
                  </a:lnTo>
                  <a:lnTo>
                    <a:pt x="585" y="698"/>
                  </a:lnTo>
                  <a:lnTo>
                    <a:pt x="191" y="698"/>
                  </a:lnTo>
                  <a:lnTo>
                    <a:pt x="0" y="349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7D2A344E-3945-49D2-86C2-43724DCE75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93111" y="5635393"/>
              <a:ext cx="216924" cy="189882"/>
            </a:xfrm>
            <a:custGeom>
              <a:avLst/>
              <a:gdLst>
                <a:gd name="T0" fmla="*/ 89 w 369"/>
                <a:gd name="T1" fmla="*/ 0 h 323"/>
                <a:gd name="T2" fmla="*/ 280 w 369"/>
                <a:gd name="T3" fmla="*/ 0 h 323"/>
                <a:gd name="T4" fmla="*/ 369 w 369"/>
                <a:gd name="T5" fmla="*/ 155 h 323"/>
                <a:gd name="T6" fmla="*/ 280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80" y="0"/>
                  </a:lnTo>
                  <a:lnTo>
                    <a:pt x="369" y="155"/>
                  </a:lnTo>
                  <a:lnTo>
                    <a:pt x="280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6875DEE2-3ACC-42AC-B506-29F173E8125A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951930" y="4700090"/>
              <a:ext cx="800680" cy="713675"/>
            </a:xfrm>
            <a:custGeom>
              <a:avLst/>
              <a:gdLst>
                <a:gd name="T0" fmla="*/ 79 w 107"/>
                <a:gd name="T1" fmla="*/ 0 h 94"/>
                <a:gd name="T2" fmla="*/ 81 w 107"/>
                <a:gd name="T3" fmla="*/ 2 h 94"/>
                <a:gd name="T4" fmla="*/ 107 w 107"/>
                <a:gd name="T5" fmla="*/ 46 h 94"/>
                <a:gd name="T6" fmla="*/ 107 w 107"/>
                <a:gd name="T7" fmla="*/ 48 h 94"/>
                <a:gd name="T8" fmla="*/ 81 w 107"/>
                <a:gd name="T9" fmla="*/ 92 h 94"/>
                <a:gd name="T10" fmla="*/ 79 w 107"/>
                <a:gd name="T11" fmla="*/ 94 h 94"/>
                <a:gd name="T12" fmla="*/ 28 w 107"/>
                <a:gd name="T13" fmla="*/ 94 h 94"/>
                <a:gd name="T14" fmla="*/ 26 w 107"/>
                <a:gd name="T15" fmla="*/ 92 h 94"/>
                <a:gd name="T16" fmla="*/ 0 w 107"/>
                <a:gd name="T17" fmla="*/ 48 h 94"/>
                <a:gd name="T18" fmla="*/ 0 w 107"/>
                <a:gd name="T19" fmla="*/ 45 h 94"/>
                <a:gd name="T20" fmla="*/ 26 w 107"/>
                <a:gd name="T21" fmla="*/ 2 h 94"/>
                <a:gd name="T22" fmla="*/ 28 w 107"/>
                <a:gd name="T23" fmla="*/ 0 h 94"/>
                <a:gd name="T24" fmla="*/ 79 w 107"/>
                <a:gd name="T25" fmla="*/ 0 h 94"/>
                <a:gd name="T26" fmla="*/ 77 w 107"/>
                <a:gd name="T27" fmla="*/ 6 h 94"/>
                <a:gd name="T28" fmla="*/ 30 w 107"/>
                <a:gd name="T29" fmla="*/ 6 h 94"/>
                <a:gd name="T30" fmla="*/ 6 w 107"/>
                <a:gd name="T31" fmla="*/ 47 h 94"/>
                <a:gd name="T32" fmla="*/ 30 w 107"/>
                <a:gd name="T33" fmla="*/ 88 h 94"/>
                <a:gd name="T34" fmla="*/ 77 w 107"/>
                <a:gd name="T35" fmla="*/ 88 h 94"/>
                <a:gd name="T36" fmla="*/ 101 w 107"/>
                <a:gd name="T37" fmla="*/ 47 h 94"/>
                <a:gd name="T38" fmla="*/ 77 w 107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94">
                  <a:moveTo>
                    <a:pt x="79" y="0"/>
                  </a:moveTo>
                  <a:cubicBezTo>
                    <a:pt x="80" y="0"/>
                    <a:pt x="81" y="1"/>
                    <a:pt x="81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7"/>
                    <a:pt x="107" y="48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6" y="93"/>
                    <a:pt x="26" y="9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7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77" y="6"/>
                    <a:pt x="77" y="6"/>
                    <a:pt x="77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0934F844-F95F-46CE-A877-4184689340F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3882" y="4852055"/>
              <a:ext cx="456776" cy="410333"/>
            </a:xfrm>
            <a:custGeom>
              <a:avLst/>
              <a:gdLst>
                <a:gd name="T0" fmla="*/ 191 w 777"/>
                <a:gd name="T1" fmla="*/ 0 h 698"/>
                <a:gd name="T2" fmla="*/ 586 w 777"/>
                <a:gd name="T3" fmla="*/ 0 h 698"/>
                <a:gd name="T4" fmla="*/ 777 w 777"/>
                <a:gd name="T5" fmla="*/ 349 h 698"/>
                <a:gd name="T6" fmla="*/ 586 w 777"/>
                <a:gd name="T7" fmla="*/ 698 h 698"/>
                <a:gd name="T8" fmla="*/ 191 w 777"/>
                <a:gd name="T9" fmla="*/ 698 h 698"/>
                <a:gd name="T10" fmla="*/ 0 w 777"/>
                <a:gd name="T11" fmla="*/ 349 h 698"/>
                <a:gd name="T12" fmla="*/ 191 w 777"/>
                <a:gd name="T13" fmla="*/ 0 h 698"/>
                <a:gd name="T14" fmla="*/ 191 w 777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8">
                  <a:moveTo>
                    <a:pt x="191" y="0"/>
                  </a:moveTo>
                  <a:lnTo>
                    <a:pt x="586" y="0"/>
                  </a:lnTo>
                  <a:lnTo>
                    <a:pt x="777" y="349"/>
                  </a:lnTo>
                  <a:lnTo>
                    <a:pt x="586" y="698"/>
                  </a:lnTo>
                  <a:lnTo>
                    <a:pt x="191" y="698"/>
                  </a:lnTo>
                  <a:lnTo>
                    <a:pt x="0" y="349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0CA468D5-B32B-466C-9CB4-C8D9429028C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93111" y="4962280"/>
              <a:ext cx="216924" cy="189881"/>
            </a:xfrm>
            <a:custGeom>
              <a:avLst/>
              <a:gdLst>
                <a:gd name="T0" fmla="*/ 89 w 369"/>
                <a:gd name="T1" fmla="*/ 0 h 323"/>
                <a:gd name="T2" fmla="*/ 280 w 369"/>
                <a:gd name="T3" fmla="*/ 0 h 323"/>
                <a:gd name="T4" fmla="*/ 369 w 369"/>
                <a:gd name="T5" fmla="*/ 155 h 323"/>
                <a:gd name="T6" fmla="*/ 280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80" y="0"/>
                  </a:lnTo>
                  <a:lnTo>
                    <a:pt x="369" y="155"/>
                  </a:lnTo>
                  <a:lnTo>
                    <a:pt x="280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91B08430-CEDC-4C39-BE3B-0807719CC2AD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948402" y="4030504"/>
              <a:ext cx="807736" cy="713675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7368F8D9-EC35-4B50-8265-052BC5B8B52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0060" y="4182175"/>
              <a:ext cx="464418" cy="410333"/>
            </a:xfrm>
            <a:custGeom>
              <a:avLst/>
              <a:gdLst>
                <a:gd name="T0" fmla="*/ 204 w 790"/>
                <a:gd name="T1" fmla="*/ 0 h 698"/>
                <a:gd name="T2" fmla="*/ 599 w 790"/>
                <a:gd name="T3" fmla="*/ 0 h 698"/>
                <a:gd name="T4" fmla="*/ 790 w 790"/>
                <a:gd name="T5" fmla="*/ 349 h 698"/>
                <a:gd name="T6" fmla="*/ 599 w 790"/>
                <a:gd name="T7" fmla="*/ 698 h 698"/>
                <a:gd name="T8" fmla="*/ 204 w 790"/>
                <a:gd name="T9" fmla="*/ 698 h 698"/>
                <a:gd name="T10" fmla="*/ 0 w 790"/>
                <a:gd name="T11" fmla="*/ 349 h 698"/>
                <a:gd name="T12" fmla="*/ 204 w 790"/>
                <a:gd name="T13" fmla="*/ 0 h 698"/>
                <a:gd name="T14" fmla="*/ 204 w 790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0" h="698">
                  <a:moveTo>
                    <a:pt x="204" y="0"/>
                  </a:moveTo>
                  <a:lnTo>
                    <a:pt x="599" y="0"/>
                  </a:lnTo>
                  <a:lnTo>
                    <a:pt x="790" y="349"/>
                  </a:lnTo>
                  <a:lnTo>
                    <a:pt x="599" y="698"/>
                  </a:lnTo>
                  <a:lnTo>
                    <a:pt x="204" y="698"/>
                  </a:lnTo>
                  <a:lnTo>
                    <a:pt x="0" y="349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988332F1-C71E-417C-804D-260FDF2F208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93111" y="4288580"/>
              <a:ext cx="216924" cy="189881"/>
            </a:xfrm>
            <a:custGeom>
              <a:avLst/>
              <a:gdLst>
                <a:gd name="T0" fmla="*/ 89 w 369"/>
                <a:gd name="T1" fmla="*/ 0 h 323"/>
                <a:gd name="T2" fmla="*/ 267 w 369"/>
                <a:gd name="T3" fmla="*/ 0 h 323"/>
                <a:gd name="T4" fmla="*/ 369 w 369"/>
                <a:gd name="T5" fmla="*/ 155 h 323"/>
                <a:gd name="T6" fmla="*/ 267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67" y="0"/>
                  </a:lnTo>
                  <a:lnTo>
                    <a:pt x="369" y="155"/>
                  </a:lnTo>
                  <a:lnTo>
                    <a:pt x="267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4EA556C-7D1B-49C4-AE27-24F62650EF7B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948108" y="3357097"/>
              <a:ext cx="808323" cy="713675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05957B9A-69FC-49BF-BDCC-AF16F6794B3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0354" y="3508769"/>
              <a:ext cx="463831" cy="410333"/>
            </a:xfrm>
            <a:custGeom>
              <a:avLst/>
              <a:gdLst>
                <a:gd name="T0" fmla="*/ 204 w 789"/>
                <a:gd name="T1" fmla="*/ 0 h 698"/>
                <a:gd name="T2" fmla="*/ 598 w 789"/>
                <a:gd name="T3" fmla="*/ 0 h 698"/>
                <a:gd name="T4" fmla="*/ 789 w 789"/>
                <a:gd name="T5" fmla="*/ 349 h 698"/>
                <a:gd name="T6" fmla="*/ 598 w 789"/>
                <a:gd name="T7" fmla="*/ 698 h 698"/>
                <a:gd name="T8" fmla="*/ 204 w 789"/>
                <a:gd name="T9" fmla="*/ 698 h 698"/>
                <a:gd name="T10" fmla="*/ 0 w 789"/>
                <a:gd name="T11" fmla="*/ 349 h 698"/>
                <a:gd name="T12" fmla="*/ 204 w 789"/>
                <a:gd name="T13" fmla="*/ 0 h 698"/>
                <a:gd name="T14" fmla="*/ 204 w 789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698">
                  <a:moveTo>
                    <a:pt x="204" y="0"/>
                  </a:moveTo>
                  <a:lnTo>
                    <a:pt x="598" y="0"/>
                  </a:lnTo>
                  <a:lnTo>
                    <a:pt x="789" y="349"/>
                  </a:lnTo>
                  <a:lnTo>
                    <a:pt x="598" y="698"/>
                  </a:lnTo>
                  <a:lnTo>
                    <a:pt x="204" y="698"/>
                  </a:lnTo>
                  <a:lnTo>
                    <a:pt x="0" y="349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27F5F2D9-FB8E-469B-AF99-8C198E6DD4D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92817" y="3615173"/>
              <a:ext cx="217512" cy="189882"/>
            </a:xfrm>
            <a:custGeom>
              <a:avLst/>
              <a:gdLst>
                <a:gd name="T0" fmla="*/ 90 w 370"/>
                <a:gd name="T1" fmla="*/ 0 h 323"/>
                <a:gd name="T2" fmla="*/ 268 w 370"/>
                <a:gd name="T3" fmla="*/ 0 h 323"/>
                <a:gd name="T4" fmla="*/ 370 w 370"/>
                <a:gd name="T5" fmla="*/ 155 h 323"/>
                <a:gd name="T6" fmla="*/ 268 w 370"/>
                <a:gd name="T7" fmla="*/ 323 h 323"/>
                <a:gd name="T8" fmla="*/ 90 w 370"/>
                <a:gd name="T9" fmla="*/ 323 h 323"/>
                <a:gd name="T10" fmla="*/ 0 w 370"/>
                <a:gd name="T11" fmla="*/ 155 h 323"/>
                <a:gd name="T12" fmla="*/ 90 w 370"/>
                <a:gd name="T13" fmla="*/ 0 h 323"/>
                <a:gd name="T14" fmla="*/ 90 w 370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323">
                  <a:moveTo>
                    <a:pt x="90" y="0"/>
                  </a:moveTo>
                  <a:lnTo>
                    <a:pt x="268" y="0"/>
                  </a:lnTo>
                  <a:lnTo>
                    <a:pt x="370" y="155"/>
                  </a:lnTo>
                  <a:lnTo>
                    <a:pt x="268" y="323"/>
                  </a:lnTo>
                  <a:lnTo>
                    <a:pt x="90" y="323"/>
                  </a:lnTo>
                  <a:lnTo>
                    <a:pt x="0" y="155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xmlns="" id="{A01E0B48-6347-47EC-A5A9-3532D663FA27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948108" y="2683398"/>
              <a:ext cx="808323" cy="713675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7C9F169E-B7D0-4F91-844E-C9562EF72EE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0354" y="2835069"/>
              <a:ext cx="463831" cy="410333"/>
            </a:xfrm>
            <a:custGeom>
              <a:avLst/>
              <a:gdLst>
                <a:gd name="T0" fmla="*/ 203 w 789"/>
                <a:gd name="T1" fmla="*/ 0 h 698"/>
                <a:gd name="T2" fmla="*/ 598 w 789"/>
                <a:gd name="T3" fmla="*/ 0 h 698"/>
                <a:gd name="T4" fmla="*/ 789 w 789"/>
                <a:gd name="T5" fmla="*/ 349 h 698"/>
                <a:gd name="T6" fmla="*/ 598 w 789"/>
                <a:gd name="T7" fmla="*/ 698 h 698"/>
                <a:gd name="T8" fmla="*/ 203 w 789"/>
                <a:gd name="T9" fmla="*/ 698 h 698"/>
                <a:gd name="T10" fmla="*/ 0 w 789"/>
                <a:gd name="T11" fmla="*/ 349 h 698"/>
                <a:gd name="T12" fmla="*/ 203 w 789"/>
                <a:gd name="T13" fmla="*/ 0 h 698"/>
                <a:gd name="T14" fmla="*/ 203 w 789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698">
                  <a:moveTo>
                    <a:pt x="203" y="0"/>
                  </a:moveTo>
                  <a:lnTo>
                    <a:pt x="598" y="0"/>
                  </a:lnTo>
                  <a:lnTo>
                    <a:pt x="789" y="349"/>
                  </a:lnTo>
                  <a:lnTo>
                    <a:pt x="598" y="698"/>
                  </a:lnTo>
                  <a:lnTo>
                    <a:pt x="203" y="698"/>
                  </a:lnTo>
                  <a:lnTo>
                    <a:pt x="0" y="349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xmlns="" id="{3339F825-9598-455D-950B-08E61C207E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93111" y="2941767"/>
              <a:ext cx="216924" cy="189882"/>
            </a:xfrm>
            <a:custGeom>
              <a:avLst/>
              <a:gdLst>
                <a:gd name="T0" fmla="*/ 89 w 369"/>
                <a:gd name="T1" fmla="*/ 0 h 323"/>
                <a:gd name="T2" fmla="*/ 267 w 369"/>
                <a:gd name="T3" fmla="*/ 0 h 323"/>
                <a:gd name="T4" fmla="*/ 369 w 369"/>
                <a:gd name="T5" fmla="*/ 155 h 323"/>
                <a:gd name="T6" fmla="*/ 267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67" y="0"/>
                  </a:lnTo>
                  <a:lnTo>
                    <a:pt x="369" y="155"/>
                  </a:lnTo>
                  <a:lnTo>
                    <a:pt x="267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FB37A47-CC43-4266-84BD-DBB7734FEA39}"/>
                </a:ext>
              </a:extLst>
            </p:cNvPr>
            <p:cNvSpPr txBox="1"/>
            <p:nvPr/>
          </p:nvSpPr>
          <p:spPr>
            <a:xfrm>
              <a:off x="1823771" y="5597252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06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9EBC59B-0E4E-4888-89A1-77ACE66D59BE}"/>
                </a:ext>
              </a:extLst>
            </p:cNvPr>
            <p:cNvSpPr txBox="1"/>
            <p:nvPr/>
          </p:nvSpPr>
          <p:spPr>
            <a:xfrm>
              <a:off x="1823771" y="4923844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B5FB438-8B47-4714-B3CE-6C4671961334}"/>
                </a:ext>
              </a:extLst>
            </p:cNvPr>
            <p:cNvSpPr txBox="1"/>
            <p:nvPr/>
          </p:nvSpPr>
          <p:spPr>
            <a:xfrm>
              <a:off x="1823771" y="4250145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A6C5A86-0175-47D1-96C3-2181DE1A1F16}"/>
                </a:ext>
              </a:extLst>
            </p:cNvPr>
            <p:cNvSpPr txBox="1"/>
            <p:nvPr/>
          </p:nvSpPr>
          <p:spPr>
            <a:xfrm>
              <a:off x="1823771" y="3576737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49E4262-A88D-4D96-9AEE-C83130EB87CF}"/>
                </a:ext>
              </a:extLst>
            </p:cNvPr>
            <p:cNvSpPr txBox="1"/>
            <p:nvPr/>
          </p:nvSpPr>
          <p:spPr>
            <a:xfrm>
              <a:off x="1823771" y="2906859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02</a:t>
              </a: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EE6D4C54-0B06-4A3A-859C-18310FD3F54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231" y="3590230"/>
              <a:ext cx="3591893" cy="250432"/>
            </a:xfrm>
            <a:custGeom>
              <a:avLst/>
              <a:gdLst>
                <a:gd name="T0" fmla="*/ 40 w 480"/>
                <a:gd name="T1" fmla="*/ 33 h 33"/>
                <a:gd name="T2" fmla="*/ 0 w 480"/>
                <a:gd name="T3" fmla="*/ 32 h 33"/>
                <a:gd name="T4" fmla="*/ 40 w 480"/>
                <a:gd name="T5" fmla="*/ 31 h 33"/>
                <a:gd name="T6" fmla="*/ 50 w 480"/>
                <a:gd name="T7" fmla="*/ 14 h 33"/>
                <a:gd name="T8" fmla="*/ 59 w 480"/>
                <a:gd name="T9" fmla="*/ 1 h 33"/>
                <a:gd name="T10" fmla="*/ 61 w 480"/>
                <a:gd name="T11" fmla="*/ 1 h 33"/>
                <a:gd name="T12" fmla="*/ 70 w 480"/>
                <a:gd name="T13" fmla="*/ 14 h 33"/>
                <a:gd name="T14" fmla="*/ 81 w 480"/>
                <a:gd name="T15" fmla="*/ 31 h 33"/>
                <a:gd name="T16" fmla="*/ 140 w 480"/>
                <a:gd name="T17" fmla="*/ 14 h 33"/>
                <a:gd name="T18" fmla="*/ 149 w 480"/>
                <a:gd name="T19" fmla="*/ 14 h 33"/>
                <a:gd name="T20" fmla="*/ 150 w 480"/>
                <a:gd name="T21" fmla="*/ 0 h 33"/>
                <a:gd name="T22" fmla="*/ 151 w 480"/>
                <a:gd name="T23" fmla="*/ 14 h 33"/>
                <a:gd name="T24" fmla="*/ 161 w 480"/>
                <a:gd name="T25" fmla="*/ 14 h 33"/>
                <a:gd name="T26" fmla="*/ 219 w 480"/>
                <a:gd name="T27" fmla="*/ 31 h 33"/>
                <a:gd name="T28" fmla="*/ 230 w 480"/>
                <a:gd name="T29" fmla="*/ 14 h 33"/>
                <a:gd name="T30" fmla="*/ 239 w 480"/>
                <a:gd name="T31" fmla="*/ 1 h 33"/>
                <a:gd name="T32" fmla="*/ 241 w 480"/>
                <a:gd name="T33" fmla="*/ 1 h 33"/>
                <a:gd name="T34" fmla="*/ 250 w 480"/>
                <a:gd name="T35" fmla="*/ 14 h 33"/>
                <a:gd name="T36" fmla="*/ 260 w 480"/>
                <a:gd name="T37" fmla="*/ 31 h 33"/>
                <a:gd name="T38" fmla="*/ 319 w 480"/>
                <a:gd name="T39" fmla="*/ 14 h 33"/>
                <a:gd name="T40" fmla="*/ 329 w 480"/>
                <a:gd name="T41" fmla="*/ 14 h 33"/>
                <a:gd name="T42" fmla="*/ 330 w 480"/>
                <a:gd name="T43" fmla="*/ 0 h 33"/>
                <a:gd name="T44" fmla="*/ 331 w 480"/>
                <a:gd name="T45" fmla="*/ 14 h 33"/>
                <a:gd name="T46" fmla="*/ 340 w 480"/>
                <a:gd name="T47" fmla="*/ 14 h 33"/>
                <a:gd name="T48" fmla="*/ 399 w 480"/>
                <a:gd name="T49" fmla="*/ 31 h 33"/>
                <a:gd name="T50" fmla="*/ 410 w 480"/>
                <a:gd name="T51" fmla="*/ 14 h 33"/>
                <a:gd name="T52" fmla="*/ 419 w 480"/>
                <a:gd name="T53" fmla="*/ 1 h 33"/>
                <a:gd name="T54" fmla="*/ 421 w 480"/>
                <a:gd name="T55" fmla="*/ 1 h 33"/>
                <a:gd name="T56" fmla="*/ 430 w 480"/>
                <a:gd name="T57" fmla="*/ 14 h 33"/>
                <a:gd name="T58" fmla="*/ 440 w 480"/>
                <a:gd name="T59" fmla="*/ 31 h 33"/>
                <a:gd name="T60" fmla="*/ 480 w 480"/>
                <a:gd name="T61" fmla="*/ 32 h 33"/>
                <a:gd name="T62" fmla="*/ 440 w 480"/>
                <a:gd name="T63" fmla="*/ 33 h 33"/>
                <a:gd name="T64" fmla="*/ 429 w 480"/>
                <a:gd name="T65" fmla="*/ 16 h 33"/>
                <a:gd name="T66" fmla="*/ 401 w 480"/>
                <a:gd name="T67" fmla="*/ 32 h 33"/>
                <a:gd name="T68" fmla="*/ 350 w 480"/>
                <a:gd name="T69" fmla="*/ 33 h 33"/>
                <a:gd name="T70" fmla="*/ 339 w 480"/>
                <a:gd name="T71" fmla="*/ 16 h 33"/>
                <a:gd name="T72" fmla="*/ 311 w 480"/>
                <a:gd name="T73" fmla="*/ 32 h 33"/>
                <a:gd name="T74" fmla="*/ 260 w 480"/>
                <a:gd name="T75" fmla="*/ 33 h 33"/>
                <a:gd name="T76" fmla="*/ 249 w 480"/>
                <a:gd name="T77" fmla="*/ 16 h 33"/>
                <a:gd name="T78" fmla="*/ 221 w 480"/>
                <a:gd name="T79" fmla="*/ 32 h 33"/>
                <a:gd name="T80" fmla="*/ 170 w 480"/>
                <a:gd name="T81" fmla="*/ 33 h 33"/>
                <a:gd name="T82" fmla="*/ 160 w 480"/>
                <a:gd name="T83" fmla="*/ 16 h 33"/>
                <a:gd name="T84" fmla="*/ 131 w 480"/>
                <a:gd name="T85" fmla="*/ 32 h 33"/>
                <a:gd name="T86" fmla="*/ 80 w 480"/>
                <a:gd name="T87" fmla="*/ 33 h 33"/>
                <a:gd name="T88" fmla="*/ 70 w 480"/>
                <a:gd name="T89" fmla="*/ 16 h 33"/>
                <a:gd name="T90" fmla="*/ 41 w 480"/>
                <a:gd name="T9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0" h="33">
                  <a:moveTo>
                    <a:pt x="41" y="32"/>
                  </a:moveTo>
                  <a:cubicBezTo>
                    <a:pt x="41" y="33"/>
                    <a:pt x="41" y="33"/>
                    <a:pt x="4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0" y="0"/>
                    <a:pt x="60" y="0"/>
                  </a:cubicBezTo>
                  <a:cubicBezTo>
                    <a:pt x="61" y="0"/>
                    <a:pt x="61" y="1"/>
                    <a:pt x="61" y="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1" y="14"/>
                    <a:pt x="71" y="1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7" y="31"/>
                    <a:pt x="113" y="31"/>
                    <a:pt x="130" y="31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9" y="1"/>
                    <a:pt x="150" y="0"/>
                    <a:pt x="150" y="0"/>
                  </a:cubicBezTo>
                  <a:cubicBezTo>
                    <a:pt x="151" y="0"/>
                    <a:pt x="151" y="1"/>
                    <a:pt x="151" y="1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14"/>
                    <a:pt x="161" y="14"/>
                    <a:pt x="161" y="14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87" y="31"/>
                    <a:pt x="203" y="31"/>
                    <a:pt x="219" y="3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30" y="14"/>
                    <a:pt x="23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0"/>
                    <a:pt x="240" y="0"/>
                  </a:cubicBezTo>
                  <a:cubicBezTo>
                    <a:pt x="240" y="0"/>
                    <a:pt x="241" y="1"/>
                    <a:pt x="241" y="1"/>
                  </a:cubicBezTo>
                  <a:cubicBezTo>
                    <a:pt x="241" y="14"/>
                    <a:pt x="241" y="14"/>
                    <a:pt x="241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77" y="31"/>
                    <a:pt x="293" y="31"/>
                    <a:pt x="309" y="31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19" y="14"/>
                    <a:pt x="320" y="14"/>
                    <a:pt x="320" y="14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0"/>
                    <a:pt x="330" y="0"/>
                  </a:cubicBezTo>
                  <a:cubicBezTo>
                    <a:pt x="330" y="0"/>
                    <a:pt x="331" y="1"/>
                    <a:pt x="331" y="1"/>
                  </a:cubicBezTo>
                  <a:cubicBezTo>
                    <a:pt x="331" y="14"/>
                    <a:pt x="331" y="14"/>
                    <a:pt x="331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67" y="31"/>
                    <a:pt x="383" y="31"/>
                    <a:pt x="399" y="31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10" y="14"/>
                    <a:pt x="410" y="14"/>
                  </a:cubicBezTo>
                  <a:cubicBezTo>
                    <a:pt x="419" y="14"/>
                    <a:pt x="419" y="14"/>
                    <a:pt x="419" y="14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9" y="1"/>
                    <a:pt x="419" y="0"/>
                    <a:pt x="420" y="0"/>
                  </a:cubicBezTo>
                  <a:cubicBezTo>
                    <a:pt x="420" y="0"/>
                    <a:pt x="421" y="1"/>
                    <a:pt x="421" y="1"/>
                  </a:cubicBezTo>
                  <a:cubicBezTo>
                    <a:pt x="421" y="14"/>
                    <a:pt x="421" y="14"/>
                    <a:pt x="42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79" y="31"/>
                    <a:pt x="479" y="31"/>
                    <a:pt x="479" y="31"/>
                  </a:cubicBezTo>
                  <a:cubicBezTo>
                    <a:pt x="480" y="31"/>
                    <a:pt x="480" y="32"/>
                    <a:pt x="480" y="32"/>
                  </a:cubicBezTo>
                  <a:cubicBezTo>
                    <a:pt x="480" y="33"/>
                    <a:pt x="480" y="33"/>
                    <a:pt x="479" y="33"/>
                  </a:cubicBezTo>
                  <a:cubicBezTo>
                    <a:pt x="440" y="33"/>
                    <a:pt x="440" y="33"/>
                    <a:pt x="440" y="33"/>
                  </a:cubicBezTo>
                  <a:cubicBezTo>
                    <a:pt x="439" y="33"/>
                    <a:pt x="439" y="33"/>
                    <a:pt x="439" y="32"/>
                  </a:cubicBezTo>
                  <a:cubicBezTo>
                    <a:pt x="429" y="16"/>
                    <a:pt x="429" y="16"/>
                    <a:pt x="429" y="16"/>
                  </a:cubicBezTo>
                  <a:cubicBezTo>
                    <a:pt x="423" y="16"/>
                    <a:pt x="417" y="16"/>
                    <a:pt x="411" y="16"/>
                  </a:cubicBezTo>
                  <a:cubicBezTo>
                    <a:pt x="401" y="32"/>
                    <a:pt x="401" y="32"/>
                    <a:pt x="401" y="32"/>
                  </a:cubicBezTo>
                  <a:cubicBezTo>
                    <a:pt x="401" y="33"/>
                    <a:pt x="400" y="33"/>
                    <a:pt x="400" y="33"/>
                  </a:cubicBezTo>
                  <a:cubicBezTo>
                    <a:pt x="383" y="33"/>
                    <a:pt x="366" y="33"/>
                    <a:pt x="350" y="33"/>
                  </a:cubicBezTo>
                  <a:cubicBezTo>
                    <a:pt x="349" y="33"/>
                    <a:pt x="349" y="33"/>
                    <a:pt x="349" y="32"/>
                  </a:cubicBezTo>
                  <a:cubicBezTo>
                    <a:pt x="339" y="16"/>
                    <a:pt x="339" y="16"/>
                    <a:pt x="339" y="16"/>
                  </a:cubicBezTo>
                  <a:cubicBezTo>
                    <a:pt x="333" y="16"/>
                    <a:pt x="327" y="16"/>
                    <a:pt x="321" y="16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11" y="33"/>
                    <a:pt x="310" y="33"/>
                    <a:pt x="310" y="33"/>
                  </a:cubicBezTo>
                  <a:cubicBezTo>
                    <a:pt x="293" y="33"/>
                    <a:pt x="276" y="33"/>
                    <a:pt x="260" y="33"/>
                  </a:cubicBezTo>
                  <a:cubicBezTo>
                    <a:pt x="259" y="33"/>
                    <a:pt x="259" y="33"/>
                    <a:pt x="259" y="3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43" y="16"/>
                    <a:pt x="237" y="16"/>
                    <a:pt x="231" y="16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3"/>
                    <a:pt x="220" y="33"/>
                    <a:pt x="220" y="33"/>
                  </a:cubicBezTo>
                  <a:cubicBezTo>
                    <a:pt x="203" y="33"/>
                    <a:pt x="187" y="33"/>
                    <a:pt x="170" y="33"/>
                  </a:cubicBezTo>
                  <a:cubicBezTo>
                    <a:pt x="170" y="33"/>
                    <a:pt x="169" y="33"/>
                    <a:pt x="169" y="3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53" y="16"/>
                    <a:pt x="147" y="16"/>
                    <a:pt x="141" y="16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0" y="33"/>
                  </a:cubicBezTo>
                  <a:cubicBezTo>
                    <a:pt x="114" y="33"/>
                    <a:pt x="97" y="33"/>
                    <a:pt x="80" y="33"/>
                  </a:cubicBezTo>
                  <a:cubicBezTo>
                    <a:pt x="80" y="33"/>
                    <a:pt x="79" y="33"/>
                    <a:pt x="79" y="32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3" y="16"/>
                    <a:pt x="57" y="16"/>
                    <a:pt x="51" y="16"/>
                  </a:cubicBezTo>
                  <a:cubicBezTo>
                    <a:pt x="41" y="32"/>
                    <a:pt x="41" y="32"/>
                    <a:pt x="41" y="3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xmlns="" id="{BD536FA6-BF85-44A3-AEF9-6B19356DD35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952670" y="2010285"/>
              <a:ext cx="808323" cy="713675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934D20CF-4001-4EF9-8C0A-39E7CF94EAF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4915" y="2161955"/>
              <a:ext cx="463831" cy="410333"/>
            </a:xfrm>
            <a:custGeom>
              <a:avLst/>
              <a:gdLst>
                <a:gd name="T0" fmla="*/ 203 w 789"/>
                <a:gd name="T1" fmla="*/ 0 h 698"/>
                <a:gd name="T2" fmla="*/ 598 w 789"/>
                <a:gd name="T3" fmla="*/ 0 h 698"/>
                <a:gd name="T4" fmla="*/ 789 w 789"/>
                <a:gd name="T5" fmla="*/ 349 h 698"/>
                <a:gd name="T6" fmla="*/ 598 w 789"/>
                <a:gd name="T7" fmla="*/ 698 h 698"/>
                <a:gd name="T8" fmla="*/ 203 w 789"/>
                <a:gd name="T9" fmla="*/ 698 h 698"/>
                <a:gd name="T10" fmla="*/ 0 w 789"/>
                <a:gd name="T11" fmla="*/ 349 h 698"/>
                <a:gd name="T12" fmla="*/ 203 w 789"/>
                <a:gd name="T13" fmla="*/ 0 h 698"/>
                <a:gd name="T14" fmla="*/ 203 w 789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698">
                  <a:moveTo>
                    <a:pt x="203" y="0"/>
                  </a:moveTo>
                  <a:lnTo>
                    <a:pt x="598" y="0"/>
                  </a:lnTo>
                  <a:lnTo>
                    <a:pt x="789" y="349"/>
                  </a:lnTo>
                  <a:lnTo>
                    <a:pt x="598" y="698"/>
                  </a:lnTo>
                  <a:lnTo>
                    <a:pt x="203" y="698"/>
                  </a:lnTo>
                  <a:lnTo>
                    <a:pt x="0" y="349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xmlns="" id="{B5EF39E7-173F-41BE-9FE2-FE037D9CD6F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893109" y="2269870"/>
              <a:ext cx="216924" cy="189882"/>
            </a:xfrm>
            <a:custGeom>
              <a:avLst/>
              <a:gdLst>
                <a:gd name="T0" fmla="*/ 89 w 369"/>
                <a:gd name="T1" fmla="*/ 0 h 323"/>
                <a:gd name="T2" fmla="*/ 267 w 369"/>
                <a:gd name="T3" fmla="*/ 0 h 323"/>
                <a:gd name="T4" fmla="*/ 369 w 369"/>
                <a:gd name="T5" fmla="*/ 155 h 323"/>
                <a:gd name="T6" fmla="*/ 267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67" y="0"/>
                  </a:lnTo>
                  <a:lnTo>
                    <a:pt x="369" y="155"/>
                  </a:lnTo>
                  <a:lnTo>
                    <a:pt x="267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6B6132D-3F62-4FD7-94BE-59A82722D388}"/>
                </a:ext>
              </a:extLst>
            </p:cNvPr>
            <p:cNvSpPr txBox="1"/>
            <p:nvPr/>
          </p:nvSpPr>
          <p:spPr>
            <a:xfrm>
              <a:off x="1823771" y="2224707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01</a:t>
              </a:r>
            </a:p>
          </p:txBody>
        </p:sp>
        <p:sp>
          <p:nvSpPr>
            <p:cNvPr id="44" name="Freeform 76">
              <a:extLst>
                <a:ext uri="{FF2B5EF4-FFF2-40B4-BE49-F238E27FC236}">
                  <a16:creationId xmlns:a16="http://schemas.microsoft.com/office/drawing/2014/main" xmlns="" id="{3B86F3EE-76E6-43AF-A8CB-0BAB782738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9631" y="2287921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xmlns="" id="{C6D60B9D-68DB-4160-BF3D-0D3D86D34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069" y="2949440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76">
              <a:extLst>
                <a:ext uri="{FF2B5EF4-FFF2-40B4-BE49-F238E27FC236}">
                  <a16:creationId xmlns:a16="http://schemas.microsoft.com/office/drawing/2014/main" xmlns="" id="{9620BD4D-84B6-47AB-BA1B-0FA381F79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15" y="3635648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76">
              <a:extLst>
                <a:ext uri="{FF2B5EF4-FFF2-40B4-BE49-F238E27FC236}">
                  <a16:creationId xmlns:a16="http://schemas.microsoft.com/office/drawing/2014/main" xmlns="" id="{3D50343D-13BA-4722-B1D8-17BF7AEEA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15" y="4303669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76">
              <a:extLst>
                <a:ext uri="{FF2B5EF4-FFF2-40B4-BE49-F238E27FC236}">
                  <a16:creationId xmlns:a16="http://schemas.microsoft.com/office/drawing/2014/main" xmlns="" id="{D6CF5E97-FAC9-4D59-B952-E5C1ED29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15" y="4963958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76">
              <a:extLst>
                <a:ext uri="{FF2B5EF4-FFF2-40B4-BE49-F238E27FC236}">
                  <a16:creationId xmlns:a16="http://schemas.microsoft.com/office/drawing/2014/main" xmlns="" id="{A715C439-EFF8-46DA-8933-541CD7EC5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15" y="5656344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E2A861-2B0B-43E2-A9CE-77FBE3DF058F}"/>
              </a:ext>
            </a:extLst>
          </p:cNvPr>
          <p:cNvSpPr/>
          <p:nvPr/>
        </p:nvSpPr>
        <p:spPr>
          <a:xfrm>
            <a:off x="179512" y="785812"/>
            <a:ext cx="8712968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A8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ДОКУМЕНТОВ </a:t>
            </a:r>
            <a:endParaRPr lang="ru-RU" sz="1400" dirty="0">
              <a:solidFill>
                <a:srgbClr val="A8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A80000"/>
                </a:solidFill>
                <a:latin typeface="+mn-lt"/>
                <a:ea typeface="Calibri" panose="020F0502020204030204" pitchFamily="34" charset="0"/>
              </a:rPr>
              <a:t>для принятия решения о включении в списки граждан, имеющих право быть принятыми в члены жилищно-строительных кооперативов, создаваемых в целях обеспечения жильем отдельных категорий граждан</a:t>
            </a:r>
            <a:endParaRPr lang="ru-RU" sz="1400" dirty="0">
              <a:solidFill>
                <a:srgbClr val="A8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2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18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Жилищно-строительные кооперативы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9421B132-AFB6-4DC2-BF9E-3E11CF295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938100"/>
              </p:ext>
            </p:extLst>
          </p:nvPr>
        </p:nvGraphicFramePr>
        <p:xfrm>
          <a:off x="251520" y="1196755"/>
          <a:ext cx="8243256" cy="53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E1D456D-AA3F-4976-B49C-E735C85814DB}"/>
              </a:ext>
            </a:extLst>
          </p:cNvPr>
          <p:cNvSpPr/>
          <p:nvPr/>
        </p:nvSpPr>
        <p:spPr>
          <a:xfrm>
            <a:off x="259970" y="888975"/>
            <a:ext cx="8632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0000"/>
                </a:solidFill>
                <a:latin typeface="+mn-lt"/>
                <a:ea typeface="Times New Roman" panose="02020603050405020304" pitchFamily="18" charset="0"/>
              </a:rPr>
              <a:t>Алгоритм создания жилищно-строительного кооператива с государственной поддержкой</a:t>
            </a:r>
            <a:endParaRPr lang="ru-RU" sz="1600" b="1" dirty="0">
              <a:solidFill>
                <a:srgbClr val="CC0000"/>
              </a:solidFill>
              <a:latin typeface="+mn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866740" y="6093296"/>
            <a:ext cx="545020" cy="664238"/>
            <a:chOff x="5860375" y="2356035"/>
            <a:chExt cx="545020" cy="664238"/>
          </a:xfrm>
          <a:solidFill>
            <a:schemeClr val="accent5"/>
          </a:solidFill>
        </p:grpSpPr>
        <p:sp>
          <p:nvSpPr>
            <p:cNvPr id="18" name="Стрелка вправо 17"/>
            <p:cNvSpPr/>
            <p:nvPr/>
          </p:nvSpPr>
          <p:spPr>
            <a:xfrm rot="5418841">
              <a:off x="5800766" y="2415644"/>
              <a:ext cx="664238" cy="54502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8841">
              <a:off x="5969827" y="2356036"/>
              <a:ext cx="327012" cy="500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/>
                <a:t>4</a:t>
              </a:r>
              <a:endParaRPr lang="ru-RU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0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19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Жилищно-строительные кооперативы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9421B132-AFB6-4DC2-BF9E-3E11CF295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30749"/>
              </p:ext>
            </p:extLst>
          </p:nvPr>
        </p:nvGraphicFramePr>
        <p:xfrm>
          <a:off x="93467" y="835548"/>
          <a:ext cx="8760213" cy="664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594678" y="650305"/>
            <a:ext cx="545020" cy="664238"/>
            <a:chOff x="5860375" y="2356035"/>
            <a:chExt cx="545020" cy="664238"/>
          </a:xfrm>
          <a:solidFill>
            <a:schemeClr val="accent5"/>
          </a:solidFill>
        </p:grpSpPr>
        <p:sp>
          <p:nvSpPr>
            <p:cNvPr id="14" name="Стрелка вправо 13"/>
            <p:cNvSpPr/>
            <p:nvPr/>
          </p:nvSpPr>
          <p:spPr>
            <a:xfrm rot="5418841">
              <a:off x="5800766" y="2415644"/>
              <a:ext cx="664238" cy="54502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18841">
              <a:off x="5969827" y="2356036"/>
              <a:ext cx="327012" cy="500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/>
                <a:t>4</a:t>
              </a:r>
              <a:endParaRPr lang="ru-RU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3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37116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703116" y="6367708"/>
            <a:ext cx="261392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6052" y="127728"/>
            <a:ext cx="761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СОДЕРЖАНИЕ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0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3297836"/>
              </p:ext>
            </p:extLst>
          </p:nvPr>
        </p:nvGraphicFramePr>
        <p:xfrm>
          <a:off x="323528" y="908720"/>
          <a:ext cx="85629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4571504" y="5517231"/>
            <a:ext cx="3816920" cy="1065705"/>
            <a:chOff x="5975468" y="1556891"/>
            <a:chExt cx="2124247" cy="15632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Скругленный прямоугольник 36">
              <a:hlinkClick r:id="rId8" action="ppaction://hlinksldjump"/>
            </p:cNvPr>
            <p:cNvSpPr/>
            <p:nvPr/>
          </p:nvSpPr>
          <p:spPr>
            <a:xfrm>
              <a:off x="5975468" y="1556891"/>
              <a:ext cx="2124247" cy="1563220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6021253" y="1602676"/>
              <a:ext cx="2032677" cy="14716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/>
                <a:t>Переселение граждан из аварийного жилищного фонда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9552" y="5517231"/>
            <a:ext cx="3608024" cy="1065705"/>
            <a:chOff x="6045334" y="3307066"/>
            <a:chExt cx="2124247" cy="15632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0" name="Скругленный прямоугольник 39">
              <a:hlinkClick r:id="rId9" action="ppaction://hlinksldjump"/>
            </p:cNvPr>
            <p:cNvSpPr/>
            <p:nvPr/>
          </p:nvSpPr>
          <p:spPr>
            <a:xfrm>
              <a:off x="6045334" y="3307066"/>
              <a:ext cx="2124247" cy="1563220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6091119" y="3352851"/>
              <a:ext cx="2032677" cy="14716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/>
                <a:t>Обеспечение жильем</a:t>
              </a:r>
              <a:br>
                <a:rPr lang="ru-RU" sz="1800" b="1" i="1" kern="1200" dirty="0"/>
              </a:br>
              <a:r>
                <a:rPr lang="ru-RU" sz="1800" b="1" i="1" kern="1200" dirty="0"/>
                <a:t>детей-сирот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3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20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Жилищно-строительные кооперативы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80BE12-4135-4F39-857A-6C73DC295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1442579"/>
            <a:ext cx="8244408" cy="51938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E9C121F-1F0C-450D-A36B-CB76828F1E51}"/>
              </a:ext>
            </a:extLst>
          </p:cNvPr>
          <p:cNvSpPr/>
          <p:nvPr/>
        </p:nvSpPr>
        <p:spPr>
          <a:xfrm>
            <a:off x="155574" y="764704"/>
            <a:ext cx="8722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atin typeface="+mn-lt"/>
              </a:rPr>
              <a:t>ПРЕДВАРИТЕЛЬНЫЕ ПРОЕКТНЫЕ РЕШЕНИЯ</a:t>
            </a:r>
            <a:endParaRPr lang="ru-RU" sz="1800" dirty="0"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B2D2D09-F307-4700-A2FF-45A00E45C1E6}"/>
              </a:ext>
            </a:extLst>
          </p:cNvPr>
          <p:cNvSpPr/>
          <p:nvPr/>
        </p:nvSpPr>
        <p:spPr>
          <a:xfrm>
            <a:off x="155573" y="1020985"/>
            <a:ext cx="8722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n-lt"/>
              </a:rPr>
              <a:t>«Строительство многоквартирного дома ЖСК в</a:t>
            </a:r>
            <a:r>
              <a:rPr lang="en-US" sz="1600" b="1" dirty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г. Хабаровске»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0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21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Жилищно-строительные кооперативы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instr.khabkrai.ru/photos/2975_x92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6D375B83-9ECB-48DB-BAD4-B98EF022F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735161"/>
              </p:ext>
            </p:extLst>
          </p:nvPr>
        </p:nvGraphicFramePr>
        <p:xfrm>
          <a:off x="338775" y="1196752"/>
          <a:ext cx="8330323" cy="114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2EED88-FFF2-404A-915A-9191776C2054}"/>
              </a:ext>
            </a:extLst>
          </p:cNvPr>
          <p:cNvSpPr/>
          <p:nvPr/>
        </p:nvSpPr>
        <p:spPr>
          <a:xfrm>
            <a:off x="179512" y="683985"/>
            <a:ext cx="8527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+mn-lt"/>
                <a:ea typeface="Times New Roman" panose="02020603050405020304" pitchFamily="18" charset="0"/>
              </a:rPr>
              <a:t>КОНТАКТНАЯ ИНФОРМАЦИЯ</a:t>
            </a:r>
          </a:p>
          <a:p>
            <a:pPr algn="ctr"/>
            <a:r>
              <a:rPr lang="ru-RU" sz="1600" b="1" dirty="0" smtClean="0">
                <a:latin typeface="+mn-lt"/>
                <a:ea typeface="Times New Roman" panose="02020603050405020304" pitchFamily="18" charset="0"/>
              </a:rPr>
              <a:t>о строительстве </a:t>
            </a:r>
            <a:r>
              <a:rPr lang="ru-RU" sz="1600" b="1" dirty="0">
                <a:latin typeface="+mn-lt"/>
                <a:ea typeface="Times New Roman" panose="02020603050405020304" pitchFamily="18" charset="0"/>
              </a:rPr>
              <a:t>жилищно-строительным кооперативом жилого дома</a:t>
            </a:r>
            <a:endParaRPr lang="ru-RU" sz="1600" b="1" dirty="0">
              <a:latin typeface="+mn-lt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6F717022-A406-4A67-9685-BA4117FB7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757163"/>
              </p:ext>
            </p:extLst>
          </p:nvPr>
        </p:nvGraphicFramePr>
        <p:xfrm>
          <a:off x="202117" y="3068960"/>
          <a:ext cx="8330323" cy="323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03AF424-A84E-400A-BBE0-306E047CACCD}"/>
              </a:ext>
            </a:extLst>
          </p:cNvPr>
          <p:cNvSpPr/>
          <p:nvPr/>
        </p:nvSpPr>
        <p:spPr>
          <a:xfrm>
            <a:off x="144947" y="2276872"/>
            <a:ext cx="8658858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50" b="1" u="sng" dirty="0">
                <a:latin typeface="+mn-lt"/>
                <a:ea typeface="Times New Roman" panose="02020603050405020304" pitchFamily="18" charset="0"/>
              </a:rPr>
              <a:t>По вопросам включения в списки граждан, имеющих право быть принятыми в члены </a:t>
            </a:r>
            <a:r>
              <a:rPr lang="ru-RU" sz="1250" b="1" u="sng" dirty="0" smtClean="0">
                <a:latin typeface="+mn-lt"/>
                <a:ea typeface="Times New Roman" panose="02020603050405020304" pitchFamily="18" charset="0"/>
              </a:rPr>
              <a:t>ЖСК:</a:t>
            </a:r>
            <a:endParaRPr lang="ru-RU" sz="1250" b="1" dirty="0">
              <a:latin typeface="+mn-lt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Граждане из числа лиц, для которых работа в находящихся в ведении Хабаровского края государственных образовательных организациях, организациях социального обслуживания, государственных учреждениях здравоохранения, государственных учреждениях культуры является основным местом работы, подают заявление в:</a:t>
            </a:r>
            <a:endParaRPr lang="ru-RU" sz="12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5EB2CF-7CE1-4BE8-A536-3CA6F6693D3E}"/>
              </a:ext>
            </a:extLst>
          </p:cNvPr>
          <p:cNvSpPr/>
          <p:nvPr/>
        </p:nvSpPr>
        <p:spPr>
          <a:xfrm>
            <a:off x="144016" y="6213212"/>
            <a:ext cx="85324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+mn-lt"/>
                <a:ea typeface="Times New Roman" panose="02020603050405020304" pitchFamily="18" charset="0"/>
              </a:rPr>
              <a:t>Граждане из числа лиц, для которых работа в муниципальных образовательных организациях края, муниципальных учреждениях культуры края является основным местом работы, а также граждане, имеющие трех и более детей, подают заявление в администрации городских округов, муниципальных районов края по месту жительства.</a:t>
            </a:r>
            <a:endParaRPr lang="ru-RU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2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22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Улучшение жилищных условий молодых семей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95815" cy="59340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814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Улучшение жилищных условий молодых семей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1286373736"/>
              </p:ext>
            </p:extLst>
          </p:nvPr>
        </p:nvGraphicFramePr>
        <p:xfrm>
          <a:off x="2123040" y="1340768"/>
          <a:ext cx="6783157" cy="526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79512" y="2497870"/>
            <a:ext cx="2485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+mj-lt"/>
              </a:rPr>
              <a:t>Участником </a:t>
            </a:r>
            <a:br>
              <a:rPr lang="ru-RU" sz="1600" b="1" dirty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строительства (приобретения)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жилья в крае может быть молодая семья, в том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числе неполная молодая 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+mj-lt"/>
              </a:rPr>
              <a:t>семья, состоящая </a:t>
            </a:r>
            <a:br>
              <a:rPr lang="ru-RU" sz="1600" b="1" dirty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из одного молодого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родителя и одного </a:t>
            </a:r>
            <a:br>
              <a:rPr lang="ru-RU" sz="1600" b="1" dirty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или более детей,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соответствующая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+mj-lt"/>
              </a:rPr>
            </a:br>
            <a:r>
              <a:rPr lang="ru-RU" sz="1600" b="1" dirty="0">
                <a:solidFill>
                  <a:srgbClr val="C00000"/>
                </a:solidFill>
                <a:latin typeface="+mj-lt"/>
              </a:rPr>
              <a:t>следующим условиям: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2453375" y="1973555"/>
            <a:ext cx="360000" cy="360000"/>
            <a:chOff x="814917" y="1660731"/>
            <a:chExt cx="360000" cy="360000"/>
          </a:xfrm>
        </p:grpSpPr>
        <p:grpSp>
          <p:nvGrpSpPr>
            <p:cNvPr id="54" name="Group 20"/>
            <p:cNvGrpSpPr/>
            <p:nvPr/>
          </p:nvGrpSpPr>
          <p:grpSpPr>
            <a:xfrm>
              <a:off x="908449" y="1764296"/>
              <a:ext cx="172936" cy="152871"/>
              <a:chOff x="-1587" y="65088"/>
              <a:chExt cx="862013" cy="762000"/>
            </a:xfrm>
            <a:solidFill>
              <a:srgbClr val="3D6696"/>
            </a:solidFill>
          </p:grpSpPr>
          <p:sp>
            <p:nvSpPr>
              <p:cNvPr id="56" name="Freeform 42"/>
              <p:cNvSpPr>
                <a:spLocks noEditPoints="1"/>
              </p:cNvSpPr>
              <p:nvPr/>
            </p:nvSpPr>
            <p:spPr bwMode="auto">
              <a:xfrm>
                <a:off x="255588" y="65088"/>
                <a:ext cx="604838" cy="762000"/>
              </a:xfrm>
              <a:custGeom>
                <a:avLst/>
                <a:gdLst>
                  <a:gd name="T0" fmla="*/ 96 w 178"/>
                  <a:gd name="T1" fmla="*/ 16 h 224"/>
                  <a:gd name="T2" fmla="*/ 96 w 178"/>
                  <a:gd name="T3" fmla="*/ 16 h 224"/>
                  <a:gd name="T4" fmla="*/ 94 w 178"/>
                  <a:gd name="T5" fmla="*/ 16 h 224"/>
                  <a:gd name="T6" fmla="*/ 86 w 178"/>
                  <a:gd name="T7" fmla="*/ 76 h 224"/>
                  <a:gd name="T8" fmla="*/ 133 w 178"/>
                  <a:gd name="T9" fmla="*/ 76 h 224"/>
                  <a:gd name="T10" fmla="*/ 162 w 178"/>
                  <a:gd name="T11" fmla="*/ 106 h 224"/>
                  <a:gd name="T12" fmla="*/ 154 w 178"/>
                  <a:gd name="T13" fmla="*/ 179 h 224"/>
                  <a:gd name="T14" fmla="*/ 125 w 178"/>
                  <a:gd name="T15" fmla="*/ 208 h 224"/>
                  <a:gd name="T16" fmla="*/ 44 w 178"/>
                  <a:gd name="T17" fmla="*/ 208 h 224"/>
                  <a:gd name="T18" fmla="*/ 16 w 178"/>
                  <a:gd name="T19" fmla="*/ 179 h 224"/>
                  <a:gd name="T20" fmla="*/ 16 w 178"/>
                  <a:gd name="T21" fmla="*/ 106 h 224"/>
                  <a:gd name="T22" fmla="*/ 75 w 178"/>
                  <a:gd name="T23" fmla="*/ 20 h 224"/>
                  <a:gd name="T24" fmla="*/ 94 w 178"/>
                  <a:gd name="T25" fmla="*/ 16 h 224"/>
                  <a:gd name="T26" fmla="*/ 94 w 178"/>
                  <a:gd name="T27" fmla="*/ 0 h 224"/>
                  <a:gd name="T28" fmla="*/ 94 w 178"/>
                  <a:gd name="T29" fmla="*/ 0 h 224"/>
                  <a:gd name="T30" fmla="*/ 94 w 178"/>
                  <a:gd name="T31" fmla="*/ 0 h 224"/>
                  <a:gd name="T32" fmla="*/ 69 w 178"/>
                  <a:gd name="T33" fmla="*/ 5 h 224"/>
                  <a:gd name="T34" fmla="*/ 28 w 178"/>
                  <a:gd name="T35" fmla="*/ 49 h 224"/>
                  <a:gd name="T36" fmla="*/ 0 w 178"/>
                  <a:gd name="T37" fmla="*/ 106 h 224"/>
                  <a:gd name="T38" fmla="*/ 0 w 178"/>
                  <a:gd name="T39" fmla="*/ 179 h 224"/>
                  <a:gd name="T40" fmla="*/ 44 w 178"/>
                  <a:gd name="T41" fmla="*/ 224 h 224"/>
                  <a:gd name="T42" fmla="*/ 125 w 178"/>
                  <a:gd name="T43" fmla="*/ 224 h 224"/>
                  <a:gd name="T44" fmla="*/ 170 w 178"/>
                  <a:gd name="T45" fmla="*/ 180 h 224"/>
                  <a:gd name="T46" fmla="*/ 178 w 178"/>
                  <a:gd name="T47" fmla="*/ 107 h 224"/>
                  <a:gd name="T48" fmla="*/ 178 w 178"/>
                  <a:gd name="T49" fmla="*/ 106 h 224"/>
                  <a:gd name="T50" fmla="*/ 133 w 178"/>
                  <a:gd name="T51" fmla="*/ 60 h 224"/>
                  <a:gd name="T52" fmla="*/ 105 w 178"/>
                  <a:gd name="T53" fmla="*/ 60 h 224"/>
                  <a:gd name="T54" fmla="*/ 110 w 178"/>
                  <a:gd name="T55" fmla="*/ 19 h 224"/>
                  <a:gd name="T56" fmla="*/ 110 w 178"/>
                  <a:gd name="T57" fmla="*/ 16 h 224"/>
                  <a:gd name="T58" fmla="*/ 94 w 178"/>
                  <a:gd name="T5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24"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moveTo>
                      <a:pt x="94" y="16"/>
                    </a:moveTo>
                    <a:cubicBezTo>
                      <a:pt x="86" y="76"/>
                      <a:pt x="86" y="76"/>
                      <a:pt x="86" y="76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49" y="76"/>
                      <a:pt x="162" y="89"/>
                      <a:pt x="162" y="106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95"/>
                      <a:pt x="141" y="208"/>
                      <a:pt x="125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28" y="208"/>
                      <a:pt x="16" y="195"/>
                      <a:pt x="16" y="179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90"/>
                      <a:pt x="63" y="24"/>
                      <a:pt x="75" y="20"/>
                    </a:cubicBezTo>
                    <a:cubicBezTo>
                      <a:pt x="87" y="16"/>
                      <a:pt x="94" y="16"/>
                      <a:pt x="94" y="16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83" y="1"/>
                      <a:pt x="69" y="5"/>
                    </a:cubicBezTo>
                    <a:cubicBezTo>
                      <a:pt x="60" y="8"/>
                      <a:pt x="46" y="23"/>
                      <a:pt x="28" y="49"/>
                    </a:cubicBezTo>
                    <a:cubicBezTo>
                      <a:pt x="9" y="75"/>
                      <a:pt x="0" y="95"/>
                      <a:pt x="0" y="10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4"/>
                      <a:pt x="19" y="224"/>
                      <a:pt x="44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49" y="224"/>
                      <a:pt x="169" y="204"/>
                      <a:pt x="170" y="180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6"/>
                      <a:pt x="178" y="106"/>
                    </a:cubicBezTo>
                    <a:cubicBezTo>
                      <a:pt x="178" y="81"/>
                      <a:pt x="158" y="60"/>
                      <a:pt x="133" y="60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7"/>
                      <a:pt x="110" y="16"/>
                    </a:cubicBezTo>
                    <a:cubicBezTo>
                      <a:pt x="110" y="7"/>
                      <a:pt x="103" y="0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419101" y="582613"/>
                <a:ext cx="315913" cy="163513"/>
              </a:xfrm>
              <a:custGeom>
                <a:avLst/>
                <a:gdLst>
                  <a:gd name="T0" fmla="*/ 67 w 93"/>
                  <a:gd name="T1" fmla="*/ 48 h 48"/>
                  <a:gd name="T2" fmla="*/ 4 w 93"/>
                  <a:gd name="T3" fmla="*/ 48 h 48"/>
                  <a:gd name="T4" fmla="*/ 0 w 93"/>
                  <a:gd name="T5" fmla="*/ 44 h 48"/>
                  <a:gd name="T6" fmla="*/ 4 w 93"/>
                  <a:gd name="T7" fmla="*/ 40 h 48"/>
                  <a:gd name="T8" fmla="*/ 67 w 93"/>
                  <a:gd name="T9" fmla="*/ 40 h 48"/>
                  <a:gd name="T10" fmla="*/ 84 w 93"/>
                  <a:gd name="T11" fmla="*/ 23 h 48"/>
                  <a:gd name="T12" fmla="*/ 85 w 93"/>
                  <a:gd name="T13" fmla="*/ 4 h 48"/>
                  <a:gd name="T14" fmla="*/ 89 w 93"/>
                  <a:gd name="T15" fmla="*/ 0 h 48"/>
                  <a:gd name="T16" fmla="*/ 93 w 93"/>
                  <a:gd name="T17" fmla="*/ 4 h 48"/>
                  <a:gd name="T18" fmla="*/ 92 w 93"/>
                  <a:gd name="T19" fmla="*/ 23 h 48"/>
                  <a:gd name="T20" fmla="*/ 67 w 9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7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76" y="40"/>
                      <a:pt x="84" y="32"/>
                      <a:pt x="84" y="2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7" y="0"/>
                      <a:pt x="89" y="0"/>
                    </a:cubicBezTo>
                    <a:cubicBezTo>
                      <a:pt x="91" y="0"/>
                      <a:pt x="93" y="2"/>
                      <a:pt x="93" y="4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37"/>
                      <a:pt x="81" y="48"/>
                      <a:pt x="67" y="48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" name="Freeform 44"/>
              <p:cNvSpPr>
                <a:spLocks/>
              </p:cNvSpPr>
              <p:nvPr/>
            </p:nvSpPr>
            <p:spPr bwMode="auto">
              <a:xfrm>
                <a:off x="714376" y="500063"/>
                <a:ext cx="33338" cy="58738"/>
              </a:xfrm>
              <a:custGeom>
                <a:avLst/>
                <a:gdLst>
                  <a:gd name="T0" fmla="*/ 5 w 10"/>
                  <a:gd name="T1" fmla="*/ 17 h 17"/>
                  <a:gd name="T2" fmla="*/ 4 w 10"/>
                  <a:gd name="T3" fmla="*/ 17 h 17"/>
                  <a:gd name="T4" fmla="*/ 1 w 10"/>
                  <a:gd name="T5" fmla="*/ 12 h 17"/>
                  <a:gd name="T6" fmla="*/ 2 w 10"/>
                  <a:gd name="T7" fmla="*/ 4 h 17"/>
                  <a:gd name="T8" fmla="*/ 6 w 10"/>
                  <a:gd name="T9" fmla="*/ 0 h 17"/>
                  <a:gd name="T10" fmla="*/ 10 w 10"/>
                  <a:gd name="T11" fmla="*/ 4 h 17"/>
                  <a:gd name="T12" fmla="*/ 9 w 10"/>
                  <a:gd name="T13" fmla="*/ 13 h 17"/>
                  <a:gd name="T14" fmla="*/ 5 w 1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5" y="17"/>
                      <a:pt x="4" y="17"/>
                      <a:pt x="4" y="17"/>
                    </a:cubicBezTo>
                    <a:cubicBezTo>
                      <a:pt x="2" y="16"/>
                      <a:pt x="0" y="14"/>
                      <a:pt x="1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7"/>
                      <a:pt x="5" y="17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" name="Freeform 45"/>
              <p:cNvSpPr>
                <a:spLocks noEditPoints="1"/>
              </p:cNvSpPr>
              <p:nvPr/>
            </p:nvSpPr>
            <p:spPr bwMode="auto">
              <a:xfrm>
                <a:off x="-1587" y="350838"/>
                <a:ext cx="312738" cy="449263"/>
              </a:xfrm>
              <a:custGeom>
                <a:avLst/>
                <a:gdLst>
                  <a:gd name="T0" fmla="*/ 66 w 92"/>
                  <a:gd name="T1" fmla="*/ 16 h 132"/>
                  <a:gd name="T2" fmla="*/ 76 w 92"/>
                  <a:gd name="T3" fmla="*/ 30 h 132"/>
                  <a:gd name="T4" fmla="*/ 76 w 92"/>
                  <a:gd name="T5" fmla="*/ 102 h 132"/>
                  <a:gd name="T6" fmla="*/ 66 w 92"/>
                  <a:gd name="T7" fmla="*/ 116 h 132"/>
                  <a:gd name="T8" fmla="*/ 32 w 92"/>
                  <a:gd name="T9" fmla="*/ 116 h 132"/>
                  <a:gd name="T10" fmla="*/ 16 w 92"/>
                  <a:gd name="T11" fmla="*/ 102 h 132"/>
                  <a:gd name="T12" fmla="*/ 16 w 92"/>
                  <a:gd name="T13" fmla="*/ 30 h 132"/>
                  <a:gd name="T14" fmla="*/ 32 w 92"/>
                  <a:gd name="T15" fmla="*/ 16 h 132"/>
                  <a:gd name="T16" fmla="*/ 64 w 92"/>
                  <a:gd name="T17" fmla="*/ 16 h 132"/>
                  <a:gd name="T18" fmla="*/ 66 w 92"/>
                  <a:gd name="T19" fmla="*/ 0 h 132"/>
                  <a:gd name="T20" fmla="*/ 32 w 92"/>
                  <a:gd name="T21" fmla="*/ 0 h 132"/>
                  <a:gd name="T22" fmla="*/ 0 w 92"/>
                  <a:gd name="T23" fmla="*/ 30 h 132"/>
                  <a:gd name="T24" fmla="*/ 0 w 92"/>
                  <a:gd name="T25" fmla="*/ 102 h 132"/>
                  <a:gd name="T26" fmla="*/ 32 w 92"/>
                  <a:gd name="T27" fmla="*/ 132 h 132"/>
                  <a:gd name="T28" fmla="*/ 66 w 92"/>
                  <a:gd name="T29" fmla="*/ 132 h 132"/>
                  <a:gd name="T30" fmla="*/ 92 w 92"/>
                  <a:gd name="T31" fmla="*/ 102 h 132"/>
                  <a:gd name="T32" fmla="*/ 92 w 92"/>
                  <a:gd name="T33" fmla="*/ 30 h 132"/>
                  <a:gd name="T34" fmla="*/ 66 w 92"/>
                  <a:gd name="T3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32">
                    <a:moveTo>
                      <a:pt x="66" y="16"/>
                    </a:moveTo>
                    <a:cubicBezTo>
                      <a:pt x="73" y="16"/>
                      <a:pt x="76" y="23"/>
                      <a:pt x="76" y="30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6" y="110"/>
                      <a:pt x="73" y="116"/>
                      <a:pt x="66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24" y="116"/>
                      <a:pt x="16" y="110"/>
                      <a:pt x="16" y="10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3"/>
                      <a:pt x="24" y="16"/>
                      <a:pt x="32" y="16"/>
                    </a:cubicBezTo>
                    <a:cubicBezTo>
                      <a:pt x="64" y="16"/>
                      <a:pt x="64" y="16"/>
                      <a:pt x="64" y="16"/>
                    </a:cubicBezTo>
                    <a:moveTo>
                      <a:pt x="6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9"/>
                      <a:pt x="15" y="132"/>
                      <a:pt x="32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92" y="124"/>
                      <a:pt x="92" y="102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8"/>
                      <a:pt x="78" y="0"/>
                      <a:pt x="6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" name="Freeform 46"/>
              <p:cNvSpPr>
                <a:spLocks/>
              </p:cNvSpPr>
              <p:nvPr/>
            </p:nvSpPr>
            <p:spPr bwMode="auto">
              <a:xfrm>
                <a:off x="106363" y="623888"/>
                <a:ext cx="109538" cy="134938"/>
              </a:xfrm>
              <a:custGeom>
                <a:avLst/>
                <a:gdLst>
                  <a:gd name="T0" fmla="*/ 28 w 32"/>
                  <a:gd name="T1" fmla="*/ 40 h 40"/>
                  <a:gd name="T2" fmla="*/ 24 w 32"/>
                  <a:gd name="T3" fmla="*/ 36 h 40"/>
                  <a:gd name="T4" fmla="*/ 24 w 32"/>
                  <a:gd name="T5" fmla="*/ 14 h 40"/>
                  <a:gd name="T6" fmla="*/ 16 w 32"/>
                  <a:gd name="T7" fmla="*/ 8 h 40"/>
                  <a:gd name="T8" fmla="*/ 8 w 32"/>
                  <a:gd name="T9" fmla="*/ 14 h 40"/>
                  <a:gd name="T10" fmla="*/ 8 w 32"/>
                  <a:gd name="T11" fmla="*/ 36 h 40"/>
                  <a:gd name="T12" fmla="*/ 4 w 32"/>
                  <a:gd name="T13" fmla="*/ 40 h 40"/>
                  <a:gd name="T14" fmla="*/ 0 w 32"/>
                  <a:gd name="T15" fmla="*/ 36 h 40"/>
                  <a:gd name="T16" fmla="*/ 0 w 32"/>
                  <a:gd name="T17" fmla="*/ 14 h 40"/>
                  <a:gd name="T18" fmla="*/ 16 w 32"/>
                  <a:gd name="T19" fmla="*/ 0 h 40"/>
                  <a:gd name="T20" fmla="*/ 32 w 32"/>
                  <a:gd name="T21" fmla="*/ 14 h 40"/>
                  <a:gd name="T22" fmla="*/ 32 w 32"/>
                  <a:gd name="T23" fmla="*/ 36 h 40"/>
                  <a:gd name="T24" fmla="*/ 28 w 3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28" y="40"/>
                    </a:moveTo>
                    <a:cubicBezTo>
                      <a:pt x="26" y="40"/>
                      <a:pt x="24" y="38"/>
                      <a:pt x="24" y="3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0" y="8"/>
                      <a:pt x="16" y="8"/>
                    </a:cubicBezTo>
                    <a:cubicBezTo>
                      <a:pt x="12" y="8"/>
                      <a:pt x="8" y="11"/>
                      <a:pt x="8" y="1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8"/>
                      <a:pt x="30" y="40"/>
                      <a:pt x="28" y="4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1" name="Freeform 47"/>
              <p:cNvSpPr>
                <a:spLocks/>
              </p:cNvSpPr>
              <p:nvPr/>
            </p:nvSpPr>
            <p:spPr bwMode="auto">
              <a:xfrm>
                <a:off x="147638" y="677863"/>
                <a:ext cx="26988" cy="53975"/>
              </a:xfrm>
              <a:custGeom>
                <a:avLst/>
                <a:gdLst>
                  <a:gd name="T0" fmla="*/ 4 w 8"/>
                  <a:gd name="T1" fmla="*/ 16 h 16"/>
                  <a:gd name="T2" fmla="*/ 0 w 8"/>
                  <a:gd name="T3" fmla="*/ 12 h 16"/>
                  <a:gd name="T4" fmla="*/ 0 w 8"/>
                  <a:gd name="T5" fmla="*/ 4 h 16"/>
                  <a:gd name="T6" fmla="*/ 4 w 8"/>
                  <a:gd name="T7" fmla="*/ 0 h 16"/>
                  <a:gd name="T8" fmla="*/ 8 w 8"/>
                  <a:gd name="T9" fmla="*/ 4 h 16"/>
                  <a:gd name="T10" fmla="*/ 8 w 8"/>
                  <a:gd name="T11" fmla="*/ 12 h 16"/>
                  <a:gd name="T12" fmla="*/ 4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cubicBezTo>
                      <a:pt x="2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6" y="16"/>
                      <a:pt x="4" y="16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55" name="Овал 54"/>
            <p:cNvSpPr/>
            <p:nvPr/>
          </p:nvSpPr>
          <p:spPr>
            <a:xfrm>
              <a:off x="814917" y="1660731"/>
              <a:ext cx="360000" cy="36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871710" y="3159240"/>
            <a:ext cx="360000" cy="360000"/>
            <a:chOff x="814917" y="1660731"/>
            <a:chExt cx="360000" cy="360000"/>
          </a:xfrm>
        </p:grpSpPr>
        <p:grpSp>
          <p:nvGrpSpPr>
            <p:cNvPr id="63" name="Group 20"/>
            <p:cNvGrpSpPr/>
            <p:nvPr/>
          </p:nvGrpSpPr>
          <p:grpSpPr>
            <a:xfrm>
              <a:off x="908449" y="1764296"/>
              <a:ext cx="172936" cy="152871"/>
              <a:chOff x="-1587" y="65088"/>
              <a:chExt cx="862013" cy="762000"/>
            </a:xfrm>
            <a:solidFill>
              <a:srgbClr val="3D6696"/>
            </a:solidFill>
          </p:grpSpPr>
          <p:sp>
            <p:nvSpPr>
              <p:cNvPr id="65" name="Freeform 42"/>
              <p:cNvSpPr>
                <a:spLocks noEditPoints="1"/>
              </p:cNvSpPr>
              <p:nvPr/>
            </p:nvSpPr>
            <p:spPr bwMode="auto">
              <a:xfrm>
                <a:off x="255588" y="65088"/>
                <a:ext cx="604838" cy="762000"/>
              </a:xfrm>
              <a:custGeom>
                <a:avLst/>
                <a:gdLst>
                  <a:gd name="T0" fmla="*/ 96 w 178"/>
                  <a:gd name="T1" fmla="*/ 16 h 224"/>
                  <a:gd name="T2" fmla="*/ 96 w 178"/>
                  <a:gd name="T3" fmla="*/ 16 h 224"/>
                  <a:gd name="T4" fmla="*/ 94 w 178"/>
                  <a:gd name="T5" fmla="*/ 16 h 224"/>
                  <a:gd name="T6" fmla="*/ 86 w 178"/>
                  <a:gd name="T7" fmla="*/ 76 h 224"/>
                  <a:gd name="T8" fmla="*/ 133 w 178"/>
                  <a:gd name="T9" fmla="*/ 76 h 224"/>
                  <a:gd name="T10" fmla="*/ 162 w 178"/>
                  <a:gd name="T11" fmla="*/ 106 h 224"/>
                  <a:gd name="T12" fmla="*/ 154 w 178"/>
                  <a:gd name="T13" fmla="*/ 179 h 224"/>
                  <a:gd name="T14" fmla="*/ 125 w 178"/>
                  <a:gd name="T15" fmla="*/ 208 h 224"/>
                  <a:gd name="T16" fmla="*/ 44 w 178"/>
                  <a:gd name="T17" fmla="*/ 208 h 224"/>
                  <a:gd name="T18" fmla="*/ 16 w 178"/>
                  <a:gd name="T19" fmla="*/ 179 h 224"/>
                  <a:gd name="T20" fmla="*/ 16 w 178"/>
                  <a:gd name="T21" fmla="*/ 106 h 224"/>
                  <a:gd name="T22" fmla="*/ 75 w 178"/>
                  <a:gd name="T23" fmla="*/ 20 h 224"/>
                  <a:gd name="T24" fmla="*/ 94 w 178"/>
                  <a:gd name="T25" fmla="*/ 16 h 224"/>
                  <a:gd name="T26" fmla="*/ 94 w 178"/>
                  <a:gd name="T27" fmla="*/ 0 h 224"/>
                  <a:gd name="T28" fmla="*/ 94 w 178"/>
                  <a:gd name="T29" fmla="*/ 0 h 224"/>
                  <a:gd name="T30" fmla="*/ 94 w 178"/>
                  <a:gd name="T31" fmla="*/ 0 h 224"/>
                  <a:gd name="T32" fmla="*/ 69 w 178"/>
                  <a:gd name="T33" fmla="*/ 5 h 224"/>
                  <a:gd name="T34" fmla="*/ 28 w 178"/>
                  <a:gd name="T35" fmla="*/ 49 h 224"/>
                  <a:gd name="T36" fmla="*/ 0 w 178"/>
                  <a:gd name="T37" fmla="*/ 106 h 224"/>
                  <a:gd name="T38" fmla="*/ 0 w 178"/>
                  <a:gd name="T39" fmla="*/ 179 h 224"/>
                  <a:gd name="T40" fmla="*/ 44 w 178"/>
                  <a:gd name="T41" fmla="*/ 224 h 224"/>
                  <a:gd name="T42" fmla="*/ 125 w 178"/>
                  <a:gd name="T43" fmla="*/ 224 h 224"/>
                  <a:gd name="T44" fmla="*/ 170 w 178"/>
                  <a:gd name="T45" fmla="*/ 180 h 224"/>
                  <a:gd name="T46" fmla="*/ 178 w 178"/>
                  <a:gd name="T47" fmla="*/ 107 h 224"/>
                  <a:gd name="T48" fmla="*/ 178 w 178"/>
                  <a:gd name="T49" fmla="*/ 106 h 224"/>
                  <a:gd name="T50" fmla="*/ 133 w 178"/>
                  <a:gd name="T51" fmla="*/ 60 h 224"/>
                  <a:gd name="T52" fmla="*/ 105 w 178"/>
                  <a:gd name="T53" fmla="*/ 60 h 224"/>
                  <a:gd name="T54" fmla="*/ 110 w 178"/>
                  <a:gd name="T55" fmla="*/ 19 h 224"/>
                  <a:gd name="T56" fmla="*/ 110 w 178"/>
                  <a:gd name="T57" fmla="*/ 16 h 224"/>
                  <a:gd name="T58" fmla="*/ 94 w 178"/>
                  <a:gd name="T5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24"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moveTo>
                      <a:pt x="94" y="16"/>
                    </a:moveTo>
                    <a:cubicBezTo>
                      <a:pt x="86" y="76"/>
                      <a:pt x="86" y="76"/>
                      <a:pt x="86" y="76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49" y="76"/>
                      <a:pt x="162" y="89"/>
                      <a:pt x="162" y="106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95"/>
                      <a:pt x="141" y="208"/>
                      <a:pt x="125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28" y="208"/>
                      <a:pt x="16" y="195"/>
                      <a:pt x="16" y="179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90"/>
                      <a:pt x="63" y="24"/>
                      <a:pt x="75" y="20"/>
                    </a:cubicBezTo>
                    <a:cubicBezTo>
                      <a:pt x="87" y="16"/>
                      <a:pt x="94" y="16"/>
                      <a:pt x="94" y="16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83" y="1"/>
                      <a:pt x="69" y="5"/>
                    </a:cubicBezTo>
                    <a:cubicBezTo>
                      <a:pt x="60" y="8"/>
                      <a:pt x="46" y="23"/>
                      <a:pt x="28" y="49"/>
                    </a:cubicBezTo>
                    <a:cubicBezTo>
                      <a:pt x="9" y="75"/>
                      <a:pt x="0" y="95"/>
                      <a:pt x="0" y="10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4"/>
                      <a:pt x="19" y="224"/>
                      <a:pt x="44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49" y="224"/>
                      <a:pt x="169" y="204"/>
                      <a:pt x="170" y="180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6"/>
                      <a:pt x="178" y="106"/>
                    </a:cubicBezTo>
                    <a:cubicBezTo>
                      <a:pt x="178" y="81"/>
                      <a:pt x="158" y="60"/>
                      <a:pt x="133" y="60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7"/>
                      <a:pt x="110" y="16"/>
                    </a:cubicBezTo>
                    <a:cubicBezTo>
                      <a:pt x="110" y="7"/>
                      <a:pt x="103" y="0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6" name="Freeform 43"/>
              <p:cNvSpPr>
                <a:spLocks/>
              </p:cNvSpPr>
              <p:nvPr/>
            </p:nvSpPr>
            <p:spPr bwMode="auto">
              <a:xfrm>
                <a:off x="419101" y="582613"/>
                <a:ext cx="315913" cy="163513"/>
              </a:xfrm>
              <a:custGeom>
                <a:avLst/>
                <a:gdLst>
                  <a:gd name="T0" fmla="*/ 67 w 93"/>
                  <a:gd name="T1" fmla="*/ 48 h 48"/>
                  <a:gd name="T2" fmla="*/ 4 w 93"/>
                  <a:gd name="T3" fmla="*/ 48 h 48"/>
                  <a:gd name="T4" fmla="*/ 0 w 93"/>
                  <a:gd name="T5" fmla="*/ 44 h 48"/>
                  <a:gd name="T6" fmla="*/ 4 w 93"/>
                  <a:gd name="T7" fmla="*/ 40 h 48"/>
                  <a:gd name="T8" fmla="*/ 67 w 93"/>
                  <a:gd name="T9" fmla="*/ 40 h 48"/>
                  <a:gd name="T10" fmla="*/ 84 w 93"/>
                  <a:gd name="T11" fmla="*/ 23 h 48"/>
                  <a:gd name="T12" fmla="*/ 85 w 93"/>
                  <a:gd name="T13" fmla="*/ 4 h 48"/>
                  <a:gd name="T14" fmla="*/ 89 w 93"/>
                  <a:gd name="T15" fmla="*/ 0 h 48"/>
                  <a:gd name="T16" fmla="*/ 93 w 93"/>
                  <a:gd name="T17" fmla="*/ 4 h 48"/>
                  <a:gd name="T18" fmla="*/ 92 w 93"/>
                  <a:gd name="T19" fmla="*/ 23 h 48"/>
                  <a:gd name="T20" fmla="*/ 67 w 9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7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76" y="40"/>
                      <a:pt x="84" y="32"/>
                      <a:pt x="84" y="2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7" y="0"/>
                      <a:pt x="89" y="0"/>
                    </a:cubicBezTo>
                    <a:cubicBezTo>
                      <a:pt x="91" y="0"/>
                      <a:pt x="93" y="2"/>
                      <a:pt x="93" y="4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37"/>
                      <a:pt x="81" y="48"/>
                      <a:pt x="67" y="48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" name="Freeform 44"/>
              <p:cNvSpPr>
                <a:spLocks/>
              </p:cNvSpPr>
              <p:nvPr/>
            </p:nvSpPr>
            <p:spPr bwMode="auto">
              <a:xfrm>
                <a:off x="714376" y="500063"/>
                <a:ext cx="33338" cy="58738"/>
              </a:xfrm>
              <a:custGeom>
                <a:avLst/>
                <a:gdLst>
                  <a:gd name="T0" fmla="*/ 5 w 10"/>
                  <a:gd name="T1" fmla="*/ 17 h 17"/>
                  <a:gd name="T2" fmla="*/ 4 w 10"/>
                  <a:gd name="T3" fmla="*/ 17 h 17"/>
                  <a:gd name="T4" fmla="*/ 1 w 10"/>
                  <a:gd name="T5" fmla="*/ 12 h 17"/>
                  <a:gd name="T6" fmla="*/ 2 w 10"/>
                  <a:gd name="T7" fmla="*/ 4 h 17"/>
                  <a:gd name="T8" fmla="*/ 6 w 10"/>
                  <a:gd name="T9" fmla="*/ 0 h 17"/>
                  <a:gd name="T10" fmla="*/ 10 w 10"/>
                  <a:gd name="T11" fmla="*/ 4 h 17"/>
                  <a:gd name="T12" fmla="*/ 9 w 10"/>
                  <a:gd name="T13" fmla="*/ 13 h 17"/>
                  <a:gd name="T14" fmla="*/ 5 w 1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5" y="17"/>
                      <a:pt x="4" y="17"/>
                      <a:pt x="4" y="17"/>
                    </a:cubicBezTo>
                    <a:cubicBezTo>
                      <a:pt x="2" y="16"/>
                      <a:pt x="0" y="14"/>
                      <a:pt x="1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7"/>
                      <a:pt x="5" y="17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" name="Freeform 45"/>
              <p:cNvSpPr>
                <a:spLocks noEditPoints="1"/>
              </p:cNvSpPr>
              <p:nvPr/>
            </p:nvSpPr>
            <p:spPr bwMode="auto">
              <a:xfrm>
                <a:off x="-1587" y="350838"/>
                <a:ext cx="312738" cy="449263"/>
              </a:xfrm>
              <a:custGeom>
                <a:avLst/>
                <a:gdLst>
                  <a:gd name="T0" fmla="*/ 66 w 92"/>
                  <a:gd name="T1" fmla="*/ 16 h 132"/>
                  <a:gd name="T2" fmla="*/ 76 w 92"/>
                  <a:gd name="T3" fmla="*/ 30 h 132"/>
                  <a:gd name="T4" fmla="*/ 76 w 92"/>
                  <a:gd name="T5" fmla="*/ 102 h 132"/>
                  <a:gd name="T6" fmla="*/ 66 w 92"/>
                  <a:gd name="T7" fmla="*/ 116 h 132"/>
                  <a:gd name="T8" fmla="*/ 32 w 92"/>
                  <a:gd name="T9" fmla="*/ 116 h 132"/>
                  <a:gd name="T10" fmla="*/ 16 w 92"/>
                  <a:gd name="T11" fmla="*/ 102 h 132"/>
                  <a:gd name="T12" fmla="*/ 16 w 92"/>
                  <a:gd name="T13" fmla="*/ 30 h 132"/>
                  <a:gd name="T14" fmla="*/ 32 w 92"/>
                  <a:gd name="T15" fmla="*/ 16 h 132"/>
                  <a:gd name="T16" fmla="*/ 64 w 92"/>
                  <a:gd name="T17" fmla="*/ 16 h 132"/>
                  <a:gd name="T18" fmla="*/ 66 w 92"/>
                  <a:gd name="T19" fmla="*/ 0 h 132"/>
                  <a:gd name="T20" fmla="*/ 32 w 92"/>
                  <a:gd name="T21" fmla="*/ 0 h 132"/>
                  <a:gd name="T22" fmla="*/ 0 w 92"/>
                  <a:gd name="T23" fmla="*/ 30 h 132"/>
                  <a:gd name="T24" fmla="*/ 0 w 92"/>
                  <a:gd name="T25" fmla="*/ 102 h 132"/>
                  <a:gd name="T26" fmla="*/ 32 w 92"/>
                  <a:gd name="T27" fmla="*/ 132 h 132"/>
                  <a:gd name="T28" fmla="*/ 66 w 92"/>
                  <a:gd name="T29" fmla="*/ 132 h 132"/>
                  <a:gd name="T30" fmla="*/ 92 w 92"/>
                  <a:gd name="T31" fmla="*/ 102 h 132"/>
                  <a:gd name="T32" fmla="*/ 92 w 92"/>
                  <a:gd name="T33" fmla="*/ 30 h 132"/>
                  <a:gd name="T34" fmla="*/ 66 w 92"/>
                  <a:gd name="T3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32">
                    <a:moveTo>
                      <a:pt x="66" y="16"/>
                    </a:moveTo>
                    <a:cubicBezTo>
                      <a:pt x="73" y="16"/>
                      <a:pt x="76" y="23"/>
                      <a:pt x="76" y="30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6" y="110"/>
                      <a:pt x="73" y="116"/>
                      <a:pt x="66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24" y="116"/>
                      <a:pt x="16" y="110"/>
                      <a:pt x="16" y="10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3"/>
                      <a:pt x="24" y="16"/>
                      <a:pt x="32" y="16"/>
                    </a:cubicBezTo>
                    <a:cubicBezTo>
                      <a:pt x="64" y="16"/>
                      <a:pt x="64" y="16"/>
                      <a:pt x="64" y="16"/>
                    </a:cubicBezTo>
                    <a:moveTo>
                      <a:pt x="6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9"/>
                      <a:pt x="15" y="132"/>
                      <a:pt x="32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92" y="124"/>
                      <a:pt x="92" y="102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8"/>
                      <a:pt x="78" y="0"/>
                      <a:pt x="6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46"/>
              <p:cNvSpPr>
                <a:spLocks/>
              </p:cNvSpPr>
              <p:nvPr/>
            </p:nvSpPr>
            <p:spPr bwMode="auto">
              <a:xfrm>
                <a:off x="106363" y="623888"/>
                <a:ext cx="109538" cy="134938"/>
              </a:xfrm>
              <a:custGeom>
                <a:avLst/>
                <a:gdLst>
                  <a:gd name="T0" fmla="*/ 28 w 32"/>
                  <a:gd name="T1" fmla="*/ 40 h 40"/>
                  <a:gd name="T2" fmla="*/ 24 w 32"/>
                  <a:gd name="T3" fmla="*/ 36 h 40"/>
                  <a:gd name="T4" fmla="*/ 24 w 32"/>
                  <a:gd name="T5" fmla="*/ 14 h 40"/>
                  <a:gd name="T6" fmla="*/ 16 w 32"/>
                  <a:gd name="T7" fmla="*/ 8 h 40"/>
                  <a:gd name="T8" fmla="*/ 8 w 32"/>
                  <a:gd name="T9" fmla="*/ 14 h 40"/>
                  <a:gd name="T10" fmla="*/ 8 w 32"/>
                  <a:gd name="T11" fmla="*/ 36 h 40"/>
                  <a:gd name="T12" fmla="*/ 4 w 32"/>
                  <a:gd name="T13" fmla="*/ 40 h 40"/>
                  <a:gd name="T14" fmla="*/ 0 w 32"/>
                  <a:gd name="T15" fmla="*/ 36 h 40"/>
                  <a:gd name="T16" fmla="*/ 0 w 32"/>
                  <a:gd name="T17" fmla="*/ 14 h 40"/>
                  <a:gd name="T18" fmla="*/ 16 w 32"/>
                  <a:gd name="T19" fmla="*/ 0 h 40"/>
                  <a:gd name="T20" fmla="*/ 32 w 32"/>
                  <a:gd name="T21" fmla="*/ 14 h 40"/>
                  <a:gd name="T22" fmla="*/ 32 w 32"/>
                  <a:gd name="T23" fmla="*/ 36 h 40"/>
                  <a:gd name="T24" fmla="*/ 28 w 3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28" y="40"/>
                    </a:moveTo>
                    <a:cubicBezTo>
                      <a:pt x="26" y="40"/>
                      <a:pt x="24" y="38"/>
                      <a:pt x="24" y="3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0" y="8"/>
                      <a:pt x="16" y="8"/>
                    </a:cubicBezTo>
                    <a:cubicBezTo>
                      <a:pt x="12" y="8"/>
                      <a:pt x="8" y="11"/>
                      <a:pt x="8" y="1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8"/>
                      <a:pt x="30" y="40"/>
                      <a:pt x="28" y="4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147638" y="677863"/>
                <a:ext cx="26988" cy="53975"/>
              </a:xfrm>
              <a:custGeom>
                <a:avLst/>
                <a:gdLst>
                  <a:gd name="T0" fmla="*/ 4 w 8"/>
                  <a:gd name="T1" fmla="*/ 16 h 16"/>
                  <a:gd name="T2" fmla="*/ 0 w 8"/>
                  <a:gd name="T3" fmla="*/ 12 h 16"/>
                  <a:gd name="T4" fmla="*/ 0 w 8"/>
                  <a:gd name="T5" fmla="*/ 4 h 16"/>
                  <a:gd name="T6" fmla="*/ 4 w 8"/>
                  <a:gd name="T7" fmla="*/ 0 h 16"/>
                  <a:gd name="T8" fmla="*/ 8 w 8"/>
                  <a:gd name="T9" fmla="*/ 4 h 16"/>
                  <a:gd name="T10" fmla="*/ 8 w 8"/>
                  <a:gd name="T11" fmla="*/ 12 h 16"/>
                  <a:gd name="T12" fmla="*/ 4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cubicBezTo>
                      <a:pt x="2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6" y="16"/>
                      <a:pt x="4" y="16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814917" y="1660731"/>
              <a:ext cx="360000" cy="36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987854" y="4330769"/>
            <a:ext cx="360000" cy="360000"/>
            <a:chOff x="814917" y="1660731"/>
            <a:chExt cx="360000" cy="360000"/>
          </a:xfrm>
        </p:grpSpPr>
        <p:grpSp>
          <p:nvGrpSpPr>
            <p:cNvPr id="72" name="Group 20"/>
            <p:cNvGrpSpPr/>
            <p:nvPr/>
          </p:nvGrpSpPr>
          <p:grpSpPr>
            <a:xfrm>
              <a:off x="908449" y="1764296"/>
              <a:ext cx="172936" cy="152871"/>
              <a:chOff x="-1587" y="65088"/>
              <a:chExt cx="862013" cy="762000"/>
            </a:xfrm>
            <a:solidFill>
              <a:srgbClr val="3D6696"/>
            </a:solidFill>
          </p:grpSpPr>
          <p:sp>
            <p:nvSpPr>
              <p:cNvPr id="74" name="Freeform 42"/>
              <p:cNvSpPr>
                <a:spLocks noEditPoints="1"/>
              </p:cNvSpPr>
              <p:nvPr/>
            </p:nvSpPr>
            <p:spPr bwMode="auto">
              <a:xfrm>
                <a:off x="255588" y="65088"/>
                <a:ext cx="604838" cy="762000"/>
              </a:xfrm>
              <a:custGeom>
                <a:avLst/>
                <a:gdLst>
                  <a:gd name="T0" fmla="*/ 96 w 178"/>
                  <a:gd name="T1" fmla="*/ 16 h 224"/>
                  <a:gd name="T2" fmla="*/ 96 w 178"/>
                  <a:gd name="T3" fmla="*/ 16 h 224"/>
                  <a:gd name="T4" fmla="*/ 94 w 178"/>
                  <a:gd name="T5" fmla="*/ 16 h 224"/>
                  <a:gd name="T6" fmla="*/ 86 w 178"/>
                  <a:gd name="T7" fmla="*/ 76 h 224"/>
                  <a:gd name="T8" fmla="*/ 133 w 178"/>
                  <a:gd name="T9" fmla="*/ 76 h 224"/>
                  <a:gd name="T10" fmla="*/ 162 w 178"/>
                  <a:gd name="T11" fmla="*/ 106 h 224"/>
                  <a:gd name="T12" fmla="*/ 154 w 178"/>
                  <a:gd name="T13" fmla="*/ 179 h 224"/>
                  <a:gd name="T14" fmla="*/ 125 w 178"/>
                  <a:gd name="T15" fmla="*/ 208 h 224"/>
                  <a:gd name="T16" fmla="*/ 44 w 178"/>
                  <a:gd name="T17" fmla="*/ 208 h 224"/>
                  <a:gd name="T18" fmla="*/ 16 w 178"/>
                  <a:gd name="T19" fmla="*/ 179 h 224"/>
                  <a:gd name="T20" fmla="*/ 16 w 178"/>
                  <a:gd name="T21" fmla="*/ 106 h 224"/>
                  <a:gd name="T22" fmla="*/ 75 w 178"/>
                  <a:gd name="T23" fmla="*/ 20 h 224"/>
                  <a:gd name="T24" fmla="*/ 94 w 178"/>
                  <a:gd name="T25" fmla="*/ 16 h 224"/>
                  <a:gd name="T26" fmla="*/ 94 w 178"/>
                  <a:gd name="T27" fmla="*/ 0 h 224"/>
                  <a:gd name="T28" fmla="*/ 94 w 178"/>
                  <a:gd name="T29" fmla="*/ 0 h 224"/>
                  <a:gd name="T30" fmla="*/ 94 w 178"/>
                  <a:gd name="T31" fmla="*/ 0 h 224"/>
                  <a:gd name="T32" fmla="*/ 69 w 178"/>
                  <a:gd name="T33" fmla="*/ 5 h 224"/>
                  <a:gd name="T34" fmla="*/ 28 w 178"/>
                  <a:gd name="T35" fmla="*/ 49 h 224"/>
                  <a:gd name="T36" fmla="*/ 0 w 178"/>
                  <a:gd name="T37" fmla="*/ 106 h 224"/>
                  <a:gd name="T38" fmla="*/ 0 w 178"/>
                  <a:gd name="T39" fmla="*/ 179 h 224"/>
                  <a:gd name="T40" fmla="*/ 44 w 178"/>
                  <a:gd name="T41" fmla="*/ 224 h 224"/>
                  <a:gd name="T42" fmla="*/ 125 w 178"/>
                  <a:gd name="T43" fmla="*/ 224 h 224"/>
                  <a:gd name="T44" fmla="*/ 170 w 178"/>
                  <a:gd name="T45" fmla="*/ 180 h 224"/>
                  <a:gd name="T46" fmla="*/ 178 w 178"/>
                  <a:gd name="T47" fmla="*/ 107 h 224"/>
                  <a:gd name="T48" fmla="*/ 178 w 178"/>
                  <a:gd name="T49" fmla="*/ 106 h 224"/>
                  <a:gd name="T50" fmla="*/ 133 w 178"/>
                  <a:gd name="T51" fmla="*/ 60 h 224"/>
                  <a:gd name="T52" fmla="*/ 105 w 178"/>
                  <a:gd name="T53" fmla="*/ 60 h 224"/>
                  <a:gd name="T54" fmla="*/ 110 w 178"/>
                  <a:gd name="T55" fmla="*/ 19 h 224"/>
                  <a:gd name="T56" fmla="*/ 110 w 178"/>
                  <a:gd name="T57" fmla="*/ 16 h 224"/>
                  <a:gd name="T58" fmla="*/ 94 w 178"/>
                  <a:gd name="T5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24"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moveTo>
                      <a:pt x="94" y="16"/>
                    </a:moveTo>
                    <a:cubicBezTo>
                      <a:pt x="86" y="76"/>
                      <a:pt x="86" y="76"/>
                      <a:pt x="86" y="76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49" y="76"/>
                      <a:pt x="162" y="89"/>
                      <a:pt x="162" y="106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95"/>
                      <a:pt x="141" y="208"/>
                      <a:pt x="125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28" y="208"/>
                      <a:pt x="16" y="195"/>
                      <a:pt x="16" y="179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90"/>
                      <a:pt x="63" y="24"/>
                      <a:pt x="75" y="20"/>
                    </a:cubicBezTo>
                    <a:cubicBezTo>
                      <a:pt x="87" y="16"/>
                      <a:pt x="94" y="16"/>
                      <a:pt x="94" y="16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83" y="1"/>
                      <a:pt x="69" y="5"/>
                    </a:cubicBezTo>
                    <a:cubicBezTo>
                      <a:pt x="60" y="8"/>
                      <a:pt x="46" y="23"/>
                      <a:pt x="28" y="49"/>
                    </a:cubicBezTo>
                    <a:cubicBezTo>
                      <a:pt x="9" y="75"/>
                      <a:pt x="0" y="95"/>
                      <a:pt x="0" y="10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4"/>
                      <a:pt x="19" y="224"/>
                      <a:pt x="44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49" y="224"/>
                      <a:pt x="169" y="204"/>
                      <a:pt x="170" y="180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6"/>
                      <a:pt x="178" y="106"/>
                    </a:cubicBezTo>
                    <a:cubicBezTo>
                      <a:pt x="178" y="81"/>
                      <a:pt x="158" y="60"/>
                      <a:pt x="133" y="60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7"/>
                      <a:pt x="110" y="16"/>
                    </a:cubicBezTo>
                    <a:cubicBezTo>
                      <a:pt x="110" y="7"/>
                      <a:pt x="103" y="0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419101" y="582613"/>
                <a:ext cx="315913" cy="163513"/>
              </a:xfrm>
              <a:custGeom>
                <a:avLst/>
                <a:gdLst>
                  <a:gd name="T0" fmla="*/ 67 w 93"/>
                  <a:gd name="T1" fmla="*/ 48 h 48"/>
                  <a:gd name="T2" fmla="*/ 4 w 93"/>
                  <a:gd name="T3" fmla="*/ 48 h 48"/>
                  <a:gd name="T4" fmla="*/ 0 w 93"/>
                  <a:gd name="T5" fmla="*/ 44 h 48"/>
                  <a:gd name="T6" fmla="*/ 4 w 93"/>
                  <a:gd name="T7" fmla="*/ 40 h 48"/>
                  <a:gd name="T8" fmla="*/ 67 w 93"/>
                  <a:gd name="T9" fmla="*/ 40 h 48"/>
                  <a:gd name="T10" fmla="*/ 84 w 93"/>
                  <a:gd name="T11" fmla="*/ 23 h 48"/>
                  <a:gd name="T12" fmla="*/ 85 w 93"/>
                  <a:gd name="T13" fmla="*/ 4 h 48"/>
                  <a:gd name="T14" fmla="*/ 89 w 93"/>
                  <a:gd name="T15" fmla="*/ 0 h 48"/>
                  <a:gd name="T16" fmla="*/ 93 w 93"/>
                  <a:gd name="T17" fmla="*/ 4 h 48"/>
                  <a:gd name="T18" fmla="*/ 92 w 93"/>
                  <a:gd name="T19" fmla="*/ 23 h 48"/>
                  <a:gd name="T20" fmla="*/ 67 w 9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7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76" y="40"/>
                      <a:pt x="84" y="32"/>
                      <a:pt x="84" y="2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7" y="0"/>
                      <a:pt x="89" y="0"/>
                    </a:cubicBezTo>
                    <a:cubicBezTo>
                      <a:pt x="91" y="0"/>
                      <a:pt x="93" y="2"/>
                      <a:pt x="93" y="4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37"/>
                      <a:pt x="81" y="48"/>
                      <a:pt x="67" y="48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Freeform 44"/>
              <p:cNvSpPr>
                <a:spLocks/>
              </p:cNvSpPr>
              <p:nvPr/>
            </p:nvSpPr>
            <p:spPr bwMode="auto">
              <a:xfrm>
                <a:off x="714376" y="500063"/>
                <a:ext cx="33338" cy="58738"/>
              </a:xfrm>
              <a:custGeom>
                <a:avLst/>
                <a:gdLst>
                  <a:gd name="T0" fmla="*/ 5 w 10"/>
                  <a:gd name="T1" fmla="*/ 17 h 17"/>
                  <a:gd name="T2" fmla="*/ 4 w 10"/>
                  <a:gd name="T3" fmla="*/ 17 h 17"/>
                  <a:gd name="T4" fmla="*/ 1 w 10"/>
                  <a:gd name="T5" fmla="*/ 12 h 17"/>
                  <a:gd name="T6" fmla="*/ 2 w 10"/>
                  <a:gd name="T7" fmla="*/ 4 h 17"/>
                  <a:gd name="T8" fmla="*/ 6 w 10"/>
                  <a:gd name="T9" fmla="*/ 0 h 17"/>
                  <a:gd name="T10" fmla="*/ 10 w 10"/>
                  <a:gd name="T11" fmla="*/ 4 h 17"/>
                  <a:gd name="T12" fmla="*/ 9 w 10"/>
                  <a:gd name="T13" fmla="*/ 13 h 17"/>
                  <a:gd name="T14" fmla="*/ 5 w 1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5" y="17"/>
                      <a:pt x="4" y="17"/>
                      <a:pt x="4" y="17"/>
                    </a:cubicBezTo>
                    <a:cubicBezTo>
                      <a:pt x="2" y="16"/>
                      <a:pt x="0" y="14"/>
                      <a:pt x="1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7"/>
                      <a:pt x="5" y="17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45"/>
              <p:cNvSpPr>
                <a:spLocks noEditPoints="1"/>
              </p:cNvSpPr>
              <p:nvPr/>
            </p:nvSpPr>
            <p:spPr bwMode="auto">
              <a:xfrm>
                <a:off x="-1587" y="350838"/>
                <a:ext cx="312738" cy="449263"/>
              </a:xfrm>
              <a:custGeom>
                <a:avLst/>
                <a:gdLst>
                  <a:gd name="T0" fmla="*/ 66 w 92"/>
                  <a:gd name="T1" fmla="*/ 16 h 132"/>
                  <a:gd name="T2" fmla="*/ 76 w 92"/>
                  <a:gd name="T3" fmla="*/ 30 h 132"/>
                  <a:gd name="T4" fmla="*/ 76 w 92"/>
                  <a:gd name="T5" fmla="*/ 102 h 132"/>
                  <a:gd name="T6" fmla="*/ 66 w 92"/>
                  <a:gd name="T7" fmla="*/ 116 h 132"/>
                  <a:gd name="T8" fmla="*/ 32 w 92"/>
                  <a:gd name="T9" fmla="*/ 116 h 132"/>
                  <a:gd name="T10" fmla="*/ 16 w 92"/>
                  <a:gd name="T11" fmla="*/ 102 h 132"/>
                  <a:gd name="T12" fmla="*/ 16 w 92"/>
                  <a:gd name="T13" fmla="*/ 30 h 132"/>
                  <a:gd name="T14" fmla="*/ 32 w 92"/>
                  <a:gd name="T15" fmla="*/ 16 h 132"/>
                  <a:gd name="T16" fmla="*/ 64 w 92"/>
                  <a:gd name="T17" fmla="*/ 16 h 132"/>
                  <a:gd name="T18" fmla="*/ 66 w 92"/>
                  <a:gd name="T19" fmla="*/ 0 h 132"/>
                  <a:gd name="T20" fmla="*/ 32 w 92"/>
                  <a:gd name="T21" fmla="*/ 0 h 132"/>
                  <a:gd name="T22" fmla="*/ 0 w 92"/>
                  <a:gd name="T23" fmla="*/ 30 h 132"/>
                  <a:gd name="T24" fmla="*/ 0 w 92"/>
                  <a:gd name="T25" fmla="*/ 102 h 132"/>
                  <a:gd name="T26" fmla="*/ 32 w 92"/>
                  <a:gd name="T27" fmla="*/ 132 h 132"/>
                  <a:gd name="T28" fmla="*/ 66 w 92"/>
                  <a:gd name="T29" fmla="*/ 132 h 132"/>
                  <a:gd name="T30" fmla="*/ 92 w 92"/>
                  <a:gd name="T31" fmla="*/ 102 h 132"/>
                  <a:gd name="T32" fmla="*/ 92 w 92"/>
                  <a:gd name="T33" fmla="*/ 30 h 132"/>
                  <a:gd name="T34" fmla="*/ 66 w 92"/>
                  <a:gd name="T3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32">
                    <a:moveTo>
                      <a:pt x="66" y="16"/>
                    </a:moveTo>
                    <a:cubicBezTo>
                      <a:pt x="73" y="16"/>
                      <a:pt x="76" y="23"/>
                      <a:pt x="76" y="30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6" y="110"/>
                      <a:pt x="73" y="116"/>
                      <a:pt x="66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24" y="116"/>
                      <a:pt x="16" y="110"/>
                      <a:pt x="16" y="10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3"/>
                      <a:pt x="24" y="16"/>
                      <a:pt x="32" y="16"/>
                    </a:cubicBezTo>
                    <a:cubicBezTo>
                      <a:pt x="64" y="16"/>
                      <a:pt x="64" y="16"/>
                      <a:pt x="64" y="16"/>
                    </a:cubicBezTo>
                    <a:moveTo>
                      <a:pt x="6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9"/>
                      <a:pt x="15" y="132"/>
                      <a:pt x="32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92" y="124"/>
                      <a:pt x="92" y="102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8"/>
                      <a:pt x="78" y="0"/>
                      <a:pt x="6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46"/>
              <p:cNvSpPr>
                <a:spLocks/>
              </p:cNvSpPr>
              <p:nvPr/>
            </p:nvSpPr>
            <p:spPr bwMode="auto">
              <a:xfrm>
                <a:off x="106363" y="623888"/>
                <a:ext cx="109538" cy="134938"/>
              </a:xfrm>
              <a:custGeom>
                <a:avLst/>
                <a:gdLst>
                  <a:gd name="T0" fmla="*/ 28 w 32"/>
                  <a:gd name="T1" fmla="*/ 40 h 40"/>
                  <a:gd name="T2" fmla="*/ 24 w 32"/>
                  <a:gd name="T3" fmla="*/ 36 h 40"/>
                  <a:gd name="T4" fmla="*/ 24 w 32"/>
                  <a:gd name="T5" fmla="*/ 14 h 40"/>
                  <a:gd name="T6" fmla="*/ 16 w 32"/>
                  <a:gd name="T7" fmla="*/ 8 h 40"/>
                  <a:gd name="T8" fmla="*/ 8 w 32"/>
                  <a:gd name="T9" fmla="*/ 14 h 40"/>
                  <a:gd name="T10" fmla="*/ 8 w 32"/>
                  <a:gd name="T11" fmla="*/ 36 h 40"/>
                  <a:gd name="T12" fmla="*/ 4 w 32"/>
                  <a:gd name="T13" fmla="*/ 40 h 40"/>
                  <a:gd name="T14" fmla="*/ 0 w 32"/>
                  <a:gd name="T15" fmla="*/ 36 h 40"/>
                  <a:gd name="T16" fmla="*/ 0 w 32"/>
                  <a:gd name="T17" fmla="*/ 14 h 40"/>
                  <a:gd name="T18" fmla="*/ 16 w 32"/>
                  <a:gd name="T19" fmla="*/ 0 h 40"/>
                  <a:gd name="T20" fmla="*/ 32 w 32"/>
                  <a:gd name="T21" fmla="*/ 14 h 40"/>
                  <a:gd name="T22" fmla="*/ 32 w 32"/>
                  <a:gd name="T23" fmla="*/ 36 h 40"/>
                  <a:gd name="T24" fmla="*/ 28 w 3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28" y="40"/>
                    </a:moveTo>
                    <a:cubicBezTo>
                      <a:pt x="26" y="40"/>
                      <a:pt x="24" y="38"/>
                      <a:pt x="24" y="3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0" y="8"/>
                      <a:pt x="16" y="8"/>
                    </a:cubicBezTo>
                    <a:cubicBezTo>
                      <a:pt x="12" y="8"/>
                      <a:pt x="8" y="11"/>
                      <a:pt x="8" y="1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8"/>
                      <a:pt x="30" y="40"/>
                      <a:pt x="28" y="4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" name="Freeform 47"/>
              <p:cNvSpPr>
                <a:spLocks/>
              </p:cNvSpPr>
              <p:nvPr/>
            </p:nvSpPr>
            <p:spPr bwMode="auto">
              <a:xfrm>
                <a:off x="147638" y="677863"/>
                <a:ext cx="26988" cy="53975"/>
              </a:xfrm>
              <a:custGeom>
                <a:avLst/>
                <a:gdLst>
                  <a:gd name="T0" fmla="*/ 4 w 8"/>
                  <a:gd name="T1" fmla="*/ 16 h 16"/>
                  <a:gd name="T2" fmla="*/ 0 w 8"/>
                  <a:gd name="T3" fmla="*/ 12 h 16"/>
                  <a:gd name="T4" fmla="*/ 0 w 8"/>
                  <a:gd name="T5" fmla="*/ 4 h 16"/>
                  <a:gd name="T6" fmla="*/ 4 w 8"/>
                  <a:gd name="T7" fmla="*/ 0 h 16"/>
                  <a:gd name="T8" fmla="*/ 8 w 8"/>
                  <a:gd name="T9" fmla="*/ 4 h 16"/>
                  <a:gd name="T10" fmla="*/ 8 w 8"/>
                  <a:gd name="T11" fmla="*/ 12 h 16"/>
                  <a:gd name="T12" fmla="*/ 4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cubicBezTo>
                      <a:pt x="2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6" y="16"/>
                      <a:pt x="4" y="16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73" name="Овал 72"/>
            <p:cNvSpPr/>
            <p:nvPr/>
          </p:nvSpPr>
          <p:spPr>
            <a:xfrm>
              <a:off x="814917" y="1660731"/>
              <a:ext cx="360000" cy="36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529786" y="5659062"/>
            <a:ext cx="360000" cy="360000"/>
            <a:chOff x="814917" y="1660731"/>
            <a:chExt cx="360000" cy="360000"/>
          </a:xfrm>
        </p:grpSpPr>
        <p:grpSp>
          <p:nvGrpSpPr>
            <p:cNvPr id="81" name="Group 20"/>
            <p:cNvGrpSpPr/>
            <p:nvPr/>
          </p:nvGrpSpPr>
          <p:grpSpPr>
            <a:xfrm>
              <a:off x="908449" y="1764296"/>
              <a:ext cx="172936" cy="152871"/>
              <a:chOff x="-1587" y="65088"/>
              <a:chExt cx="862013" cy="762000"/>
            </a:xfrm>
            <a:solidFill>
              <a:srgbClr val="3D6696"/>
            </a:solidFill>
          </p:grpSpPr>
          <p:sp>
            <p:nvSpPr>
              <p:cNvPr id="83" name="Freeform 42"/>
              <p:cNvSpPr>
                <a:spLocks noEditPoints="1"/>
              </p:cNvSpPr>
              <p:nvPr/>
            </p:nvSpPr>
            <p:spPr bwMode="auto">
              <a:xfrm>
                <a:off x="255588" y="65088"/>
                <a:ext cx="604838" cy="762000"/>
              </a:xfrm>
              <a:custGeom>
                <a:avLst/>
                <a:gdLst>
                  <a:gd name="T0" fmla="*/ 96 w 178"/>
                  <a:gd name="T1" fmla="*/ 16 h 224"/>
                  <a:gd name="T2" fmla="*/ 96 w 178"/>
                  <a:gd name="T3" fmla="*/ 16 h 224"/>
                  <a:gd name="T4" fmla="*/ 94 w 178"/>
                  <a:gd name="T5" fmla="*/ 16 h 224"/>
                  <a:gd name="T6" fmla="*/ 86 w 178"/>
                  <a:gd name="T7" fmla="*/ 76 h 224"/>
                  <a:gd name="T8" fmla="*/ 133 w 178"/>
                  <a:gd name="T9" fmla="*/ 76 h 224"/>
                  <a:gd name="T10" fmla="*/ 162 w 178"/>
                  <a:gd name="T11" fmla="*/ 106 h 224"/>
                  <a:gd name="T12" fmla="*/ 154 w 178"/>
                  <a:gd name="T13" fmla="*/ 179 h 224"/>
                  <a:gd name="T14" fmla="*/ 125 w 178"/>
                  <a:gd name="T15" fmla="*/ 208 h 224"/>
                  <a:gd name="T16" fmla="*/ 44 w 178"/>
                  <a:gd name="T17" fmla="*/ 208 h 224"/>
                  <a:gd name="T18" fmla="*/ 16 w 178"/>
                  <a:gd name="T19" fmla="*/ 179 h 224"/>
                  <a:gd name="T20" fmla="*/ 16 w 178"/>
                  <a:gd name="T21" fmla="*/ 106 h 224"/>
                  <a:gd name="T22" fmla="*/ 75 w 178"/>
                  <a:gd name="T23" fmla="*/ 20 h 224"/>
                  <a:gd name="T24" fmla="*/ 94 w 178"/>
                  <a:gd name="T25" fmla="*/ 16 h 224"/>
                  <a:gd name="T26" fmla="*/ 94 w 178"/>
                  <a:gd name="T27" fmla="*/ 0 h 224"/>
                  <a:gd name="T28" fmla="*/ 94 w 178"/>
                  <a:gd name="T29" fmla="*/ 0 h 224"/>
                  <a:gd name="T30" fmla="*/ 94 w 178"/>
                  <a:gd name="T31" fmla="*/ 0 h 224"/>
                  <a:gd name="T32" fmla="*/ 69 w 178"/>
                  <a:gd name="T33" fmla="*/ 5 h 224"/>
                  <a:gd name="T34" fmla="*/ 28 w 178"/>
                  <a:gd name="T35" fmla="*/ 49 h 224"/>
                  <a:gd name="T36" fmla="*/ 0 w 178"/>
                  <a:gd name="T37" fmla="*/ 106 h 224"/>
                  <a:gd name="T38" fmla="*/ 0 w 178"/>
                  <a:gd name="T39" fmla="*/ 179 h 224"/>
                  <a:gd name="T40" fmla="*/ 44 w 178"/>
                  <a:gd name="T41" fmla="*/ 224 h 224"/>
                  <a:gd name="T42" fmla="*/ 125 w 178"/>
                  <a:gd name="T43" fmla="*/ 224 h 224"/>
                  <a:gd name="T44" fmla="*/ 170 w 178"/>
                  <a:gd name="T45" fmla="*/ 180 h 224"/>
                  <a:gd name="T46" fmla="*/ 178 w 178"/>
                  <a:gd name="T47" fmla="*/ 107 h 224"/>
                  <a:gd name="T48" fmla="*/ 178 w 178"/>
                  <a:gd name="T49" fmla="*/ 106 h 224"/>
                  <a:gd name="T50" fmla="*/ 133 w 178"/>
                  <a:gd name="T51" fmla="*/ 60 h 224"/>
                  <a:gd name="T52" fmla="*/ 105 w 178"/>
                  <a:gd name="T53" fmla="*/ 60 h 224"/>
                  <a:gd name="T54" fmla="*/ 110 w 178"/>
                  <a:gd name="T55" fmla="*/ 19 h 224"/>
                  <a:gd name="T56" fmla="*/ 110 w 178"/>
                  <a:gd name="T57" fmla="*/ 16 h 224"/>
                  <a:gd name="T58" fmla="*/ 94 w 178"/>
                  <a:gd name="T5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24"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moveTo>
                      <a:pt x="94" y="16"/>
                    </a:moveTo>
                    <a:cubicBezTo>
                      <a:pt x="86" y="76"/>
                      <a:pt x="86" y="76"/>
                      <a:pt x="86" y="76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49" y="76"/>
                      <a:pt x="162" y="89"/>
                      <a:pt x="162" y="106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95"/>
                      <a:pt x="141" y="208"/>
                      <a:pt x="125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28" y="208"/>
                      <a:pt x="16" y="195"/>
                      <a:pt x="16" y="179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90"/>
                      <a:pt x="63" y="24"/>
                      <a:pt x="75" y="20"/>
                    </a:cubicBezTo>
                    <a:cubicBezTo>
                      <a:pt x="87" y="16"/>
                      <a:pt x="94" y="16"/>
                      <a:pt x="94" y="16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83" y="1"/>
                      <a:pt x="69" y="5"/>
                    </a:cubicBezTo>
                    <a:cubicBezTo>
                      <a:pt x="60" y="8"/>
                      <a:pt x="46" y="23"/>
                      <a:pt x="28" y="49"/>
                    </a:cubicBezTo>
                    <a:cubicBezTo>
                      <a:pt x="9" y="75"/>
                      <a:pt x="0" y="95"/>
                      <a:pt x="0" y="10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4"/>
                      <a:pt x="19" y="224"/>
                      <a:pt x="44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49" y="224"/>
                      <a:pt x="169" y="204"/>
                      <a:pt x="170" y="180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6"/>
                      <a:pt x="178" y="106"/>
                    </a:cubicBezTo>
                    <a:cubicBezTo>
                      <a:pt x="178" y="81"/>
                      <a:pt x="158" y="60"/>
                      <a:pt x="133" y="60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7"/>
                      <a:pt x="110" y="16"/>
                    </a:cubicBezTo>
                    <a:cubicBezTo>
                      <a:pt x="110" y="7"/>
                      <a:pt x="103" y="0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43"/>
              <p:cNvSpPr>
                <a:spLocks/>
              </p:cNvSpPr>
              <p:nvPr/>
            </p:nvSpPr>
            <p:spPr bwMode="auto">
              <a:xfrm>
                <a:off x="419101" y="582613"/>
                <a:ext cx="315913" cy="163513"/>
              </a:xfrm>
              <a:custGeom>
                <a:avLst/>
                <a:gdLst>
                  <a:gd name="T0" fmla="*/ 67 w 93"/>
                  <a:gd name="T1" fmla="*/ 48 h 48"/>
                  <a:gd name="T2" fmla="*/ 4 w 93"/>
                  <a:gd name="T3" fmla="*/ 48 h 48"/>
                  <a:gd name="T4" fmla="*/ 0 w 93"/>
                  <a:gd name="T5" fmla="*/ 44 h 48"/>
                  <a:gd name="T6" fmla="*/ 4 w 93"/>
                  <a:gd name="T7" fmla="*/ 40 h 48"/>
                  <a:gd name="T8" fmla="*/ 67 w 93"/>
                  <a:gd name="T9" fmla="*/ 40 h 48"/>
                  <a:gd name="T10" fmla="*/ 84 w 93"/>
                  <a:gd name="T11" fmla="*/ 23 h 48"/>
                  <a:gd name="T12" fmla="*/ 85 w 93"/>
                  <a:gd name="T13" fmla="*/ 4 h 48"/>
                  <a:gd name="T14" fmla="*/ 89 w 93"/>
                  <a:gd name="T15" fmla="*/ 0 h 48"/>
                  <a:gd name="T16" fmla="*/ 93 w 93"/>
                  <a:gd name="T17" fmla="*/ 4 h 48"/>
                  <a:gd name="T18" fmla="*/ 92 w 93"/>
                  <a:gd name="T19" fmla="*/ 23 h 48"/>
                  <a:gd name="T20" fmla="*/ 67 w 9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7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76" y="40"/>
                      <a:pt x="84" y="32"/>
                      <a:pt x="84" y="2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7" y="0"/>
                      <a:pt x="89" y="0"/>
                    </a:cubicBezTo>
                    <a:cubicBezTo>
                      <a:pt x="91" y="0"/>
                      <a:pt x="93" y="2"/>
                      <a:pt x="93" y="4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37"/>
                      <a:pt x="81" y="48"/>
                      <a:pt x="67" y="48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Freeform 44"/>
              <p:cNvSpPr>
                <a:spLocks/>
              </p:cNvSpPr>
              <p:nvPr/>
            </p:nvSpPr>
            <p:spPr bwMode="auto">
              <a:xfrm>
                <a:off x="714376" y="500063"/>
                <a:ext cx="33338" cy="58738"/>
              </a:xfrm>
              <a:custGeom>
                <a:avLst/>
                <a:gdLst>
                  <a:gd name="T0" fmla="*/ 5 w 10"/>
                  <a:gd name="T1" fmla="*/ 17 h 17"/>
                  <a:gd name="T2" fmla="*/ 4 w 10"/>
                  <a:gd name="T3" fmla="*/ 17 h 17"/>
                  <a:gd name="T4" fmla="*/ 1 w 10"/>
                  <a:gd name="T5" fmla="*/ 12 h 17"/>
                  <a:gd name="T6" fmla="*/ 2 w 10"/>
                  <a:gd name="T7" fmla="*/ 4 h 17"/>
                  <a:gd name="T8" fmla="*/ 6 w 10"/>
                  <a:gd name="T9" fmla="*/ 0 h 17"/>
                  <a:gd name="T10" fmla="*/ 10 w 10"/>
                  <a:gd name="T11" fmla="*/ 4 h 17"/>
                  <a:gd name="T12" fmla="*/ 9 w 10"/>
                  <a:gd name="T13" fmla="*/ 13 h 17"/>
                  <a:gd name="T14" fmla="*/ 5 w 1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5" y="17"/>
                      <a:pt x="4" y="17"/>
                      <a:pt x="4" y="17"/>
                    </a:cubicBezTo>
                    <a:cubicBezTo>
                      <a:pt x="2" y="16"/>
                      <a:pt x="0" y="14"/>
                      <a:pt x="1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7"/>
                      <a:pt x="5" y="17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45"/>
              <p:cNvSpPr>
                <a:spLocks noEditPoints="1"/>
              </p:cNvSpPr>
              <p:nvPr/>
            </p:nvSpPr>
            <p:spPr bwMode="auto">
              <a:xfrm>
                <a:off x="-1587" y="350838"/>
                <a:ext cx="312738" cy="449263"/>
              </a:xfrm>
              <a:custGeom>
                <a:avLst/>
                <a:gdLst>
                  <a:gd name="T0" fmla="*/ 66 w 92"/>
                  <a:gd name="T1" fmla="*/ 16 h 132"/>
                  <a:gd name="T2" fmla="*/ 76 w 92"/>
                  <a:gd name="T3" fmla="*/ 30 h 132"/>
                  <a:gd name="T4" fmla="*/ 76 w 92"/>
                  <a:gd name="T5" fmla="*/ 102 h 132"/>
                  <a:gd name="T6" fmla="*/ 66 w 92"/>
                  <a:gd name="T7" fmla="*/ 116 h 132"/>
                  <a:gd name="T8" fmla="*/ 32 w 92"/>
                  <a:gd name="T9" fmla="*/ 116 h 132"/>
                  <a:gd name="T10" fmla="*/ 16 w 92"/>
                  <a:gd name="T11" fmla="*/ 102 h 132"/>
                  <a:gd name="T12" fmla="*/ 16 w 92"/>
                  <a:gd name="T13" fmla="*/ 30 h 132"/>
                  <a:gd name="T14" fmla="*/ 32 w 92"/>
                  <a:gd name="T15" fmla="*/ 16 h 132"/>
                  <a:gd name="T16" fmla="*/ 64 w 92"/>
                  <a:gd name="T17" fmla="*/ 16 h 132"/>
                  <a:gd name="T18" fmla="*/ 66 w 92"/>
                  <a:gd name="T19" fmla="*/ 0 h 132"/>
                  <a:gd name="T20" fmla="*/ 32 w 92"/>
                  <a:gd name="T21" fmla="*/ 0 h 132"/>
                  <a:gd name="T22" fmla="*/ 0 w 92"/>
                  <a:gd name="T23" fmla="*/ 30 h 132"/>
                  <a:gd name="T24" fmla="*/ 0 w 92"/>
                  <a:gd name="T25" fmla="*/ 102 h 132"/>
                  <a:gd name="T26" fmla="*/ 32 w 92"/>
                  <a:gd name="T27" fmla="*/ 132 h 132"/>
                  <a:gd name="T28" fmla="*/ 66 w 92"/>
                  <a:gd name="T29" fmla="*/ 132 h 132"/>
                  <a:gd name="T30" fmla="*/ 92 w 92"/>
                  <a:gd name="T31" fmla="*/ 102 h 132"/>
                  <a:gd name="T32" fmla="*/ 92 w 92"/>
                  <a:gd name="T33" fmla="*/ 30 h 132"/>
                  <a:gd name="T34" fmla="*/ 66 w 92"/>
                  <a:gd name="T3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32">
                    <a:moveTo>
                      <a:pt x="66" y="16"/>
                    </a:moveTo>
                    <a:cubicBezTo>
                      <a:pt x="73" y="16"/>
                      <a:pt x="76" y="23"/>
                      <a:pt x="76" y="30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6" y="110"/>
                      <a:pt x="73" y="116"/>
                      <a:pt x="66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24" y="116"/>
                      <a:pt x="16" y="110"/>
                      <a:pt x="16" y="10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3"/>
                      <a:pt x="24" y="16"/>
                      <a:pt x="32" y="16"/>
                    </a:cubicBezTo>
                    <a:cubicBezTo>
                      <a:pt x="64" y="16"/>
                      <a:pt x="64" y="16"/>
                      <a:pt x="64" y="16"/>
                    </a:cubicBezTo>
                    <a:moveTo>
                      <a:pt x="6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9"/>
                      <a:pt x="15" y="132"/>
                      <a:pt x="32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92" y="124"/>
                      <a:pt x="92" y="102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8"/>
                      <a:pt x="78" y="0"/>
                      <a:pt x="6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Freeform 46"/>
              <p:cNvSpPr>
                <a:spLocks/>
              </p:cNvSpPr>
              <p:nvPr/>
            </p:nvSpPr>
            <p:spPr bwMode="auto">
              <a:xfrm>
                <a:off x="106363" y="623888"/>
                <a:ext cx="109538" cy="134938"/>
              </a:xfrm>
              <a:custGeom>
                <a:avLst/>
                <a:gdLst>
                  <a:gd name="T0" fmla="*/ 28 w 32"/>
                  <a:gd name="T1" fmla="*/ 40 h 40"/>
                  <a:gd name="T2" fmla="*/ 24 w 32"/>
                  <a:gd name="T3" fmla="*/ 36 h 40"/>
                  <a:gd name="T4" fmla="*/ 24 w 32"/>
                  <a:gd name="T5" fmla="*/ 14 h 40"/>
                  <a:gd name="T6" fmla="*/ 16 w 32"/>
                  <a:gd name="T7" fmla="*/ 8 h 40"/>
                  <a:gd name="T8" fmla="*/ 8 w 32"/>
                  <a:gd name="T9" fmla="*/ 14 h 40"/>
                  <a:gd name="T10" fmla="*/ 8 w 32"/>
                  <a:gd name="T11" fmla="*/ 36 h 40"/>
                  <a:gd name="T12" fmla="*/ 4 w 32"/>
                  <a:gd name="T13" fmla="*/ 40 h 40"/>
                  <a:gd name="T14" fmla="*/ 0 w 32"/>
                  <a:gd name="T15" fmla="*/ 36 h 40"/>
                  <a:gd name="T16" fmla="*/ 0 w 32"/>
                  <a:gd name="T17" fmla="*/ 14 h 40"/>
                  <a:gd name="T18" fmla="*/ 16 w 32"/>
                  <a:gd name="T19" fmla="*/ 0 h 40"/>
                  <a:gd name="T20" fmla="*/ 32 w 32"/>
                  <a:gd name="T21" fmla="*/ 14 h 40"/>
                  <a:gd name="T22" fmla="*/ 32 w 32"/>
                  <a:gd name="T23" fmla="*/ 36 h 40"/>
                  <a:gd name="T24" fmla="*/ 28 w 3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28" y="40"/>
                    </a:moveTo>
                    <a:cubicBezTo>
                      <a:pt x="26" y="40"/>
                      <a:pt x="24" y="38"/>
                      <a:pt x="24" y="3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0" y="8"/>
                      <a:pt x="16" y="8"/>
                    </a:cubicBezTo>
                    <a:cubicBezTo>
                      <a:pt x="12" y="8"/>
                      <a:pt x="8" y="11"/>
                      <a:pt x="8" y="1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8"/>
                      <a:pt x="30" y="40"/>
                      <a:pt x="28" y="4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47"/>
              <p:cNvSpPr>
                <a:spLocks/>
              </p:cNvSpPr>
              <p:nvPr/>
            </p:nvSpPr>
            <p:spPr bwMode="auto">
              <a:xfrm>
                <a:off x="147638" y="677863"/>
                <a:ext cx="26988" cy="53975"/>
              </a:xfrm>
              <a:custGeom>
                <a:avLst/>
                <a:gdLst>
                  <a:gd name="T0" fmla="*/ 4 w 8"/>
                  <a:gd name="T1" fmla="*/ 16 h 16"/>
                  <a:gd name="T2" fmla="*/ 0 w 8"/>
                  <a:gd name="T3" fmla="*/ 12 h 16"/>
                  <a:gd name="T4" fmla="*/ 0 w 8"/>
                  <a:gd name="T5" fmla="*/ 4 h 16"/>
                  <a:gd name="T6" fmla="*/ 4 w 8"/>
                  <a:gd name="T7" fmla="*/ 0 h 16"/>
                  <a:gd name="T8" fmla="*/ 8 w 8"/>
                  <a:gd name="T9" fmla="*/ 4 h 16"/>
                  <a:gd name="T10" fmla="*/ 8 w 8"/>
                  <a:gd name="T11" fmla="*/ 12 h 16"/>
                  <a:gd name="T12" fmla="*/ 4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cubicBezTo>
                      <a:pt x="2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6" y="16"/>
                      <a:pt x="4" y="16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82" name="Овал 81"/>
            <p:cNvSpPr/>
            <p:nvPr/>
          </p:nvSpPr>
          <p:spPr>
            <a:xfrm>
              <a:off x="814917" y="1660731"/>
              <a:ext cx="360000" cy="36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Скругленный прямоугольник 90">
            <a:hlinkClick r:id="rId8" action="ppaction://hlinksldjump"/>
          </p:cNvPr>
          <p:cNvSpPr/>
          <p:nvPr/>
        </p:nvSpPr>
        <p:spPr>
          <a:xfrm>
            <a:off x="729582" y="836712"/>
            <a:ext cx="8306914" cy="64807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</a:pPr>
            <a:r>
              <a:rPr lang="ru-RU" sz="1400" b="1" smtClean="0">
                <a:solidFill>
                  <a:srgbClr val="C00000"/>
                </a:solidFill>
              </a:rPr>
              <a:t>ПОСТАНОВЛЕНИЕ </a:t>
            </a:r>
            <a:r>
              <a:rPr lang="ru-RU" sz="1400" b="1" dirty="0">
                <a:solidFill>
                  <a:srgbClr val="C00000"/>
                </a:solidFill>
              </a:rPr>
              <a:t>ПРАВИТЕЛЬСТВА ХАБАРОВСКОГО КРАЯ  от 25.05.2011 №</a:t>
            </a:r>
            <a:r>
              <a:rPr lang="en-US" sz="1400" b="1" dirty="0">
                <a:solidFill>
                  <a:srgbClr val="C00000"/>
                </a:solidFill>
              </a:rPr>
              <a:t> 149-</a:t>
            </a:r>
            <a:r>
              <a:rPr lang="ru-RU" sz="1400" b="1" dirty="0" err="1">
                <a:solidFill>
                  <a:srgbClr val="C00000"/>
                </a:solidFill>
              </a:rPr>
              <a:t>пр</a:t>
            </a:r>
            <a:endParaRPr lang="ru-RU" sz="1400" b="1" dirty="0">
              <a:solidFill>
                <a:srgbClr val="C00000"/>
              </a:solidFill>
            </a:endParaRPr>
          </a:p>
          <a:p>
            <a:pPr lvl="0" algn="ctr" defTabSz="533400">
              <a:lnSpc>
                <a:spcPct val="9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«О предоставлении молодым семьям социальных выплат на приобретение 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или строительство жилья в Хабаровском крае»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57464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577459" y="6340433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23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1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24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Улучшение жилищных условий молодых семей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93029380"/>
              </p:ext>
            </p:extLst>
          </p:nvPr>
        </p:nvGraphicFramePr>
        <p:xfrm>
          <a:off x="476520" y="1412776"/>
          <a:ext cx="82120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97858626"/>
              </p:ext>
            </p:extLst>
          </p:nvPr>
        </p:nvGraphicFramePr>
        <p:xfrm>
          <a:off x="35496" y="2641737"/>
          <a:ext cx="1055948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74856933"/>
              </p:ext>
            </p:extLst>
          </p:nvPr>
        </p:nvGraphicFramePr>
        <p:xfrm>
          <a:off x="4645053" y="2651136"/>
          <a:ext cx="1055948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197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25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Улучшение жилищных условий молодых семей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77945741"/>
              </p:ext>
            </p:extLst>
          </p:nvPr>
        </p:nvGraphicFramePr>
        <p:xfrm>
          <a:off x="278210" y="980728"/>
          <a:ext cx="8712968" cy="439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1454" y="5589384"/>
            <a:ext cx="7061091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400" dirty="0">
                <a:solidFill>
                  <a:srgbClr val="2C20CA"/>
                </a:solidFill>
                <a:ea typeface="Calibri" panose="020F0502020204030204" pitchFamily="34" charset="0"/>
              </a:rPr>
              <a:t>Для получения более подробной информации молодая семья может обратиться в </a:t>
            </a:r>
            <a:br>
              <a:rPr lang="ru-RU" sz="1400" dirty="0">
                <a:solidFill>
                  <a:srgbClr val="2C20CA"/>
                </a:solidFill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2C20CA"/>
                </a:solidFill>
                <a:ea typeface="Calibri" panose="020F0502020204030204" pitchFamily="34" charset="0"/>
              </a:rPr>
              <a:t>администрацию муниципального образования по постоянному месту </a:t>
            </a:r>
            <a:r>
              <a:rPr lang="ru-RU" sz="1400" dirty="0" smtClean="0">
                <a:solidFill>
                  <a:srgbClr val="2C20CA"/>
                </a:solidFill>
                <a:ea typeface="Calibri" panose="020F0502020204030204" pitchFamily="34" charset="0"/>
              </a:rPr>
              <a:t>жительства,</a:t>
            </a:r>
            <a:endParaRPr lang="ru-RU" sz="1400" dirty="0">
              <a:solidFill>
                <a:srgbClr val="2C20CA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2C20CA"/>
                </a:solidFill>
                <a:ea typeface="Calibri" panose="020F0502020204030204" pitchFamily="34" charset="0"/>
              </a:rPr>
              <a:t>по </a:t>
            </a:r>
            <a:r>
              <a:rPr lang="ru-RU" sz="1400" dirty="0">
                <a:solidFill>
                  <a:srgbClr val="2C20CA"/>
                </a:solidFill>
                <a:ea typeface="Calibri" panose="020F0502020204030204" pitchFamily="34" charset="0"/>
              </a:rPr>
              <a:t>вопросам участия в долевом строительстве жилья – в отдел государственной </a:t>
            </a:r>
            <a:br>
              <a:rPr lang="ru-RU" sz="1400" dirty="0">
                <a:solidFill>
                  <a:srgbClr val="2C20CA"/>
                </a:solidFill>
                <a:ea typeface="Calibri" panose="020F0502020204030204" pitchFamily="34" charset="0"/>
              </a:rPr>
            </a:br>
            <a:r>
              <a:rPr lang="ru-RU" sz="1400" dirty="0">
                <a:solidFill>
                  <a:srgbClr val="2C20CA"/>
                </a:solidFill>
                <a:ea typeface="Calibri" panose="020F0502020204030204" pitchFamily="34" charset="0"/>
              </a:rPr>
              <a:t>поддержки граждан министерства строительства Хабаровского края по адресу: </a:t>
            </a: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2C20CA"/>
                </a:solidFill>
                <a:ea typeface="Calibri" panose="020F0502020204030204" pitchFamily="34" charset="0"/>
              </a:rPr>
              <a:t>г. Хабаровск, ул. Запарина, д. 76, каб. 531, </a:t>
            </a:r>
            <a:r>
              <a:rPr lang="ru-RU" sz="1400" b="1" dirty="0" smtClean="0">
                <a:solidFill>
                  <a:srgbClr val="2C20CA"/>
                </a:solidFill>
                <a:ea typeface="Calibri" panose="020F0502020204030204" pitchFamily="34" charset="0"/>
              </a:rPr>
              <a:t>тел. </a:t>
            </a:r>
            <a:r>
              <a:rPr lang="ru-RU" sz="1400" b="1" dirty="0">
                <a:solidFill>
                  <a:srgbClr val="2C20CA"/>
                </a:solidFill>
                <a:ea typeface="Calibri" panose="020F0502020204030204" pitchFamily="34" charset="0"/>
              </a:rPr>
              <a:t>8 (4212) 32-52-46, 32-56-26</a:t>
            </a:r>
          </a:p>
        </p:txBody>
      </p:sp>
    </p:spTree>
    <p:extLst>
      <p:ext uri="{BB962C8B-B14F-4D97-AF65-F5344CB8AC3E}">
        <p14:creationId xmlns:p14="http://schemas.microsoft.com/office/powerpoint/2010/main" val="7955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26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Улучшение жилищных условий молодых семей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693857"/>
            <a:ext cx="825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ДОКУМЕНТЫ ДЛЯ УЧАСТИЯ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СТРОИТЕЛЬСТВЕ (ПРИОБРЕТЕНИИ) ЖИЛЬЯ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Номер слайда 70"/>
          <p:cNvSpPr txBox="1">
            <a:spLocks/>
          </p:cNvSpPr>
          <p:nvPr/>
        </p:nvSpPr>
        <p:spPr>
          <a:xfrm>
            <a:off x="8709104" y="6364213"/>
            <a:ext cx="261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39997"/>
              </p:ext>
            </p:extLst>
          </p:nvPr>
        </p:nvGraphicFramePr>
        <p:xfrm>
          <a:off x="1640118" y="1268760"/>
          <a:ext cx="6964330" cy="53860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6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621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/>
                        <a:t>Заявление на участие в строительстве (приобретении) жилья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200" b="0" kern="1200" dirty="0"/>
                        <a:t>Заявление на участие в долевом строительстве жилья с приложением всех документов представляется лично обоими супругами либо родителем в неполной семье</a:t>
                      </a:r>
                      <a:endParaRPr lang="ru-RU" sz="1200" b="0" kern="1200" dirty="0">
                        <a:solidFill>
                          <a:srgbClr val="51ABF5"/>
                        </a:solidFill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567"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Копии документов, удостоверяющих личность каждого члена семьи:     </a:t>
                      </a:r>
                    </a:p>
                    <a:p>
                      <a:r>
                        <a:rPr lang="ru-RU" sz="13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 (все страницы); 	</a:t>
                      </a:r>
                    </a:p>
                    <a:p>
                      <a:r>
                        <a:rPr lang="ru-RU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свидетельство о рождении каждого ребенка (на каждого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0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effectLst/>
                        </a:rPr>
                        <a:t>Копия свидетельства о заключении брака </a:t>
                      </a:r>
                      <a:r>
                        <a:rPr lang="ru-RU" sz="1400" kern="1200" dirty="0">
                          <a:effectLst/>
                        </a:rPr>
                        <a:t>(на неполную семью не распространяется)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страхового свидетельства государственного пенсионного страхования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 каждого члена семьи)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effectLst/>
                        </a:rPr>
                        <a:t>Документ, подтверждающий признание молодой семьи нуждающейся в улучшении жилищных условий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200" kern="1200" dirty="0"/>
                        <a:t>(для признания молодой семьи нуждающейся в жилых помещениях молодая семья </a:t>
                      </a:r>
                      <a:r>
                        <a:rPr lang="ru-RU" sz="1200" kern="1200" dirty="0" smtClean="0"/>
                        <a:t>обращается         </a:t>
                      </a:r>
                      <a:r>
                        <a:rPr lang="ru-RU" sz="1200" kern="1200" dirty="0"/>
                        <a:t>в органы местного самоуправления по месту постоянного жительства)</a:t>
                      </a:r>
                      <a:endParaRPr lang="ru-RU" sz="1200" kern="1200" dirty="0">
                        <a:solidFill>
                          <a:srgbClr val="51ABF5"/>
                        </a:solidFill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52000" marR="1080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649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400" b="1" kern="1200" dirty="0">
                          <a:effectLst/>
                        </a:rPr>
                        <a:t>Документы для признания молодой семьи имеющей достаточные доходы либо иные денежные средства для оплаты расчетной (средней) стоимости жилья в части, превышающей размер предоставляемой социальной выплаты</a:t>
                      </a:r>
                      <a:r>
                        <a:rPr lang="ru-RU" sz="1400" kern="1200" dirty="0">
                          <a:effectLst/>
                        </a:rPr>
                        <a:t>, а именно:</a:t>
                      </a:r>
                    </a:p>
                    <a:p>
                      <a:pPr marL="171450" indent="-171450" algn="just">
                        <a:lnSpc>
                          <a:spcPct val="90000"/>
                        </a:lnSpc>
                        <a:buFont typeface="Candara" panose="020E0502030303020204" pitchFamily="34" charset="0"/>
                        <a:buChar char="–"/>
                      </a:pPr>
                      <a:r>
                        <a:rPr lang="ru-RU" sz="1100" kern="1200" dirty="0"/>
                        <a:t>справка из банка (выписка со счета), подтверждающая наличие у членов молодой семьи сбережений, хранящихся во вкладах в банке; </a:t>
                      </a:r>
                    </a:p>
                    <a:p>
                      <a:pPr marL="171450" indent="-171450" algn="just">
                        <a:lnSpc>
                          <a:spcPct val="90000"/>
                        </a:lnSpc>
                        <a:buFont typeface="Candara" panose="020E0502030303020204" pitchFamily="34" charset="0"/>
                        <a:buChar char="–"/>
                      </a:pPr>
                      <a:r>
                        <a:rPr lang="ru-RU" sz="1100" kern="1200" dirty="0"/>
                        <a:t>заключение банка или иного кредитного учреждения о возможности заключения с молодой семьей ипотечного договора с указанием предполагаемой суммы кредита; </a:t>
                      </a:r>
                    </a:p>
                    <a:p>
                      <a:pPr marL="171450" indent="-171450" algn="just">
                        <a:lnSpc>
                          <a:spcPct val="90000"/>
                        </a:lnSpc>
                        <a:buFont typeface="Candara" panose="020E0502030303020204" pitchFamily="34" charset="0"/>
                        <a:buChar char="–"/>
                      </a:pPr>
                      <a:r>
                        <a:rPr lang="ru-RU" sz="1100" kern="1200" dirty="0"/>
                        <a:t>государственный сертификат на материнский (семейный) капитал; </a:t>
                      </a:r>
                    </a:p>
                    <a:p>
                      <a:pPr marL="171450" indent="-171450" algn="just">
                        <a:lnSpc>
                          <a:spcPct val="90000"/>
                        </a:lnSpc>
                        <a:buFont typeface="Candara" panose="020E0502030303020204" pitchFamily="34" charset="0"/>
                        <a:buChar char="–"/>
                      </a:pPr>
                      <a:r>
                        <a:rPr lang="ru-RU" sz="1100" kern="1200" dirty="0"/>
                        <a:t>гарантийное письмо на краевой материнский (семейный) капитал.</a:t>
                      </a:r>
                    </a:p>
                    <a:p>
                      <a:pPr marL="0" indent="176213" algn="just">
                        <a:lnSpc>
                          <a:spcPct val="90000"/>
                        </a:lnSpc>
                      </a:pPr>
                      <a:r>
                        <a:rPr lang="ru-RU" sz="1100" kern="1200" dirty="0"/>
                        <a:t>Молодая семья вправе представить </a:t>
                      </a:r>
                      <a:r>
                        <a:rPr lang="ru-RU" sz="1100" u="sng" kern="1200" dirty="0"/>
                        <a:t>документы о доходах иных лиц </a:t>
                      </a:r>
                      <a:r>
                        <a:rPr lang="ru-RU" sz="1100" kern="1200" dirty="0"/>
                        <a:t>в случае наличия письменного заявления последних о готовности предоставить денежные средства молодой семье, подтвержденные документами о фактическом наличии данных средств</a:t>
                      </a:r>
                      <a:endParaRPr lang="ru-RU" sz="1100" i="0" kern="1200" dirty="0">
                        <a:solidFill>
                          <a:srgbClr val="51ABF5"/>
                        </a:solidFill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591306" y="1186289"/>
            <a:ext cx="1100374" cy="3970903"/>
            <a:chOff x="995432" y="1919499"/>
            <a:chExt cx="1181537" cy="4263789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 rot="16200000">
              <a:off x="84231" y="4262126"/>
              <a:ext cx="3591893" cy="250432"/>
            </a:xfrm>
            <a:custGeom>
              <a:avLst/>
              <a:gdLst>
                <a:gd name="T0" fmla="*/ 40 w 480"/>
                <a:gd name="T1" fmla="*/ 33 h 33"/>
                <a:gd name="T2" fmla="*/ 0 w 480"/>
                <a:gd name="T3" fmla="*/ 32 h 33"/>
                <a:gd name="T4" fmla="*/ 40 w 480"/>
                <a:gd name="T5" fmla="*/ 31 h 33"/>
                <a:gd name="T6" fmla="*/ 50 w 480"/>
                <a:gd name="T7" fmla="*/ 14 h 33"/>
                <a:gd name="T8" fmla="*/ 59 w 480"/>
                <a:gd name="T9" fmla="*/ 1 h 33"/>
                <a:gd name="T10" fmla="*/ 61 w 480"/>
                <a:gd name="T11" fmla="*/ 1 h 33"/>
                <a:gd name="T12" fmla="*/ 70 w 480"/>
                <a:gd name="T13" fmla="*/ 14 h 33"/>
                <a:gd name="T14" fmla="*/ 81 w 480"/>
                <a:gd name="T15" fmla="*/ 31 h 33"/>
                <a:gd name="T16" fmla="*/ 140 w 480"/>
                <a:gd name="T17" fmla="*/ 14 h 33"/>
                <a:gd name="T18" fmla="*/ 149 w 480"/>
                <a:gd name="T19" fmla="*/ 14 h 33"/>
                <a:gd name="T20" fmla="*/ 150 w 480"/>
                <a:gd name="T21" fmla="*/ 0 h 33"/>
                <a:gd name="T22" fmla="*/ 151 w 480"/>
                <a:gd name="T23" fmla="*/ 14 h 33"/>
                <a:gd name="T24" fmla="*/ 161 w 480"/>
                <a:gd name="T25" fmla="*/ 14 h 33"/>
                <a:gd name="T26" fmla="*/ 219 w 480"/>
                <a:gd name="T27" fmla="*/ 31 h 33"/>
                <a:gd name="T28" fmla="*/ 230 w 480"/>
                <a:gd name="T29" fmla="*/ 14 h 33"/>
                <a:gd name="T30" fmla="*/ 239 w 480"/>
                <a:gd name="T31" fmla="*/ 1 h 33"/>
                <a:gd name="T32" fmla="*/ 241 w 480"/>
                <a:gd name="T33" fmla="*/ 1 h 33"/>
                <a:gd name="T34" fmla="*/ 250 w 480"/>
                <a:gd name="T35" fmla="*/ 14 h 33"/>
                <a:gd name="T36" fmla="*/ 260 w 480"/>
                <a:gd name="T37" fmla="*/ 31 h 33"/>
                <a:gd name="T38" fmla="*/ 319 w 480"/>
                <a:gd name="T39" fmla="*/ 14 h 33"/>
                <a:gd name="T40" fmla="*/ 329 w 480"/>
                <a:gd name="T41" fmla="*/ 14 h 33"/>
                <a:gd name="T42" fmla="*/ 330 w 480"/>
                <a:gd name="T43" fmla="*/ 0 h 33"/>
                <a:gd name="T44" fmla="*/ 331 w 480"/>
                <a:gd name="T45" fmla="*/ 14 h 33"/>
                <a:gd name="T46" fmla="*/ 340 w 480"/>
                <a:gd name="T47" fmla="*/ 14 h 33"/>
                <a:gd name="T48" fmla="*/ 399 w 480"/>
                <a:gd name="T49" fmla="*/ 31 h 33"/>
                <a:gd name="T50" fmla="*/ 410 w 480"/>
                <a:gd name="T51" fmla="*/ 14 h 33"/>
                <a:gd name="T52" fmla="*/ 419 w 480"/>
                <a:gd name="T53" fmla="*/ 1 h 33"/>
                <a:gd name="T54" fmla="*/ 421 w 480"/>
                <a:gd name="T55" fmla="*/ 1 h 33"/>
                <a:gd name="T56" fmla="*/ 430 w 480"/>
                <a:gd name="T57" fmla="*/ 14 h 33"/>
                <a:gd name="T58" fmla="*/ 440 w 480"/>
                <a:gd name="T59" fmla="*/ 31 h 33"/>
                <a:gd name="T60" fmla="*/ 480 w 480"/>
                <a:gd name="T61" fmla="*/ 32 h 33"/>
                <a:gd name="T62" fmla="*/ 440 w 480"/>
                <a:gd name="T63" fmla="*/ 33 h 33"/>
                <a:gd name="T64" fmla="*/ 429 w 480"/>
                <a:gd name="T65" fmla="*/ 16 h 33"/>
                <a:gd name="T66" fmla="*/ 401 w 480"/>
                <a:gd name="T67" fmla="*/ 32 h 33"/>
                <a:gd name="T68" fmla="*/ 350 w 480"/>
                <a:gd name="T69" fmla="*/ 33 h 33"/>
                <a:gd name="T70" fmla="*/ 339 w 480"/>
                <a:gd name="T71" fmla="*/ 16 h 33"/>
                <a:gd name="T72" fmla="*/ 311 w 480"/>
                <a:gd name="T73" fmla="*/ 32 h 33"/>
                <a:gd name="T74" fmla="*/ 260 w 480"/>
                <a:gd name="T75" fmla="*/ 33 h 33"/>
                <a:gd name="T76" fmla="*/ 249 w 480"/>
                <a:gd name="T77" fmla="*/ 16 h 33"/>
                <a:gd name="T78" fmla="*/ 221 w 480"/>
                <a:gd name="T79" fmla="*/ 32 h 33"/>
                <a:gd name="T80" fmla="*/ 170 w 480"/>
                <a:gd name="T81" fmla="*/ 33 h 33"/>
                <a:gd name="T82" fmla="*/ 160 w 480"/>
                <a:gd name="T83" fmla="*/ 16 h 33"/>
                <a:gd name="T84" fmla="*/ 131 w 480"/>
                <a:gd name="T85" fmla="*/ 32 h 33"/>
                <a:gd name="T86" fmla="*/ 80 w 480"/>
                <a:gd name="T87" fmla="*/ 33 h 33"/>
                <a:gd name="T88" fmla="*/ 70 w 480"/>
                <a:gd name="T89" fmla="*/ 16 h 33"/>
                <a:gd name="T90" fmla="*/ 41 w 480"/>
                <a:gd name="T9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0" h="33">
                  <a:moveTo>
                    <a:pt x="41" y="32"/>
                  </a:moveTo>
                  <a:cubicBezTo>
                    <a:pt x="41" y="33"/>
                    <a:pt x="41" y="33"/>
                    <a:pt x="4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0" y="0"/>
                    <a:pt x="60" y="0"/>
                  </a:cubicBezTo>
                  <a:cubicBezTo>
                    <a:pt x="61" y="0"/>
                    <a:pt x="61" y="1"/>
                    <a:pt x="61" y="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1" y="14"/>
                    <a:pt x="71" y="1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7" y="31"/>
                    <a:pt x="113" y="31"/>
                    <a:pt x="130" y="31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9" y="1"/>
                    <a:pt x="150" y="0"/>
                    <a:pt x="150" y="0"/>
                  </a:cubicBezTo>
                  <a:cubicBezTo>
                    <a:pt x="151" y="0"/>
                    <a:pt x="151" y="1"/>
                    <a:pt x="151" y="1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14"/>
                    <a:pt x="161" y="14"/>
                    <a:pt x="161" y="14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87" y="31"/>
                    <a:pt x="203" y="31"/>
                    <a:pt x="219" y="3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30" y="14"/>
                    <a:pt x="23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0"/>
                    <a:pt x="240" y="0"/>
                  </a:cubicBezTo>
                  <a:cubicBezTo>
                    <a:pt x="240" y="0"/>
                    <a:pt x="241" y="1"/>
                    <a:pt x="241" y="1"/>
                  </a:cubicBezTo>
                  <a:cubicBezTo>
                    <a:pt x="241" y="14"/>
                    <a:pt x="241" y="14"/>
                    <a:pt x="241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77" y="31"/>
                    <a:pt x="293" y="31"/>
                    <a:pt x="309" y="31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19" y="14"/>
                    <a:pt x="320" y="14"/>
                    <a:pt x="320" y="14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0"/>
                    <a:pt x="330" y="0"/>
                  </a:cubicBezTo>
                  <a:cubicBezTo>
                    <a:pt x="330" y="0"/>
                    <a:pt x="331" y="1"/>
                    <a:pt x="331" y="1"/>
                  </a:cubicBezTo>
                  <a:cubicBezTo>
                    <a:pt x="331" y="14"/>
                    <a:pt x="331" y="14"/>
                    <a:pt x="331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67" y="31"/>
                    <a:pt x="383" y="31"/>
                    <a:pt x="399" y="31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10" y="14"/>
                    <a:pt x="410" y="14"/>
                  </a:cubicBezTo>
                  <a:cubicBezTo>
                    <a:pt x="419" y="14"/>
                    <a:pt x="419" y="14"/>
                    <a:pt x="419" y="14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9" y="1"/>
                    <a:pt x="419" y="0"/>
                    <a:pt x="420" y="0"/>
                  </a:cubicBezTo>
                  <a:cubicBezTo>
                    <a:pt x="420" y="0"/>
                    <a:pt x="421" y="1"/>
                    <a:pt x="421" y="1"/>
                  </a:cubicBezTo>
                  <a:cubicBezTo>
                    <a:pt x="421" y="14"/>
                    <a:pt x="421" y="14"/>
                    <a:pt x="42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79" y="31"/>
                    <a:pt x="479" y="31"/>
                    <a:pt x="479" y="31"/>
                  </a:cubicBezTo>
                  <a:cubicBezTo>
                    <a:pt x="480" y="31"/>
                    <a:pt x="480" y="32"/>
                    <a:pt x="480" y="32"/>
                  </a:cubicBezTo>
                  <a:cubicBezTo>
                    <a:pt x="480" y="33"/>
                    <a:pt x="480" y="33"/>
                    <a:pt x="479" y="33"/>
                  </a:cubicBezTo>
                  <a:cubicBezTo>
                    <a:pt x="440" y="33"/>
                    <a:pt x="440" y="33"/>
                    <a:pt x="440" y="33"/>
                  </a:cubicBezTo>
                  <a:cubicBezTo>
                    <a:pt x="439" y="33"/>
                    <a:pt x="439" y="33"/>
                    <a:pt x="439" y="32"/>
                  </a:cubicBezTo>
                  <a:cubicBezTo>
                    <a:pt x="429" y="16"/>
                    <a:pt x="429" y="16"/>
                    <a:pt x="429" y="16"/>
                  </a:cubicBezTo>
                  <a:cubicBezTo>
                    <a:pt x="423" y="16"/>
                    <a:pt x="417" y="16"/>
                    <a:pt x="411" y="16"/>
                  </a:cubicBezTo>
                  <a:cubicBezTo>
                    <a:pt x="401" y="32"/>
                    <a:pt x="401" y="32"/>
                    <a:pt x="401" y="32"/>
                  </a:cubicBezTo>
                  <a:cubicBezTo>
                    <a:pt x="401" y="33"/>
                    <a:pt x="400" y="33"/>
                    <a:pt x="400" y="33"/>
                  </a:cubicBezTo>
                  <a:cubicBezTo>
                    <a:pt x="383" y="33"/>
                    <a:pt x="366" y="33"/>
                    <a:pt x="350" y="33"/>
                  </a:cubicBezTo>
                  <a:cubicBezTo>
                    <a:pt x="349" y="33"/>
                    <a:pt x="349" y="33"/>
                    <a:pt x="349" y="32"/>
                  </a:cubicBezTo>
                  <a:cubicBezTo>
                    <a:pt x="339" y="16"/>
                    <a:pt x="339" y="16"/>
                    <a:pt x="339" y="16"/>
                  </a:cubicBezTo>
                  <a:cubicBezTo>
                    <a:pt x="333" y="16"/>
                    <a:pt x="327" y="16"/>
                    <a:pt x="321" y="16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11" y="33"/>
                    <a:pt x="310" y="33"/>
                    <a:pt x="310" y="33"/>
                  </a:cubicBezTo>
                  <a:cubicBezTo>
                    <a:pt x="293" y="33"/>
                    <a:pt x="276" y="33"/>
                    <a:pt x="260" y="33"/>
                  </a:cubicBezTo>
                  <a:cubicBezTo>
                    <a:pt x="259" y="33"/>
                    <a:pt x="259" y="33"/>
                    <a:pt x="259" y="3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43" y="16"/>
                    <a:pt x="237" y="16"/>
                    <a:pt x="231" y="16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3"/>
                    <a:pt x="220" y="33"/>
                    <a:pt x="220" y="33"/>
                  </a:cubicBezTo>
                  <a:cubicBezTo>
                    <a:pt x="203" y="33"/>
                    <a:pt x="187" y="33"/>
                    <a:pt x="170" y="33"/>
                  </a:cubicBezTo>
                  <a:cubicBezTo>
                    <a:pt x="170" y="33"/>
                    <a:pt x="169" y="33"/>
                    <a:pt x="169" y="3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53" y="16"/>
                    <a:pt x="147" y="16"/>
                    <a:pt x="141" y="16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0" y="33"/>
                  </a:cubicBezTo>
                  <a:cubicBezTo>
                    <a:pt x="114" y="33"/>
                    <a:pt x="97" y="33"/>
                    <a:pt x="80" y="33"/>
                  </a:cubicBezTo>
                  <a:cubicBezTo>
                    <a:pt x="80" y="33"/>
                    <a:pt x="79" y="33"/>
                    <a:pt x="79" y="32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3" y="16"/>
                    <a:pt x="57" y="16"/>
                    <a:pt x="51" y="16"/>
                  </a:cubicBezTo>
                  <a:cubicBezTo>
                    <a:pt x="41" y="32"/>
                    <a:pt x="41" y="32"/>
                    <a:pt x="41" y="3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 rot="16200000">
              <a:off x="951930" y="5373791"/>
              <a:ext cx="800680" cy="713675"/>
            </a:xfrm>
            <a:custGeom>
              <a:avLst/>
              <a:gdLst>
                <a:gd name="T0" fmla="*/ 79 w 107"/>
                <a:gd name="T1" fmla="*/ 0 h 94"/>
                <a:gd name="T2" fmla="*/ 81 w 107"/>
                <a:gd name="T3" fmla="*/ 2 h 94"/>
                <a:gd name="T4" fmla="*/ 107 w 107"/>
                <a:gd name="T5" fmla="*/ 46 h 94"/>
                <a:gd name="T6" fmla="*/ 107 w 107"/>
                <a:gd name="T7" fmla="*/ 48 h 94"/>
                <a:gd name="T8" fmla="*/ 81 w 107"/>
                <a:gd name="T9" fmla="*/ 92 h 94"/>
                <a:gd name="T10" fmla="*/ 79 w 107"/>
                <a:gd name="T11" fmla="*/ 94 h 94"/>
                <a:gd name="T12" fmla="*/ 28 w 107"/>
                <a:gd name="T13" fmla="*/ 94 h 94"/>
                <a:gd name="T14" fmla="*/ 26 w 107"/>
                <a:gd name="T15" fmla="*/ 92 h 94"/>
                <a:gd name="T16" fmla="*/ 0 w 107"/>
                <a:gd name="T17" fmla="*/ 48 h 94"/>
                <a:gd name="T18" fmla="*/ 0 w 107"/>
                <a:gd name="T19" fmla="*/ 45 h 94"/>
                <a:gd name="T20" fmla="*/ 26 w 107"/>
                <a:gd name="T21" fmla="*/ 2 h 94"/>
                <a:gd name="T22" fmla="*/ 28 w 107"/>
                <a:gd name="T23" fmla="*/ 0 h 94"/>
                <a:gd name="T24" fmla="*/ 79 w 107"/>
                <a:gd name="T25" fmla="*/ 0 h 94"/>
                <a:gd name="T26" fmla="*/ 77 w 107"/>
                <a:gd name="T27" fmla="*/ 6 h 94"/>
                <a:gd name="T28" fmla="*/ 30 w 107"/>
                <a:gd name="T29" fmla="*/ 6 h 94"/>
                <a:gd name="T30" fmla="*/ 6 w 107"/>
                <a:gd name="T31" fmla="*/ 47 h 94"/>
                <a:gd name="T32" fmla="*/ 30 w 107"/>
                <a:gd name="T33" fmla="*/ 88 h 94"/>
                <a:gd name="T34" fmla="*/ 77 w 107"/>
                <a:gd name="T35" fmla="*/ 88 h 94"/>
                <a:gd name="T36" fmla="*/ 101 w 107"/>
                <a:gd name="T37" fmla="*/ 47 h 94"/>
                <a:gd name="T38" fmla="*/ 77 w 107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94">
                  <a:moveTo>
                    <a:pt x="79" y="0"/>
                  </a:moveTo>
                  <a:cubicBezTo>
                    <a:pt x="80" y="0"/>
                    <a:pt x="81" y="1"/>
                    <a:pt x="81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7"/>
                    <a:pt x="107" y="48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6" y="93"/>
                    <a:pt x="26" y="9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7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77" y="6"/>
                    <a:pt x="77" y="6"/>
                    <a:pt x="7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16200000">
              <a:off x="1124176" y="5538224"/>
              <a:ext cx="456188" cy="410333"/>
            </a:xfrm>
            <a:custGeom>
              <a:avLst/>
              <a:gdLst>
                <a:gd name="T0" fmla="*/ 191 w 776"/>
                <a:gd name="T1" fmla="*/ 0 h 698"/>
                <a:gd name="T2" fmla="*/ 585 w 776"/>
                <a:gd name="T3" fmla="*/ 0 h 698"/>
                <a:gd name="T4" fmla="*/ 776 w 776"/>
                <a:gd name="T5" fmla="*/ 349 h 698"/>
                <a:gd name="T6" fmla="*/ 585 w 776"/>
                <a:gd name="T7" fmla="*/ 698 h 698"/>
                <a:gd name="T8" fmla="*/ 191 w 776"/>
                <a:gd name="T9" fmla="*/ 698 h 698"/>
                <a:gd name="T10" fmla="*/ 0 w 776"/>
                <a:gd name="T11" fmla="*/ 349 h 698"/>
                <a:gd name="T12" fmla="*/ 191 w 776"/>
                <a:gd name="T13" fmla="*/ 0 h 698"/>
                <a:gd name="T14" fmla="*/ 191 w 776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6" h="698">
                  <a:moveTo>
                    <a:pt x="191" y="0"/>
                  </a:moveTo>
                  <a:lnTo>
                    <a:pt x="585" y="0"/>
                  </a:lnTo>
                  <a:lnTo>
                    <a:pt x="776" y="349"/>
                  </a:lnTo>
                  <a:lnTo>
                    <a:pt x="585" y="698"/>
                  </a:lnTo>
                  <a:lnTo>
                    <a:pt x="191" y="698"/>
                  </a:lnTo>
                  <a:lnTo>
                    <a:pt x="0" y="349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 rot="16200000">
              <a:off x="1893111" y="5635393"/>
              <a:ext cx="216924" cy="189882"/>
            </a:xfrm>
            <a:custGeom>
              <a:avLst/>
              <a:gdLst>
                <a:gd name="T0" fmla="*/ 89 w 369"/>
                <a:gd name="T1" fmla="*/ 0 h 323"/>
                <a:gd name="T2" fmla="*/ 280 w 369"/>
                <a:gd name="T3" fmla="*/ 0 h 323"/>
                <a:gd name="T4" fmla="*/ 369 w 369"/>
                <a:gd name="T5" fmla="*/ 155 h 323"/>
                <a:gd name="T6" fmla="*/ 280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80" y="0"/>
                  </a:lnTo>
                  <a:lnTo>
                    <a:pt x="369" y="155"/>
                  </a:lnTo>
                  <a:lnTo>
                    <a:pt x="280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 rot="16200000">
              <a:off x="951930" y="4700090"/>
              <a:ext cx="800680" cy="713675"/>
            </a:xfrm>
            <a:custGeom>
              <a:avLst/>
              <a:gdLst>
                <a:gd name="T0" fmla="*/ 79 w 107"/>
                <a:gd name="T1" fmla="*/ 0 h 94"/>
                <a:gd name="T2" fmla="*/ 81 w 107"/>
                <a:gd name="T3" fmla="*/ 2 h 94"/>
                <a:gd name="T4" fmla="*/ 107 w 107"/>
                <a:gd name="T5" fmla="*/ 46 h 94"/>
                <a:gd name="T6" fmla="*/ 107 w 107"/>
                <a:gd name="T7" fmla="*/ 48 h 94"/>
                <a:gd name="T8" fmla="*/ 81 w 107"/>
                <a:gd name="T9" fmla="*/ 92 h 94"/>
                <a:gd name="T10" fmla="*/ 79 w 107"/>
                <a:gd name="T11" fmla="*/ 94 h 94"/>
                <a:gd name="T12" fmla="*/ 28 w 107"/>
                <a:gd name="T13" fmla="*/ 94 h 94"/>
                <a:gd name="T14" fmla="*/ 26 w 107"/>
                <a:gd name="T15" fmla="*/ 92 h 94"/>
                <a:gd name="T16" fmla="*/ 0 w 107"/>
                <a:gd name="T17" fmla="*/ 48 h 94"/>
                <a:gd name="T18" fmla="*/ 0 w 107"/>
                <a:gd name="T19" fmla="*/ 45 h 94"/>
                <a:gd name="T20" fmla="*/ 26 w 107"/>
                <a:gd name="T21" fmla="*/ 2 h 94"/>
                <a:gd name="T22" fmla="*/ 28 w 107"/>
                <a:gd name="T23" fmla="*/ 0 h 94"/>
                <a:gd name="T24" fmla="*/ 79 w 107"/>
                <a:gd name="T25" fmla="*/ 0 h 94"/>
                <a:gd name="T26" fmla="*/ 77 w 107"/>
                <a:gd name="T27" fmla="*/ 6 h 94"/>
                <a:gd name="T28" fmla="*/ 30 w 107"/>
                <a:gd name="T29" fmla="*/ 6 h 94"/>
                <a:gd name="T30" fmla="*/ 6 w 107"/>
                <a:gd name="T31" fmla="*/ 47 h 94"/>
                <a:gd name="T32" fmla="*/ 30 w 107"/>
                <a:gd name="T33" fmla="*/ 88 h 94"/>
                <a:gd name="T34" fmla="*/ 77 w 107"/>
                <a:gd name="T35" fmla="*/ 88 h 94"/>
                <a:gd name="T36" fmla="*/ 101 w 107"/>
                <a:gd name="T37" fmla="*/ 47 h 94"/>
                <a:gd name="T38" fmla="*/ 77 w 107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94">
                  <a:moveTo>
                    <a:pt x="79" y="0"/>
                  </a:moveTo>
                  <a:cubicBezTo>
                    <a:pt x="80" y="0"/>
                    <a:pt x="81" y="1"/>
                    <a:pt x="81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7"/>
                    <a:pt x="107" y="48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6" y="93"/>
                    <a:pt x="26" y="9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7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77" y="6"/>
                    <a:pt x="77" y="6"/>
                    <a:pt x="77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 rot="16200000">
              <a:off x="1123882" y="4852055"/>
              <a:ext cx="456776" cy="410333"/>
            </a:xfrm>
            <a:custGeom>
              <a:avLst/>
              <a:gdLst>
                <a:gd name="T0" fmla="*/ 191 w 777"/>
                <a:gd name="T1" fmla="*/ 0 h 698"/>
                <a:gd name="T2" fmla="*/ 586 w 777"/>
                <a:gd name="T3" fmla="*/ 0 h 698"/>
                <a:gd name="T4" fmla="*/ 777 w 777"/>
                <a:gd name="T5" fmla="*/ 349 h 698"/>
                <a:gd name="T6" fmla="*/ 586 w 777"/>
                <a:gd name="T7" fmla="*/ 698 h 698"/>
                <a:gd name="T8" fmla="*/ 191 w 777"/>
                <a:gd name="T9" fmla="*/ 698 h 698"/>
                <a:gd name="T10" fmla="*/ 0 w 777"/>
                <a:gd name="T11" fmla="*/ 349 h 698"/>
                <a:gd name="T12" fmla="*/ 191 w 777"/>
                <a:gd name="T13" fmla="*/ 0 h 698"/>
                <a:gd name="T14" fmla="*/ 191 w 777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8">
                  <a:moveTo>
                    <a:pt x="191" y="0"/>
                  </a:moveTo>
                  <a:lnTo>
                    <a:pt x="586" y="0"/>
                  </a:lnTo>
                  <a:lnTo>
                    <a:pt x="777" y="349"/>
                  </a:lnTo>
                  <a:lnTo>
                    <a:pt x="586" y="698"/>
                  </a:lnTo>
                  <a:lnTo>
                    <a:pt x="191" y="698"/>
                  </a:lnTo>
                  <a:lnTo>
                    <a:pt x="0" y="349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 rot="16200000">
              <a:off x="1893111" y="4962280"/>
              <a:ext cx="216924" cy="189882"/>
            </a:xfrm>
            <a:custGeom>
              <a:avLst/>
              <a:gdLst>
                <a:gd name="T0" fmla="*/ 89 w 369"/>
                <a:gd name="T1" fmla="*/ 0 h 323"/>
                <a:gd name="T2" fmla="*/ 280 w 369"/>
                <a:gd name="T3" fmla="*/ 0 h 323"/>
                <a:gd name="T4" fmla="*/ 369 w 369"/>
                <a:gd name="T5" fmla="*/ 155 h 323"/>
                <a:gd name="T6" fmla="*/ 280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80" y="0"/>
                  </a:lnTo>
                  <a:lnTo>
                    <a:pt x="369" y="155"/>
                  </a:lnTo>
                  <a:lnTo>
                    <a:pt x="280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 rot="16200000">
              <a:off x="948402" y="4030504"/>
              <a:ext cx="807736" cy="713675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 rot="16200000">
              <a:off x="1120060" y="4182175"/>
              <a:ext cx="464418" cy="410333"/>
            </a:xfrm>
            <a:custGeom>
              <a:avLst/>
              <a:gdLst>
                <a:gd name="T0" fmla="*/ 204 w 790"/>
                <a:gd name="T1" fmla="*/ 0 h 698"/>
                <a:gd name="T2" fmla="*/ 599 w 790"/>
                <a:gd name="T3" fmla="*/ 0 h 698"/>
                <a:gd name="T4" fmla="*/ 790 w 790"/>
                <a:gd name="T5" fmla="*/ 349 h 698"/>
                <a:gd name="T6" fmla="*/ 599 w 790"/>
                <a:gd name="T7" fmla="*/ 698 h 698"/>
                <a:gd name="T8" fmla="*/ 204 w 790"/>
                <a:gd name="T9" fmla="*/ 698 h 698"/>
                <a:gd name="T10" fmla="*/ 0 w 790"/>
                <a:gd name="T11" fmla="*/ 349 h 698"/>
                <a:gd name="T12" fmla="*/ 204 w 790"/>
                <a:gd name="T13" fmla="*/ 0 h 698"/>
                <a:gd name="T14" fmla="*/ 204 w 790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0" h="698">
                  <a:moveTo>
                    <a:pt x="204" y="0"/>
                  </a:moveTo>
                  <a:lnTo>
                    <a:pt x="599" y="0"/>
                  </a:lnTo>
                  <a:lnTo>
                    <a:pt x="790" y="349"/>
                  </a:lnTo>
                  <a:lnTo>
                    <a:pt x="599" y="698"/>
                  </a:lnTo>
                  <a:lnTo>
                    <a:pt x="204" y="698"/>
                  </a:lnTo>
                  <a:lnTo>
                    <a:pt x="0" y="349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 rot="16200000">
              <a:off x="1893111" y="4288580"/>
              <a:ext cx="216924" cy="189882"/>
            </a:xfrm>
            <a:custGeom>
              <a:avLst/>
              <a:gdLst>
                <a:gd name="T0" fmla="*/ 89 w 369"/>
                <a:gd name="T1" fmla="*/ 0 h 323"/>
                <a:gd name="T2" fmla="*/ 267 w 369"/>
                <a:gd name="T3" fmla="*/ 0 h 323"/>
                <a:gd name="T4" fmla="*/ 369 w 369"/>
                <a:gd name="T5" fmla="*/ 155 h 323"/>
                <a:gd name="T6" fmla="*/ 267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67" y="0"/>
                  </a:lnTo>
                  <a:lnTo>
                    <a:pt x="369" y="155"/>
                  </a:lnTo>
                  <a:lnTo>
                    <a:pt x="267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 rot="16200000">
              <a:off x="948108" y="3357097"/>
              <a:ext cx="808323" cy="713675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 rot="16200000">
              <a:off x="1120354" y="3508769"/>
              <a:ext cx="463831" cy="410333"/>
            </a:xfrm>
            <a:custGeom>
              <a:avLst/>
              <a:gdLst>
                <a:gd name="T0" fmla="*/ 204 w 789"/>
                <a:gd name="T1" fmla="*/ 0 h 698"/>
                <a:gd name="T2" fmla="*/ 598 w 789"/>
                <a:gd name="T3" fmla="*/ 0 h 698"/>
                <a:gd name="T4" fmla="*/ 789 w 789"/>
                <a:gd name="T5" fmla="*/ 349 h 698"/>
                <a:gd name="T6" fmla="*/ 598 w 789"/>
                <a:gd name="T7" fmla="*/ 698 h 698"/>
                <a:gd name="T8" fmla="*/ 204 w 789"/>
                <a:gd name="T9" fmla="*/ 698 h 698"/>
                <a:gd name="T10" fmla="*/ 0 w 789"/>
                <a:gd name="T11" fmla="*/ 349 h 698"/>
                <a:gd name="T12" fmla="*/ 204 w 789"/>
                <a:gd name="T13" fmla="*/ 0 h 698"/>
                <a:gd name="T14" fmla="*/ 204 w 789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698">
                  <a:moveTo>
                    <a:pt x="204" y="0"/>
                  </a:moveTo>
                  <a:lnTo>
                    <a:pt x="598" y="0"/>
                  </a:lnTo>
                  <a:lnTo>
                    <a:pt x="789" y="349"/>
                  </a:lnTo>
                  <a:lnTo>
                    <a:pt x="598" y="698"/>
                  </a:lnTo>
                  <a:lnTo>
                    <a:pt x="204" y="698"/>
                  </a:lnTo>
                  <a:lnTo>
                    <a:pt x="0" y="349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 rot="16200000">
              <a:off x="1892817" y="3615173"/>
              <a:ext cx="217512" cy="189882"/>
            </a:xfrm>
            <a:custGeom>
              <a:avLst/>
              <a:gdLst>
                <a:gd name="T0" fmla="*/ 90 w 370"/>
                <a:gd name="T1" fmla="*/ 0 h 323"/>
                <a:gd name="T2" fmla="*/ 268 w 370"/>
                <a:gd name="T3" fmla="*/ 0 h 323"/>
                <a:gd name="T4" fmla="*/ 370 w 370"/>
                <a:gd name="T5" fmla="*/ 155 h 323"/>
                <a:gd name="T6" fmla="*/ 268 w 370"/>
                <a:gd name="T7" fmla="*/ 323 h 323"/>
                <a:gd name="T8" fmla="*/ 90 w 370"/>
                <a:gd name="T9" fmla="*/ 323 h 323"/>
                <a:gd name="T10" fmla="*/ 0 w 370"/>
                <a:gd name="T11" fmla="*/ 155 h 323"/>
                <a:gd name="T12" fmla="*/ 90 w 370"/>
                <a:gd name="T13" fmla="*/ 0 h 323"/>
                <a:gd name="T14" fmla="*/ 90 w 370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323">
                  <a:moveTo>
                    <a:pt x="90" y="0"/>
                  </a:moveTo>
                  <a:lnTo>
                    <a:pt x="268" y="0"/>
                  </a:lnTo>
                  <a:lnTo>
                    <a:pt x="370" y="155"/>
                  </a:lnTo>
                  <a:lnTo>
                    <a:pt x="268" y="323"/>
                  </a:lnTo>
                  <a:lnTo>
                    <a:pt x="90" y="323"/>
                  </a:lnTo>
                  <a:lnTo>
                    <a:pt x="0" y="155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 rot="16200000">
              <a:off x="948108" y="2683398"/>
              <a:ext cx="808323" cy="713675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 rot="16200000">
              <a:off x="1120354" y="2835069"/>
              <a:ext cx="463831" cy="410333"/>
            </a:xfrm>
            <a:custGeom>
              <a:avLst/>
              <a:gdLst>
                <a:gd name="T0" fmla="*/ 203 w 789"/>
                <a:gd name="T1" fmla="*/ 0 h 698"/>
                <a:gd name="T2" fmla="*/ 598 w 789"/>
                <a:gd name="T3" fmla="*/ 0 h 698"/>
                <a:gd name="T4" fmla="*/ 789 w 789"/>
                <a:gd name="T5" fmla="*/ 349 h 698"/>
                <a:gd name="T6" fmla="*/ 598 w 789"/>
                <a:gd name="T7" fmla="*/ 698 h 698"/>
                <a:gd name="T8" fmla="*/ 203 w 789"/>
                <a:gd name="T9" fmla="*/ 698 h 698"/>
                <a:gd name="T10" fmla="*/ 0 w 789"/>
                <a:gd name="T11" fmla="*/ 349 h 698"/>
                <a:gd name="T12" fmla="*/ 203 w 789"/>
                <a:gd name="T13" fmla="*/ 0 h 698"/>
                <a:gd name="T14" fmla="*/ 203 w 789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698">
                  <a:moveTo>
                    <a:pt x="203" y="0"/>
                  </a:moveTo>
                  <a:lnTo>
                    <a:pt x="598" y="0"/>
                  </a:lnTo>
                  <a:lnTo>
                    <a:pt x="789" y="349"/>
                  </a:lnTo>
                  <a:lnTo>
                    <a:pt x="598" y="698"/>
                  </a:lnTo>
                  <a:lnTo>
                    <a:pt x="203" y="698"/>
                  </a:lnTo>
                  <a:lnTo>
                    <a:pt x="0" y="349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 rot="16200000">
              <a:off x="1893111" y="2941767"/>
              <a:ext cx="216924" cy="189882"/>
            </a:xfrm>
            <a:custGeom>
              <a:avLst/>
              <a:gdLst>
                <a:gd name="T0" fmla="*/ 89 w 369"/>
                <a:gd name="T1" fmla="*/ 0 h 323"/>
                <a:gd name="T2" fmla="*/ 267 w 369"/>
                <a:gd name="T3" fmla="*/ 0 h 323"/>
                <a:gd name="T4" fmla="*/ 369 w 369"/>
                <a:gd name="T5" fmla="*/ 155 h 323"/>
                <a:gd name="T6" fmla="*/ 267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67" y="0"/>
                  </a:lnTo>
                  <a:lnTo>
                    <a:pt x="369" y="155"/>
                  </a:lnTo>
                  <a:lnTo>
                    <a:pt x="267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3771" y="5597252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06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23771" y="4923844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3771" y="4250145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23771" y="3576737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3771" y="2906859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02</a:t>
              </a: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16200000">
              <a:off x="84231" y="3590230"/>
              <a:ext cx="3591893" cy="250432"/>
            </a:xfrm>
            <a:custGeom>
              <a:avLst/>
              <a:gdLst>
                <a:gd name="T0" fmla="*/ 40 w 480"/>
                <a:gd name="T1" fmla="*/ 33 h 33"/>
                <a:gd name="T2" fmla="*/ 0 w 480"/>
                <a:gd name="T3" fmla="*/ 32 h 33"/>
                <a:gd name="T4" fmla="*/ 40 w 480"/>
                <a:gd name="T5" fmla="*/ 31 h 33"/>
                <a:gd name="T6" fmla="*/ 50 w 480"/>
                <a:gd name="T7" fmla="*/ 14 h 33"/>
                <a:gd name="T8" fmla="*/ 59 w 480"/>
                <a:gd name="T9" fmla="*/ 1 h 33"/>
                <a:gd name="T10" fmla="*/ 61 w 480"/>
                <a:gd name="T11" fmla="*/ 1 h 33"/>
                <a:gd name="T12" fmla="*/ 70 w 480"/>
                <a:gd name="T13" fmla="*/ 14 h 33"/>
                <a:gd name="T14" fmla="*/ 81 w 480"/>
                <a:gd name="T15" fmla="*/ 31 h 33"/>
                <a:gd name="T16" fmla="*/ 140 w 480"/>
                <a:gd name="T17" fmla="*/ 14 h 33"/>
                <a:gd name="T18" fmla="*/ 149 w 480"/>
                <a:gd name="T19" fmla="*/ 14 h 33"/>
                <a:gd name="T20" fmla="*/ 150 w 480"/>
                <a:gd name="T21" fmla="*/ 0 h 33"/>
                <a:gd name="T22" fmla="*/ 151 w 480"/>
                <a:gd name="T23" fmla="*/ 14 h 33"/>
                <a:gd name="T24" fmla="*/ 161 w 480"/>
                <a:gd name="T25" fmla="*/ 14 h 33"/>
                <a:gd name="T26" fmla="*/ 219 w 480"/>
                <a:gd name="T27" fmla="*/ 31 h 33"/>
                <a:gd name="T28" fmla="*/ 230 w 480"/>
                <a:gd name="T29" fmla="*/ 14 h 33"/>
                <a:gd name="T30" fmla="*/ 239 w 480"/>
                <a:gd name="T31" fmla="*/ 1 h 33"/>
                <a:gd name="T32" fmla="*/ 241 w 480"/>
                <a:gd name="T33" fmla="*/ 1 h 33"/>
                <a:gd name="T34" fmla="*/ 250 w 480"/>
                <a:gd name="T35" fmla="*/ 14 h 33"/>
                <a:gd name="T36" fmla="*/ 260 w 480"/>
                <a:gd name="T37" fmla="*/ 31 h 33"/>
                <a:gd name="T38" fmla="*/ 319 w 480"/>
                <a:gd name="T39" fmla="*/ 14 h 33"/>
                <a:gd name="T40" fmla="*/ 329 w 480"/>
                <a:gd name="T41" fmla="*/ 14 h 33"/>
                <a:gd name="T42" fmla="*/ 330 w 480"/>
                <a:gd name="T43" fmla="*/ 0 h 33"/>
                <a:gd name="T44" fmla="*/ 331 w 480"/>
                <a:gd name="T45" fmla="*/ 14 h 33"/>
                <a:gd name="T46" fmla="*/ 340 w 480"/>
                <a:gd name="T47" fmla="*/ 14 h 33"/>
                <a:gd name="T48" fmla="*/ 399 w 480"/>
                <a:gd name="T49" fmla="*/ 31 h 33"/>
                <a:gd name="T50" fmla="*/ 410 w 480"/>
                <a:gd name="T51" fmla="*/ 14 h 33"/>
                <a:gd name="T52" fmla="*/ 419 w 480"/>
                <a:gd name="T53" fmla="*/ 1 h 33"/>
                <a:gd name="T54" fmla="*/ 421 w 480"/>
                <a:gd name="T55" fmla="*/ 1 h 33"/>
                <a:gd name="T56" fmla="*/ 430 w 480"/>
                <a:gd name="T57" fmla="*/ 14 h 33"/>
                <a:gd name="T58" fmla="*/ 440 w 480"/>
                <a:gd name="T59" fmla="*/ 31 h 33"/>
                <a:gd name="T60" fmla="*/ 480 w 480"/>
                <a:gd name="T61" fmla="*/ 32 h 33"/>
                <a:gd name="T62" fmla="*/ 440 w 480"/>
                <a:gd name="T63" fmla="*/ 33 h 33"/>
                <a:gd name="T64" fmla="*/ 429 w 480"/>
                <a:gd name="T65" fmla="*/ 16 h 33"/>
                <a:gd name="T66" fmla="*/ 401 w 480"/>
                <a:gd name="T67" fmla="*/ 32 h 33"/>
                <a:gd name="T68" fmla="*/ 350 w 480"/>
                <a:gd name="T69" fmla="*/ 33 h 33"/>
                <a:gd name="T70" fmla="*/ 339 w 480"/>
                <a:gd name="T71" fmla="*/ 16 h 33"/>
                <a:gd name="T72" fmla="*/ 311 w 480"/>
                <a:gd name="T73" fmla="*/ 32 h 33"/>
                <a:gd name="T74" fmla="*/ 260 w 480"/>
                <a:gd name="T75" fmla="*/ 33 h 33"/>
                <a:gd name="T76" fmla="*/ 249 w 480"/>
                <a:gd name="T77" fmla="*/ 16 h 33"/>
                <a:gd name="T78" fmla="*/ 221 w 480"/>
                <a:gd name="T79" fmla="*/ 32 h 33"/>
                <a:gd name="T80" fmla="*/ 170 w 480"/>
                <a:gd name="T81" fmla="*/ 33 h 33"/>
                <a:gd name="T82" fmla="*/ 160 w 480"/>
                <a:gd name="T83" fmla="*/ 16 h 33"/>
                <a:gd name="T84" fmla="*/ 131 w 480"/>
                <a:gd name="T85" fmla="*/ 32 h 33"/>
                <a:gd name="T86" fmla="*/ 80 w 480"/>
                <a:gd name="T87" fmla="*/ 33 h 33"/>
                <a:gd name="T88" fmla="*/ 70 w 480"/>
                <a:gd name="T89" fmla="*/ 16 h 33"/>
                <a:gd name="T90" fmla="*/ 41 w 480"/>
                <a:gd name="T9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0" h="33">
                  <a:moveTo>
                    <a:pt x="41" y="32"/>
                  </a:moveTo>
                  <a:cubicBezTo>
                    <a:pt x="41" y="33"/>
                    <a:pt x="41" y="33"/>
                    <a:pt x="4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0" y="0"/>
                    <a:pt x="60" y="0"/>
                  </a:cubicBezTo>
                  <a:cubicBezTo>
                    <a:pt x="61" y="0"/>
                    <a:pt x="61" y="1"/>
                    <a:pt x="61" y="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1" y="14"/>
                    <a:pt x="71" y="1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7" y="31"/>
                    <a:pt x="113" y="31"/>
                    <a:pt x="130" y="31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9" y="1"/>
                    <a:pt x="150" y="0"/>
                    <a:pt x="150" y="0"/>
                  </a:cubicBezTo>
                  <a:cubicBezTo>
                    <a:pt x="151" y="0"/>
                    <a:pt x="151" y="1"/>
                    <a:pt x="151" y="1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14"/>
                    <a:pt x="161" y="14"/>
                    <a:pt x="161" y="14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87" y="31"/>
                    <a:pt x="203" y="31"/>
                    <a:pt x="219" y="3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4"/>
                    <a:pt x="230" y="14"/>
                    <a:pt x="23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0"/>
                    <a:pt x="240" y="0"/>
                  </a:cubicBezTo>
                  <a:cubicBezTo>
                    <a:pt x="240" y="0"/>
                    <a:pt x="241" y="1"/>
                    <a:pt x="241" y="1"/>
                  </a:cubicBezTo>
                  <a:cubicBezTo>
                    <a:pt x="241" y="14"/>
                    <a:pt x="241" y="14"/>
                    <a:pt x="241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50" y="14"/>
                    <a:pt x="250" y="14"/>
                    <a:pt x="250" y="14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77" y="31"/>
                    <a:pt x="293" y="31"/>
                    <a:pt x="309" y="31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19" y="14"/>
                    <a:pt x="320" y="14"/>
                    <a:pt x="320" y="14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0"/>
                    <a:pt x="330" y="0"/>
                  </a:cubicBezTo>
                  <a:cubicBezTo>
                    <a:pt x="330" y="0"/>
                    <a:pt x="331" y="1"/>
                    <a:pt x="331" y="1"/>
                  </a:cubicBezTo>
                  <a:cubicBezTo>
                    <a:pt x="331" y="14"/>
                    <a:pt x="331" y="14"/>
                    <a:pt x="331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67" y="31"/>
                    <a:pt x="383" y="31"/>
                    <a:pt x="399" y="31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10" y="14"/>
                    <a:pt x="410" y="14"/>
                  </a:cubicBezTo>
                  <a:cubicBezTo>
                    <a:pt x="419" y="14"/>
                    <a:pt x="419" y="14"/>
                    <a:pt x="419" y="14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9" y="1"/>
                    <a:pt x="419" y="0"/>
                    <a:pt x="420" y="0"/>
                  </a:cubicBezTo>
                  <a:cubicBezTo>
                    <a:pt x="420" y="0"/>
                    <a:pt x="421" y="1"/>
                    <a:pt x="421" y="1"/>
                  </a:cubicBezTo>
                  <a:cubicBezTo>
                    <a:pt x="421" y="14"/>
                    <a:pt x="421" y="14"/>
                    <a:pt x="42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79" y="31"/>
                    <a:pt x="479" y="31"/>
                    <a:pt x="479" y="31"/>
                  </a:cubicBezTo>
                  <a:cubicBezTo>
                    <a:pt x="480" y="31"/>
                    <a:pt x="480" y="32"/>
                    <a:pt x="480" y="32"/>
                  </a:cubicBezTo>
                  <a:cubicBezTo>
                    <a:pt x="480" y="33"/>
                    <a:pt x="480" y="33"/>
                    <a:pt x="479" y="33"/>
                  </a:cubicBezTo>
                  <a:cubicBezTo>
                    <a:pt x="440" y="33"/>
                    <a:pt x="440" y="33"/>
                    <a:pt x="440" y="33"/>
                  </a:cubicBezTo>
                  <a:cubicBezTo>
                    <a:pt x="439" y="33"/>
                    <a:pt x="439" y="33"/>
                    <a:pt x="439" y="32"/>
                  </a:cubicBezTo>
                  <a:cubicBezTo>
                    <a:pt x="429" y="16"/>
                    <a:pt x="429" y="16"/>
                    <a:pt x="429" y="16"/>
                  </a:cubicBezTo>
                  <a:cubicBezTo>
                    <a:pt x="423" y="16"/>
                    <a:pt x="417" y="16"/>
                    <a:pt x="411" y="16"/>
                  </a:cubicBezTo>
                  <a:cubicBezTo>
                    <a:pt x="401" y="32"/>
                    <a:pt x="401" y="32"/>
                    <a:pt x="401" y="32"/>
                  </a:cubicBezTo>
                  <a:cubicBezTo>
                    <a:pt x="401" y="33"/>
                    <a:pt x="400" y="33"/>
                    <a:pt x="400" y="33"/>
                  </a:cubicBezTo>
                  <a:cubicBezTo>
                    <a:pt x="383" y="33"/>
                    <a:pt x="366" y="33"/>
                    <a:pt x="350" y="33"/>
                  </a:cubicBezTo>
                  <a:cubicBezTo>
                    <a:pt x="349" y="33"/>
                    <a:pt x="349" y="33"/>
                    <a:pt x="349" y="32"/>
                  </a:cubicBezTo>
                  <a:cubicBezTo>
                    <a:pt x="339" y="16"/>
                    <a:pt x="339" y="16"/>
                    <a:pt x="339" y="16"/>
                  </a:cubicBezTo>
                  <a:cubicBezTo>
                    <a:pt x="333" y="16"/>
                    <a:pt x="327" y="16"/>
                    <a:pt x="321" y="16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11" y="33"/>
                    <a:pt x="310" y="33"/>
                    <a:pt x="310" y="33"/>
                  </a:cubicBezTo>
                  <a:cubicBezTo>
                    <a:pt x="293" y="33"/>
                    <a:pt x="276" y="33"/>
                    <a:pt x="260" y="33"/>
                  </a:cubicBezTo>
                  <a:cubicBezTo>
                    <a:pt x="259" y="33"/>
                    <a:pt x="259" y="33"/>
                    <a:pt x="259" y="3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43" y="16"/>
                    <a:pt x="237" y="16"/>
                    <a:pt x="231" y="16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3"/>
                    <a:pt x="220" y="33"/>
                    <a:pt x="220" y="33"/>
                  </a:cubicBezTo>
                  <a:cubicBezTo>
                    <a:pt x="203" y="33"/>
                    <a:pt x="187" y="33"/>
                    <a:pt x="170" y="33"/>
                  </a:cubicBezTo>
                  <a:cubicBezTo>
                    <a:pt x="170" y="33"/>
                    <a:pt x="169" y="33"/>
                    <a:pt x="169" y="3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53" y="16"/>
                    <a:pt x="147" y="16"/>
                    <a:pt x="141" y="16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0" y="33"/>
                  </a:cubicBezTo>
                  <a:cubicBezTo>
                    <a:pt x="114" y="33"/>
                    <a:pt x="97" y="33"/>
                    <a:pt x="80" y="33"/>
                  </a:cubicBezTo>
                  <a:cubicBezTo>
                    <a:pt x="80" y="33"/>
                    <a:pt x="79" y="33"/>
                    <a:pt x="79" y="32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3" y="16"/>
                    <a:pt x="57" y="16"/>
                    <a:pt x="51" y="16"/>
                  </a:cubicBezTo>
                  <a:cubicBezTo>
                    <a:pt x="41" y="32"/>
                    <a:pt x="41" y="32"/>
                    <a:pt x="41" y="3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 rot="16200000">
              <a:off x="952670" y="2010285"/>
              <a:ext cx="808323" cy="713675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 rot="16200000">
              <a:off x="1124915" y="2161955"/>
              <a:ext cx="463831" cy="410333"/>
            </a:xfrm>
            <a:custGeom>
              <a:avLst/>
              <a:gdLst>
                <a:gd name="T0" fmla="*/ 203 w 789"/>
                <a:gd name="T1" fmla="*/ 0 h 698"/>
                <a:gd name="T2" fmla="*/ 598 w 789"/>
                <a:gd name="T3" fmla="*/ 0 h 698"/>
                <a:gd name="T4" fmla="*/ 789 w 789"/>
                <a:gd name="T5" fmla="*/ 349 h 698"/>
                <a:gd name="T6" fmla="*/ 598 w 789"/>
                <a:gd name="T7" fmla="*/ 698 h 698"/>
                <a:gd name="T8" fmla="*/ 203 w 789"/>
                <a:gd name="T9" fmla="*/ 698 h 698"/>
                <a:gd name="T10" fmla="*/ 0 w 789"/>
                <a:gd name="T11" fmla="*/ 349 h 698"/>
                <a:gd name="T12" fmla="*/ 203 w 789"/>
                <a:gd name="T13" fmla="*/ 0 h 698"/>
                <a:gd name="T14" fmla="*/ 203 w 789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698">
                  <a:moveTo>
                    <a:pt x="203" y="0"/>
                  </a:moveTo>
                  <a:lnTo>
                    <a:pt x="598" y="0"/>
                  </a:lnTo>
                  <a:lnTo>
                    <a:pt x="789" y="349"/>
                  </a:lnTo>
                  <a:lnTo>
                    <a:pt x="598" y="698"/>
                  </a:lnTo>
                  <a:lnTo>
                    <a:pt x="203" y="698"/>
                  </a:lnTo>
                  <a:lnTo>
                    <a:pt x="0" y="349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 rot="16200000">
              <a:off x="1893109" y="2269870"/>
              <a:ext cx="216924" cy="189882"/>
            </a:xfrm>
            <a:custGeom>
              <a:avLst/>
              <a:gdLst>
                <a:gd name="T0" fmla="*/ 89 w 369"/>
                <a:gd name="T1" fmla="*/ 0 h 323"/>
                <a:gd name="T2" fmla="*/ 267 w 369"/>
                <a:gd name="T3" fmla="*/ 0 h 323"/>
                <a:gd name="T4" fmla="*/ 369 w 369"/>
                <a:gd name="T5" fmla="*/ 155 h 323"/>
                <a:gd name="T6" fmla="*/ 267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67" y="0"/>
                  </a:lnTo>
                  <a:lnTo>
                    <a:pt x="369" y="155"/>
                  </a:lnTo>
                  <a:lnTo>
                    <a:pt x="267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23771" y="2224707"/>
              <a:ext cx="353198" cy="280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01</a:t>
              </a:r>
            </a:p>
          </p:txBody>
        </p:sp>
        <p:sp>
          <p:nvSpPr>
            <p:cNvPr id="46" name="Freeform 76"/>
            <p:cNvSpPr>
              <a:spLocks noEditPoints="1"/>
            </p:cNvSpPr>
            <p:nvPr/>
          </p:nvSpPr>
          <p:spPr bwMode="auto">
            <a:xfrm>
              <a:off x="1259631" y="2287921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76"/>
            <p:cNvSpPr>
              <a:spLocks noEditPoints="1"/>
            </p:cNvSpPr>
            <p:nvPr/>
          </p:nvSpPr>
          <p:spPr bwMode="auto">
            <a:xfrm>
              <a:off x="1255069" y="2949440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76"/>
            <p:cNvSpPr>
              <a:spLocks noEditPoints="1"/>
            </p:cNvSpPr>
            <p:nvPr/>
          </p:nvSpPr>
          <p:spPr bwMode="auto">
            <a:xfrm>
              <a:off x="1265015" y="3635648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76"/>
            <p:cNvSpPr>
              <a:spLocks noEditPoints="1"/>
            </p:cNvSpPr>
            <p:nvPr/>
          </p:nvSpPr>
          <p:spPr bwMode="auto">
            <a:xfrm>
              <a:off x="1265015" y="4303669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1265015" y="4963958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76"/>
            <p:cNvSpPr>
              <a:spLocks noEditPoints="1"/>
            </p:cNvSpPr>
            <p:nvPr/>
          </p:nvSpPr>
          <p:spPr bwMode="auto">
            <a:xfrm>
              <a:off x="1265015" y="5656344"/>
              <a:ext cx="194400" cy="158400"/>
            </a:xfrm>
            <a:custGeom>
              <a:avLst/>
              <a:gdLst>
                <a:gd name="T0" fmla="*/ 174 w 188"/>
                <a:gd name="T1" fmla="*/ 45 h 161"/>
                <a:gd name="T2" fmla="*/ 173 w 188"/>
                <a:gd name="T3" fmla="*/ 45 h 161"/>
                <a:gd name="T4" fmla="*/ 173 w 188"/>
                <a:gd name="T5" fmla="*/ 30 h 161"/>
                <a:gd name="T6" fmla="*/ 159 w 188"/>
                <a:gd name="T7" fmla="*/ 10 h 161"/>
                <a:gd name="T8" fmla="*/ 159 w 188"/>
                <a:gd name="T9" fmla="*/ 9 h 161"/>
                <a:gd name="T10" fmla="*/ 149 w 188"/>
                <a:gd name="T11" fmla="*/ 0 h 161"/>
                <a:gd name="T12" fmla="*/ 115 w 188"/>
                <a:gd name="T13" fmla="*/ 0 h 161"/>
                <a:gd name="T14" fmla="*/ 106 w 188"/>
                <a:gd name="T15" fmla="*/ 9 h 161"/>
                <a:gd name="T16" fmla="*/ 20 w 188"/>
                <a:gd name="T17" fmla="*/ 9 h 161"/>
                <a:gd name="T18" fmla="*/ 0 w 188"/>
                <a:gd name="T19" fmla="*/ 30 h 161"/>
                <a:gd name="T20" fmla="*/ 0 w 188"/>
                <a:gd name="T21" fmla="*/ 50 h 161"/>
                <a:gd name="T22" fmla="*/ 0 w 188"/>
                <a:gd name="T23" fmla="*/ 49 h 161"/>
                <a:gd name="T24" fmla="*/ 0 w 188"/>
                <a:gd name="T25" fmla="*/ 140 h 161"/>
                <a:gd name="T26" fmla="*/ 1 w 188"/>
                <a:gd name="T27" fmla="*/ 141 h 161"/>
                <a:gd name="T28" fmla="*/ 1 w 188"/>
                <a:gd name="T29" fmla="*/ 141 h 161"/>
                <a:gd name="T30" fmla="*/ 19 w 188"/>
                <a:gd name="T31" fmla="*/ 161 h 161"/>
                <a:gd name="T32" fmla="*/ 153 w 188"/>
                <a:gd name="T33" fmla="*/ 161 h 161"/>
                <a:gd name="T34" fmla="*/ 172 w 188"/>
                <a:gd name="T35" fmla="*/ 141 h 161"/>
                <a:gd name="T36" fmla="*/ 185 w 188"/>
                <a:gd name="T37" fmla="*/ 66 h 161"/>
                <a:gd name="T38" fmla="*/ 174 w 188"/>
                <a:gd name="T39" fmla="*/ 45 h 161"/>
                <a:gd name="T40" fmla="*/ 32 w 188"/>
                <a:gd name="T41" fmla="*/ 45 h 161"/>
                <a:gd name="T42" fmla="*/ 11 w 188"/>
                <a:gd name="T43" fmla="*/ 58 h 161"/>
                <a:gd name="T44" fmla="*/ 11 w 188"/>
                <a:gd name="T45" fmla="*/ 38 h 161"/>
                <a:gd name="T46" fmla="*/ 19 w 188"/>
                <a:gd name="T47" fmla="*/ 30 h 161"/>
                <a:gd name="T48" fmla="*/ 20 w 188"/>
                <a:gd name="T49" fmla="*/ 29 h 161"/>
                <a:gd name="T50" fmla="*/ 106 w 188"/>
                <a:gd name="T51" fmla="*/ 29 h 161"/>
                <a:gd name="T52" fmla="*/ 115 w 188"/>
                <a:gd name="T53" fmla="*/ 20 h 161"/>
                <a:gd name="T54" fmla="*/ 149 w 188"/>
                <a:gd name="T55" fmla="*/ 20 h 161"/>
                <a:gd name="T56" fmla="*/ 159 w 188"/>
                <a:gd name="T57" fmla="*/ 30 h 161"/>
                <a:gd name="T58" fmla="*/ 159 w 188"/>
                <a:gd name="T59" fmla="*/ 30 h 161"/>
                <a:gd name="T60" fmla="*/ 173 w 188"/>
                <a:gd name="T61" fmla="*/ 45 h 161"/>
                <a:gd name="T62" fmla="*/ 32 w 188"/>
                <a:gd name="T63" fmla="*/ 4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61">
                  <a:moveTo>
                    <a:pt x="174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0"/>
                    <a:pt x="167" y="12"/>
                    <a:pt x="159" y="10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4"/>
                    <a:pt x="154" y="0"/>
                    <a:pt x="14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0"/>
                    <a:pt x="106" y="4"/>
                    <a:pt x="10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9" y="9"/>
                    <a:pt x="0" y="18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53"/>
                    <a:pt x="8" y="161"/>
                    <a:pt x="19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64" y="161"/>
                    <a:pt x="170" y="150"/>
                    <a:pt x="172" y="141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8" y="54"/>
                    <a:pt x="184" y="45"/>
                    <a:pt x="174" y="45"/>
                  </a:cubicBezTo>
                  <a:close/>
                  <a:moveTo>
                    <a:pt x="32" y="45"/>
                  </a:moveTo>
                  <a:cubicBezTo>
                    <a:pt x="24" y="45"/>
                    <a:pt x="15" y="51"/>
                    <a:pt x="11" y="5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7"/>
                    <a:pt x="13" y="32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10" y="20"/>
                    <a:pt x="115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4" y="20"/>
                    <a:pt x="159" y="24"/>
                    <a:pt x="159" y="30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66" y="32"/>
                    <a:pt x="171" y="38"/>
                    <a:pt x="173" y="45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556206" y="991761"/>
            <a:ext cx="631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1200" dirty="0">
                <a:solidFill>
                  <a:srgbClr val="002060"/>
                </a:solidFill>
              </a:rPr>
              <a:t>подаются в уполномоченный орган в установленные им сроки )</a:t>
            </a:r>
          </a:p>
        </p:txBody>
      </p:sp>
    </p:spTree>
    <p:extLst>
      <p:ext uri="{BB962C8B-B14F-4D97-AF65-F5344CB8AC3E}">
        <p14:creationId xmlns:p14="http://schemas.microsoft.com/office/powerpoint/2010/main" val="24573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27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Улучшение жилищных условий молодых семей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3739"/>
            <a:ext cx="7052965" cy="595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44624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620688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44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Улучшение жилищных условий молодых семей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28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59107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/>
              <a:t>Справочная информация по муниципальным образованиям края, реализующим мероприятие </a:t>
            </a:r>
            <a:br>
              <a:rPr lang="ru-RU" sz="1200" b="1" u="sng" dirty="0"/>
            </a:br>
            <a:r>
              <a:rPr lang="ru-RU" sz="1200" b="1" u="sng" dirty="0"/>
              <a:t>по обеспечению жильем молодых семей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48734"/>
              </p:ext>
            </p:extLst>
          </p:nvPr>
        </p:nvGraphicFramePr>
        <p:xfrm>
          <a:off x="251520" y="1027014"/>
          <a:ext cx="8291171" cy="56752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33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7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6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МО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Специалист по программе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Контактный номер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Почтовый адрес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Городской округ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"Город Хабаровск"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Язков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Семён Владимирович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40-89-94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680000,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Хабаровск, ул. Ленинградская,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Городской округ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"Город Комсомольск-на-Амуре"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Стукова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Анна Алексеевна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tx1"/>
                          </a:solidFill>
                          <a:effectLst/>
                        </a:rPr>
                        <a:t>(4217) 52-29-89</a:t>
                      </a:r>
                      <a:endParaRPr lang="ru-RU" sz="9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681000,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Комсомольск-на-Амуре, </a:t>
                      </a:r>
                      <a:b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ул. Комсо­мольская,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34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корп.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Городское поселение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"Город Амурск"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Пугачева Ирина Сергеевна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(42142) 2-58-02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682640, г. Амурск, пр. Мира,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14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 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Городское поселение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"Город Бикин"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Игнатенко Екатерина Анатольевна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tx1"/>
                          </a:solidFill>
                          <a:effectLst/>
                        </a:rPr>
                        <a:t>(42155) 22-2-30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682972,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Бикин, ул. Комсомольская,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Городское поселение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"Город Вяземский"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Муратова Ирина Сергеевна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(42153) 3-16-92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682950,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Вяземский, ул. Коммунистическая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, д. 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Городское поселение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"Город Советская Гавань"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Антропова Мария Викторовна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8 (42138) 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</a:rPr>
                        <a:t>4-03-81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682800,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Советская Гавань, ул. Советская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, д. 27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Городское поселение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"Рабочий поселок Ванино"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tx1"/>
                          </a:solidFill>
                          <a:effectLst/>
                        </a:rPr>
                        <a:t>Жукова Валентина Геннадьевна</a:t>
                      </a:r>
                      <a:endParaRPr lang="ru-RU" sz="9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(42137) 7-22-50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682860,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рп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 Ванино, ул. 4-я Линия, д. 1,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 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Ванинский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Лобода Елена Сергеевна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(42137) 7-23-59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682860,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рп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 Ванино, Октябрьская, д. 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Верхнебуреинский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Марченко Ольга Александровна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(42149) 5 30 93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682030,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п. Чегдомын, ул. Центральная,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49,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229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Вяземский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Барсукова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Наталья Владимировна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(42153) 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</a:rPr>
                        <a:t>3-48-95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682950,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Вяземский, ул. Коммунистическая,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Комсомольский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Романчук Ярослав Александрович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(4217) 54-68-94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681000, г.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Комсомольск-на-Амуре,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ул. Краснофлотская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32/б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Нанайский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spc="-20">
                          <a:solidFill>
                            <a:schemeClr val="tx1"/>
                          </a:solidFill>
                          <a:effectLst/>
                        </a:rPr>
                        <a:t>Ларина Анна Александровна</a:t>
                      </a:r>
                      <a:endParaRPr lang="ru-RU" sz="9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(42156) 4-17-19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682350,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с. Троицкое, ул. Калинина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, д.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102, к. 309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Николаевский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tx1"/>
                          </a:solidFill>
                          <a:effectLst/>
                        </a:rPr>
                        <a:t>Цыганова Юлия Александровна</a:t>
                      </a:r>
                      <a:endParaRPr lang="ru-RU" sz="9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(42135) 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</a:rPr>
                        <a:t>2-26-11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682469, Николаевск-на-Амуре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, ул.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. Горького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84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Советско-Гаванский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err="1">
                          <a:solidFill>
                            <a:schemeClr val="tx1"/>
                          </a:solidFill>
                          <a:effectLst/>
                        </a:rPr>
                        <a:t>Гулина</a:t>
                      </a: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 Наталья Анатольевна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(42138) 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</a:rPr>
                        <a:t>4-00-30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682800,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Советская Гавань, ул. Ленина,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Солнечный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Смирнова Юлия Викторовна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(42146) </a:t>
                      </a: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</a:rPr>
                        <a:t>2-61-36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682711,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рп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 Солнечный, ул. Ленина,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23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Ульчский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spc="-20" dirty="0">
                          <a:solidFill>
                            <a:schemeClr val="tx1"/>
                          </a:solidFill>
                          <a:effectLst/>
                        </a:rPr>
                        <a:t>Верещагин Алексей Владимирович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(42151) 5-19-88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682400,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с.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Богородское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ул. 30 лет Победы,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54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Хабаровский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spc="-20" dirty="0" err="1">
                          <a:solidFill>
                            <a:schemeClr val="tx1"/>
                          </a:solidFill>
                          <a:effectLst/>
                        </a:rPr>
                        <a:t>Ващекина</a:t>
                      </a:r>
                      <a:r>
                        <a:rPr lang="ru-RU" sz="950" spc="-20" dirty="0">
                          <a:solidFill>
                            <a:schemeClr val="tx1"/>
                          </a:solidFill>
                          <a:effectLst/>
                        </a:rPr>
                        <a:t> Александра Валентиновна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spc="-2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effectLst/>
                        </a:rPr>
                        <a:t>38 14 98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680007,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Хабаровск, ул. Волочаевская,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д. 6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11" marR="44111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29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Улучшение жилищных условий молодых семей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Картинки по запросу семья и квартира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1766"/>
            <a:ext cx="3240360" cy="24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539552" y="980728"/>
            <a:ext cx="8251825" cy="739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молодым семьям социальных выплат на приобретение (строительство) жилья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36971" y="1917353"/>
            <a:ext cx="5759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Arial" charset="0"/>
                <a:ea typeface="Arial Unicode MS" pitchFamily="34" charset="-128"/>
                <a:cs typeface="Arial Unicode MS" pitchFamily="34" charset="-128"/>
              </a:rPr>
              <a:t>Финансирование мероприятия (млн. рублей)</a:t>
            </a:r>
          </a:p>
        </p:txBody>
      </p:sp>
      <p:graphicFrame>
        <p:nvGraphicFramePr>
          <p:cNvPr id="1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842812"/>
              </p:ext>
            </p:extLst>
          </p:nvPr>
        </p:nvGraphicFramePr>
        <p:xfrm>
          <a:off x="65533" y="2133253"/>
          <a:ext cx="4659313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r:id="rId5" imgW="4657748" imgH="2237426" progId="Excel.Chart.8">
                  <p:embed/>
                </p:oleObj>
              </mc:Choice>
              <mc:Fallback>
                <p:oleObj r:id="rId5" imgW="4657748" imgH="223742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3" y="2133253"/>
                        <a:ext cx="4659313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827486"/>
              </p:ext>
            </p:extLst>
          </p:nvPr>
        </p:nvGraphicFramePr>
        <p:xfrm>
          <a:off x="4499992" y="2493616"/>
          <a:ext cx="4613275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r:id="rId7" imgW="4615072" imgH="3505504" progId="Excel.Chart.8">
                  <p:embed/>
                </p:oleObj>
              </mc:Choice>
              <mc:Fallback>
                <p:oleObj r:id="rId7" imgW="4615072" imgH="35055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493616"/>
                        <a:ext cx="4613275" cy="350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«Дальневосточная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06949" y="908720"/>
            <a:ext cx="7985531" cy="792088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  <a:spcBef>
                <a:spcPts val="120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</a:rPr>
              <a:t>ПОСТАНОВЛЕНИЕ ПРАВИТЕЛЬСТВА РОССИЙСКОЙ ФЕДЕРАЦИИ от 07.12.2019 № 1609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«Об утверждении условий программы «Дальневосточная ипотека» 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внесении изменений в распоряжение Правительства Российской Федерации от 02.09.2015 № 1713-р»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64647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709822"/>
              </p:ext>
            </p:extLst>
          </p:nvPr>
        </p:nvGraphicFramePr>
        <p:xfrm>
          <a:off x="338775" y="1844823"/>
          <a:ext cx="8330323" cy="451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488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30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1837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i="1" dirty="0">
                <a:solidFill>
                  <a:schemeClr val="bg1"/>
                </a:solidFill>
              </a:rPr>
              <a:t>Предоставление дополнительной социальной выплаты </a:t>
            </a:r>
          </a:p>
          <a:p>
            <a:pPr lvl="0" algn="ctr"/>
            <a:r>
              <a:rPr lang="ru-RU" sz="1800" b="1" i="1" dirty="0">
                <a:solidFill>
                  <a:schemeClr val="bg1"/>
                </a:solidFill>
              </a:rPr>
              <a:t>при рождении ребенка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729582" y="836712"/>
            <a:ext cx="8306914" cy="64807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</a:rPr>
              <a:t>ПОСТАНОВЛЕНИЕ ПРАВИТЕЛЬСТВА ХАБАРОВСКОГО КРАЯ  от 29.12.2012 №</a:t>
            </a:r>
            <a:r>
              <a:rPr lang="en-US" sz="1400" b="1" dirty="0">
                <a:solidFill>
                  <a:srgbClr val="C00000"/>
                </a:solidFill>
              </a:rPr>
              <a:t> 484-</a:t>
            </a:r>
            <a:r>
              <a:rPr lang="ru-RU" sz="1400" b="1" dirty="0" err="1">
                <a:solidFill>
                  <a:srgbClr val="C00000"/>
                </a:solidFill>
              </a:rPr>
              <a:t>пр</a:t>
            </a:r>
            <a:endParaRPr lang="ru-RU" sz="1400" b="1" dirty="0">
              <a:solidFill>
                <a:srgbClr val="C00000"/>
              </a:solidFill>
            </a:endParaRPr>
          </a:p>
          <a:p>
            <a:pPr lvl="0" algn="ctr" defTabSz="533400">
              <a:lnSpc>
                <a:spcPct val="9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«О предоставлении гражданам дополнительной социальной выплаты на погашение части основного долга по жилищному (ипотечному) кредиту при рождении (усыновлении, удочерении) ребенка»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57464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51275"/>
              </p:ext>
            </p:extLst>
          </p:nvPr>
        </p:nvGraphicFramePr>
        <p:xfrm>
          <a:off x="1573758" y="2855083"/>
          <a:ext cx="7266968" cy="3375813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7266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544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400" dirty="0"/>
                        <a:t>Строительство (приобретение) гражданами жилого помещения в рамках реализации следующих мероприятий Правительства края: </a:t>
                      </a:r>
                    </a:p>
                    <a:p>
                      <a:pPr marL="285750" marR="0" indent="-198438" algn="just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социальных выплат гражданам при строительстве (приобретении) жилья на условиях ипотеки в крае;</a:t>
                      </a:r>
                    </a:p>
                    <a:p>
                      <a:pPr marL="285750" indent="-198438" algn="just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предоставление жителям края государственной поддержки в строительстве жилья на условиях ипотеки с привлечением бюджетных средств края;</a:t>
                      </a:r>
                    </a:p>
                    <a:p>
                      <a:pPr marL="285750" indent="-198438" algn="just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предоставление государственной поддержки при строительстве жилья на условиях ипотеки с привлечением корпоративных средств;</a:t>
                      </a:r>
                    </a:p>
                    <a:p>
                      <a:pPr marL="285750" indent="-198438" algn="just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/>
                        <a:t>предоставление социальных выплат молодым семьям при участии в долевом строительстве жилья в крае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325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/>
                        <a:t>Проживание граждан и их несовершеннолетних детей в жилом помещении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014">
                <a:tc>
                  <a:txBody>
                    <a:bodyPr/>
                    <a:lstStyle/>
                    <a:p>
                      <a:pPr lvl="0"/>
                      <a:r>
                        <a:rPr lang="ru-RU" sz="1400" dirty="0"/>
                        <a:t>Наличие остатка основного долга по кредиту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108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Freeform 5"/>
          <p:cNvSpPr>
            <a:spLocks/>
          </p:cNvSpPr>
          <p:nvPr/>
        </p:nvSpPr>
        <p:spPr bwMode="auto">
          <a:xfrm rot="16200000">
            <a:off x="-391767" y="4520125"/>
            <a:ext cx="3345161" cy="233229"/>
          </a:xfrm>
          <a:custGeom>
            <a:avLst/>
            <a:gdLst>
              <a:gd name="T0" fmla="*/ 40 w 480"/>
              <a:gd name="T1" fmla="*/ 33 h 33"/>
              <a:gd name="T2" fmla="*/ 0 w 480"/>
              <a:gd name="T3" fmla="*/ 32 h 33"/>
              <a:gd name="T4" fmla="*/ 40 w 480"/>
              <a:gd name="T5" fmla="*/ 31 h 33"/>
              <a:gd name="T6" fmla="*/ 50 w 480"/>
              <a:gd name="T7" fmla="*/ 14 h 33"/>
              <a:gd name="T8" fmla="*/ 59 w 480"/>
              <a:gd name="T9" fmla="*/ 1 h 33"/>
              <a:gd name="T10" fmla="*/ 61 w 480"/>
              <a:gd name="T11" fmla="*/ 1 h 33"/>
              <a:gd name="T12" fmla="*/ 70 w 480"/>
              <a:gd name="T13" fmla="*/ 14 h 33"/>
              <a:gd name="T14" fmla="*/ 81 w 480"/>
              <a:gd name="T15" fmla="*/ 31 h 33"/>
              <a:gd name="T16" fmla="*/ 140 w 480"/>
              <a:gd name="T17" fmla="*/ 14 h 33"/>
              <a:gd name="T18" fmla="*/ 149 w 480"/>
              <a:gd name="T19" fmla="*/ 14 h 33"/>
              <a:gd name="T20" fmla="*/ 150 w 480"/>
              <a:gd name="T21" fmla="*/ 0 h 33"/>
              <a:gd name="T22" fmla="*/ 151 w 480"/>
              <a:gd name="T23" fmla="*/ 14 h 33"/>
              <a:gd name="T24" fmla="*/ 161 w 480"/>
              <a:gd name="T25" fmla="*/ 14 h 33"/>
              <a:gd name="T26" fmla="*/ 219 w 480"/>
              <a:gd name="T27" fmla="*/ 31 h 33"/>
              <a:gd name="T28" fmla="*/ 230 w 480"/>
              <a:gd name="T29" fmla="*/ 14 h 33"/>
              <a:gd name="T30" fmla="*/ 239 w 480"/>
              <a:gd name="T31" fmla="*/ 1 h 33"/>
              <a:gd name="T32" fmla="*/ 241 w 480"/>
              <a:gd name="T33" fmla="*/ 1 h 33"/>
              <a:gd name="T34" fmla="*/ 250 w 480"/>
              <a:gd name="T35" fmla="*/ 14 h 33"/>
              <a:gd name="T36" fmla="*/ 260 w 480"/>
              <a:gd name="T37" fmla="*/ 31 h 33"/>
              <a:gd name="T38" fmla="*/ 319 w 480"/>
              <a:gd name="T39" fmla="*/ 14 h 33"/>
              <a:gd name="T40" fmla="*/ 329 w 480"/>
              <a:gd name="T41" fmla="*/ 14 h 33"/>
              <a:gd name="T42" fmla="*/ 330 w 480"/>
              <a:gd name="T43" fmla="*/ 0 h 33"/>
              <a:gd name="T44" fmla="*/ 331 w 480"/>
              <a:gd name="T45" fmla="*/ 14 h 33"/>
              <a:gd name="T46" fmla="*/ 340 w 480"/>
              <a:gd name="T47" fmla="*/ 14 h 33"/>
              <a:gd name="T48" fmla="*/ 399 w 480"/>
              <a:gd name="T49" fmla="*/ 31 h 33"/>
              <a:gd name="T50" fmla="*/ 410 w 480"/>
              <a:gd name="T51" fmla="*/ 14 h 33"/>
              <a:gd name="T52" fmla="*/ 419 w 480"/>
              <a:gd name="T53" fmla="*/ 1 h 33"/>
              <a:gd name="T54" fmla="*/ 421 w 480"/>
              <a:gd name="T55" fmla="*/ 1 h 33"/>
              <a:gd name="T56" fmla="*/ 430 w 480"/>
              <a:gd name="T57" fmla="*/ 14 h 33"/>
              <a:gd name="T58" fmla="*/ 440 w 480"/>
              <a:gd name="T59" fmla="*/ 31 h 33"/>
              <a:gd name="T60" fmla="*/ 480 w 480"/>
              <a:gd name="T61" fmla="*/ 32 h 33"/>
              <a:gd name="T62" fmla="*/ 440 w 480"/>
              <a:gd name="T63" fmla="*/ 33 h 33"/>
              <a:gd name="T64" fmla="*/ 429 w 480"/>
              <a:gd name="T65" fmla="*/ 16 h 33"/>
              <a:gd name="T66" fmla="*/ 401 w 480"/>
              <a:gd name="T67" fmla="*/ 32 h 33"/>
              <a:gd name="T68" fmla="*/ 350 w 480"/>
              <a:gd name="T69" fmla="*/ 33 h 33"/>
              <a:gd name="T70" fmla="*/ 339 w 480"/>
              <a:gd name="T71" fmla="*/ 16 h 33"/>
              <a:gd name="T72" fmla="*/ 311 w 480"/>
              <a:gd name="T73" fmla="*/ 32 h 33"/>
              <a:gd name="T74" fmla="*/ 260 w 480"/>
              <a:gd name="T75" fmla="*/ 33 h 33"/>
              <a:gd name="T76" fmla="*/ 249 w 480"/>
              <a:gd name="T77" fmla="*/ 16 h 33"/>
              <a:gd name="T78" fmla="*/ 221 w 480"/>
              <a:gd name="T79" fmla="*/ 32 h 33"/>
              <a:gd name="T80" fmla="*/ 170 w 480"/>
              <a:gd name="T81" fmla="*/ 33 h 33"/>
              <a:gd name="T82" fmla="*/ 160 w 480"/>
              <a:gd name="T83" fmla="*/ 16 h 33"/>
              <a:gd name="T84" fmla="*/ 131 w 480"/>
              <a:gd name="T85" fmla="*/ 32 h 33"/>
              <a:gd name="T86" fmla="*/ 80 w 480"/>
              <a:gd name="T87" fmla="*/ 33 h 33"/>
              <a:gd name="T88" fmla="*/ 70 w 480"/>
              <a:gd name="T89" fmla="*/ 16 h 33"/>
              <a:gd name="T90" fmla="*/ 41 w 480"/>
              <a:gd name="T91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33">
                <a:moveTo>
                  <a:pt x="41" y="32"/>
                </a:moveTo>
                <a:cubicBezTo>
                  <a:pt x="41" y="33"/>
                  <a:pt x="41" y="33"/>
                  <a:pt x="4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0" y="33"/>
                  <a:pt x="0" y="32"/>
                </a:cubicBezTo>
                <a:cubicBezTo>
                  <a:pt x="0" y="32"/>
                  <a:pt x="1" y="31"/>
                  <a:pt x="1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60" y="0"/>
                  <a:pt x="60" y="0"/>
                </a:cubicBezTo>
                <a:cubicBezTo>
                  <a:pt x="61" y="0"/>
                  <a:pt x="61" y="1"/>
                  <a:pt x="61" y="1"/>
                </a:cubicBezTo>
                <a:cubicBezTo>
                  <a:pt x="61" y="14"/>
                  <a:pt x="61" y="14"/>
                  <a:pt x="61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1" y="14"/>
                  <a:pt x="71" y="14"/>
                </a:cubicBezTo>
                <a:cubicBezTo>
                  <a:pt x="81" y="31"/>
                  <a:pt x="81" y="31"/>
                  <a:pt x="81" y="31"/>
                </a:cubicBezTo>
                <a:cubicBezTo>
                  <a:pt x="97" y="31"/>
                  <a:pt x="113" y="31"/>
                  <a:pt x="130" y="31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"/>
                  <a:pt x="149" y="1"/>
                  <a:pt x="149" y="1"/>
                </a:cubicBezTo>
                <a:cubicBezTo>
                  <a:pt x="149" y="1"/>
                  <a:pt x="150" y="0"/>
                  <a:pt x="150" y="0"/>
                </a:cubicBezTo>
                <a:cubicBezTo>
                  <a:pt x="151" y="0"/>
                  <a:pt x="151" y="1"/>
                  <a:pt x="151" y="1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4"/>
                  <a:pt x="161" y="14"/>
                  <a:pt x="161" y="14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87" y="31"/>
                  <a:pt x="203" y="31"/>
                  <a:pt x="219" y="31"/>
                </a:cubicBezTo>
                <a:cubicBezTo>
                  <a:pt x="229" y="14"/>
                  <a:pt x="229" y="14"/>
                  <a:pt x="229" y="14"/>
                </a:cubicBezTo>
                <a:cubicBezTo>
                  <a:pt x="229" y="14"/>
                  <a:pt x="230" y="14"/>
                  <a:pt x="230" y="14"/>
                </a:cubicBezTo>
                <a:cubicBezTo>
                  <a:pt x="239" y="14"/>
                  <a:pt x="239" y="14"/>
                  <a:pt x="239" y="14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0"/>
                  <a:pt x="240" y="0"/>
                </a:cubicBezTo>
                <a:cubicBezTo>
                  <a:pt x="240" y="0"/>
                  <a:pt x="241" y="1"/>
                  <a:pt x="241" y="1"/>
                </a:cubicBezTo>
                <a:cubicBezTo>
                  <a:pt x="241" y="14"/>
                  <a:pt x="241" y="14"/>
                  <a:pt x="241" y="14"/>
                </a:cubicBezTo>
                <a:cubicBezTo>
                  <a:pt x="250" y="14"/>
                  <a:pt x="250" y="14"/>
                  <a:pt x="250" y="14"/>
                </a:cubicBezTo>
                <a:cubicBezTo>
                  <a:pt x="250" y="14"/>
                  <a:pt x="250" y="14"/>
                  <a:pt x="250" y="14"/>
                </a:cubicBezTo>
                <a:cubicBezTo>
                  <a:pt x="260" y="31"/>
                  <a:pt x="260" y="31"/>
                  <a:pt x="260" y="31"/>
                </a:cubicBezTo>
                <a:cubicBezTo>
                  <a:pt x="277" y="31"/>
                  <a:pt x="293" y="31"/>
                  <a:pt x="309" y="31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9" y="14"/>
                  <a:pt x="320" y="14"/>
                  <a:pt x="320" y="14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9" y="1"/>
                  <a:pt x="329" y="1"/>
                  <a:pt x="329" y="1"/>
                </a:cubicBezTo>
                <a:cubicBezTo>
                  <a:pt x="329" y="1"/>
                  <a:pt x="329" y="0"/>
                  <a:pt x="330" y="0"/>
                </a:cubicBezTo>
                <a:cubicBezTo>
                  <a:pt x="330" y="0"/>
                  <a:pt x="331" y="1"/>
                  <a:pt x="331" y="1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50" y="31"/>
                  <a:pt x="350" y="31"/>
                  <a:pt x="350" y="31"/>
                </a:cubicBezTo>
                <a:cubicBezTo>
                  <a:pt x="367" y="31"/>
                  <a:pt x="383" y="31"/>
                  <a:pt x="399" y="31"/>
                </a:cubicBezTo>
                <a:cubicBezTo>
                  <a:pt x="409" y="14"/>
                  <a:pt x="409" y="14"/>
                  <a:pt x="409" y="14"/>
                </a:cubicBezTo>
                <a:cubicBezTo>
                  <a:pt x="409" y="14"/>
                  <a:pt x="410" y="14"/>
                  <a:pt x="410" y="14"/>
                </a:cubicBezTo>
                <a:cubicBezTo>
                  <a:pt x="419" y="14"/>
                  <a:pt x="419" y="14"/>
                  <a:pt x="419" y="14"/>
                </a:cubicBezTo>
                <a:cubicBezTo>
                  <a:pt x="419" y="1"/>
                  <a:pt x="419" y="1"/>
                  <a:pt x="419" y="1"/>
                </a:cubicBezTo>
                <a:cubicBezTo>
                  <a:pt x="419" y="1"/>
                  <a:pt x="419" y="0"/>
                  <a:pt x="420" y="0"/>
                </a:cubicBezTo>
                <a:cubicBezTo>
                  <a:pt x="420" y="0"/>
                  <a:pt x="421" y="1"/>
                  <a:pt x="421" y="1"/>
                </a:cubicBezTo>
                <a:cubicBezTo>
                  <a:pt x="421" y="14"/>
                  <a:pt x="421" y="14"/>
                  <a:pt x="421" y="14"/>
                </a:cubicBezTo>
                <a:cubicBezTo>
                  <a:pt x="430" y="14"/>
                  <a:pt x="430" y="14"/>
                  <a:pt x="430" y="14"/>
                </a:cubicBezTo>
                <a:cubicBezTo>
                  <a:pt x="430" y="14"/>
                  <a:pt x="430" y="14"/>
                  <a:pt x="430" y="14"/>
                </a:cubicBezTo>
                <a:cubicBezTo>
                  <a:pt x="440" y="31"/>
                  <a:pt x="440" y="31"/>
                  <a:pt x="440" y="31"/>
                </a:cubicBezTo>
                <a:cubicBezTo>
                  <a:pt x="479" y="31"/>
                  <a:pt x="479" y="31"/>
                  <a:pt x="479" y="31"/>
                </a:cubicBezTo>
                <a:cubicBezTo>
                  <a:pt x="480" y="31"/>
                  <a:pt x="480" y="32"/>
                  <a:pt x="480" y="32"/>
                </a:cubicBezTo>
                <a:cubicBezTo>
                  <a:pt x="480" y="33"/>
                  <a:pt x="480" y="33"/>
                  <a:pt x="479" y="33"/>
                </a:cubicBezTo>
                <a:cubicBezTo>
                  <a:pt x="440" y="33"/>
                  <a:pt x="440" y="33"/>
                  <a:pt x="440" y="33"/>
                </a:cubicBezTo>
                <a:cubicBezTo>
                  <a:pt x="439" y="33"/>
                  <a:pt x="439" y="33"/>
                  <a:pt x="439" y="32"/>
                </a:cubicBezTo>
                <a:cubicBezTo>
                  <a:pt x="429" y="16"/>
                  <a:pt x="429" y="16"/>
                  <a:pt x="429" y="16"/>
                </a:cubicBezTo>
                <a:cubicBezTo>
                  <a:pt x="423" y="16"/>
                  <a:pt x="417" y="16"/>
                  <a:pt x="411" y="16"/>
                </a:cubicBezTo>
                <a:cubicBezTo>
                  <a:pt x="401" y="32"/>
                  <a:pt x="401" y="32"/>
                  <a:pt x="401" y="32"/>
                </a:cubicBezTo>
                <a:cubicBezTo>
                  <a:pt x="401" y="33"/>
                  <a:pt x="400" y="33"/>
                  <a:pt x="400" y="33"/>
                </a:cubicBezTo>
                <a:cubicBezTo>
                  <a:pt x="383" y="33"/>
                  <a:pt x="366" y="33"/>
                  <a:pt x="350" y="33"/>
                </a:cubicBezTo>
                <a:cubicBezTo>
                  <a:pt x="349" y="33"/>
                  <a:pt x="349" y="33"/>
                  <a:pt x="349" y="32"/>
                </a:cubicBezTo>
                <a:cubicBezTo>
                  <a:pt x="339" y="16"/>
                  <a:pt x="339" y="16"/>
                  <a:pt x="339" y="16"/>
                </a:cubicBezTo>
                <a:cubicBezTo>
                  <a:pt x="333" y="16"/>
                  <a:pt x="327" y="16"/>
                  <a:pt x="321" y="16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11" y="33"/>
                  <a:pt x="310" y="33"/>
                  <a:pt x="310" y="33"/>
                </a:cubicBezTo>
                <a:cubicBezTo>
                  <a:pt x="293" y="33"/>
                  <a:pt x="276" y="33"/>
                  <a:pt x="260" y="33"/>
                </a:cubicBezTo>
                <a:cubicBezTo>
                  <a:pt x="259" y="33"/>
                  <a:pt x="259" y="33"/>
                  <a:pt x="259" y="32"/>
                </a:cubicBezTo>
                <a:cubicBezTo>
                  <a:pt x="249" y="16"/>
                  <a:pt x="249" y="16"/>
                  <a:pt x="249" y="16"/>
                </a:cubicBezTo>
                <a:cubicBezTo>
                  <a:pt x="243" y="16"/>
                  <a:pt x="237" y="16"/>
                  <a:pt x="231" y="16"/>
                </a:cubicBezTo>
                <a:cubicBezTo>
                  <a:pt x="221" y="32"/>
                  <a:pt x="221" y="32"/>
                  <a:pt x="221" y="32"/>
                </a:cubicBezTo>
                <a:cubicBezTo>
                  <a:pt x="221" y="33"/>
                  <a:pt x="220" y="33"/>
                  <a:pt x="220" y="33"/>
                </a:cubicBezTo>
                <a:cubicBezTo>
                  <a:pt x="203" y="33"/>
                  <a:pt x="187" y="33"/>
                  <a:pt x="170" y="33"/>
                </a:cubicBezTo>
                <a:cubicBezTo>
                  <a:pt x="170" y="33"/>
                  <a:pt x="169" y="33"/>
                  <a:pt x="169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3" y="16"/>
                  <a:pt x="147" y="16"/>
                  <a:pt x="141" y="16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3"/>
                  <a:pt x="131" y="33"/>
                  <a:pt x="130" y="33"/>
                </a:cubicBezTo>
                <a:cubicBezTo>
                  <a:pt x="114" y="33"/>
                  <a:pt x="97" y="33"/>
                  <a:pt x="80" y="33"/>
                </a:cubicBezTo>
                <a:cubicBezTo>
                  <a:pt x="80" y="33"/>
                  <a:pt x="79" y="33"/>
                  <a:pt x="79" y="32"/>
                </a:cubicBezTo>
                <a:cubicBezTo>
                  <a:pt x="70" y="16"/>
                  <a:pt x="70" y="16"/>
                  <a:pt x="70" y="16"/>
                </a:cubicBezTo>
                <a:cubicBezTo>
                  <a:pt x="63" y="16"/>
                  <a:pt x="57" y="16"/>
                  <a:pt x="51" y="16"/>
                </a:cubicBezTo>
                <a:cubicBezTo>
                  <a:pt x="41" y="32"/>
                  <a:pt x="41" y="32"/>
                  <a:pt x="41" y="3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456843" y="1609374"/>
            <a:ext cx="8370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</a:rPr>
              <a:t>ПРАВОМ НА ДОПОЛНИТЕЛЬНУЮ СОЦИАЛЬНУЮ ВЫПЛАТУ ОБЛАДАЮТ ГРАЖДАНЕ, ИМЕЮЩИЕ ЖИЛИЩНЫЙ (ИПОТЕЧНЫЙ) КРЕДИТ, ОФОРМЛЕННЫЙ НА ЖИЛОЕ </a:t>
            </a:r>
            <a:r>
              <a:rPr lang="ru-RU" sz="16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</a:rPr>
              <a:t>ПОМЕЩЕНИЕ. 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УСЛОВИЯМИ ПРЕДОСТАВЛЕНИЯ ДОПОЛНИТЕЛЬНОЙ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СОЦИАЛЬНОЙ ВЫПЛАТЫ ЯВЛЯЮТСЯ: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228281" y="5762353"/>
            <a:ext cx="328936" cy="261610"/>
            <a:chOff x="1228281" y="5161694"/>
            <a:chExt cx="328936" cy="261610"/>
          </a:xfrm>
        </p:grpSpPr>
        <p:sp>
          <p:nvSpPr>
            <p:cNvPr id="17" name="Freeform 11"/>
            <p:cNvSpPr>
              <a:spLocks/>
            </p:cNvSpPr>
            <p:nvPr/>
          </p:nvSpPr>
          <p:spPr bwMode="auto">
            <a:xfrm rot="16200000">
              <a:off x="1292858" y="5197490"/>
              <a:ext cx="202023" cy="176838"/>
            </a:xfrm>
            <a:custGeom>
              <a:avLst/>
              <a:gdLst>
                <a:gd name="T0" fmla="*/ 89 w 369"/>
                <a:gd name="T1" fmla="*/ 0 h 323"/>
                <a:gd name="T2" fmla="*/ 280 w 369"/>
                <a:gd name="T3" fmla="*/ 0 h 323"/>
                <a:gd name="T4" fmla="*/ 369 w 369"/>
                <a:gd name="T5" fmla="*/ 155 h 323"/>
                <a:gd name="T6" fmla="*/ 280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80" y="0"/>
                  </a:lnTo>
                  <a:lnTo>
                    <a:pt x="369" y="155"/>
                  </a:lnTo>
                  <a:lnTo>
                    <a:pt x="280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28281" y="5161694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</a:t>
              </a:r>
              <a:r>
                <a:rPr lang="ru-R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28281" y="5133542"/>
            <a:ext cx="328936" cy="261610"/>
            <a:chOff x="1228281" y="4534272"/>
            <a:chExt cx="328936" cy="261610"/>
          </a:xfrm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 rot="16200000">
              <a:off x="1292858" y="4570067"/>
              <a:ext cx="202023" cy="176838"/>
            </a:xfrm>
            <a:custGeom>
              <a:avLst/>
              <a:gdLst>
                <a:gd name="T0" fmla="*/ 89 w 369"/>
                <a:gd name="T1" fmla="*/ 0 h 323"/>
                <a:gd name="T2" fmla="*/ 267 w 369"/>
                <a:gd name="T3" fmla="*/ 0 h 323"/>
                <a:gd name="T4" fmla="*/ 369 w 369"/>
                <a:gd name="T5" fmla="*/ 155 h 323"/>
                <a:gd name="T6" fmla="*/ 267 w 369"/>
                <a:gd name="T7" fmla="*/ 323 h 323"/>
                <a:gd name="T8" fmla="*/ 89 w 369"/>
                <a:gd name="T9" fmla="*/ 323 h 323"/>
                <a:gd name="T10" fmla="*/ 0 w 369"/>
                <a:gd name="T11" fmla="*/ 155 h 323"/>
                <a:gd name="T12" fmla="*/ 89 w 369"/>
                <a:gd name="T13" fmla="*/ 0 h 323"/>
                <a:gd name="T14" fmla="*/ 89 w 369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23">
                  <a:moveTo>
                    <a:pt x="89" y="0"/>
                  </a:moveTo>
                  <a:lnTo>
                    <a:pt x="267" y="0"/>
                  </a:lnTo>
                  <a:lnTo>
                    <a:pt x="369" y="155"/>
                  </a:lnTo>
                  <a:lnTo>
                    <a:pt x="267" y="323"/>
                  </a:lnTo>
                  <a:lnTo>
                    <a:pt x="89" y="323"/>
                  </a:lnTo>
                  <a:lnTo>
                    <a:pt x="0" y="155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8281" y="453427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</a:t>
              </a:r>
              <a:r>
                <a:rPr lang="ru-R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6843" y="4885189"/>
            <a:ext cx="664651" cy="752251"/>
            <a:chOff x="456843" y="4285919"/>
            <a:chExt cx="664651" cy="752251"/>
          </a:xfrm>
        </p:grpSpPr>
        <p:sp>
          <p:nvSpPr>
            <p:cNvPr id="23" name="Freeform 12"/>
            <p:cNvSpPr>
              <a:spLocks noEditPoints="1"/>
            </p:cNvSpPr>
            <p:nvPr/>
          </p:nvSpPr>
          <p:spPr bwMode="auto">
            <a:xfrm rot="16200000">
              <a:off x="413043" y="4329719"/>
              <a:ext cx="752251" cy="664651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 rot="16200000">
              <a:off x="572910" y="4470972"/>
              <a:ext cx="432516" cy="382146"/>
            </a:xfrm>
            <a:custGeom>
              <a:avLst/>
              <a:gdLst>
                <a:gd name="T0" fmla="*/ 204 w 790"/>
                <a:gd name="T1" fmla="*/ 0 h 698"/>
                <a:gd name="T2" fmla="*/ 599 w 790"/>
                <a:gd name="T3" fmla="*/ 0 h 698"/>
                <a:gd name="T4" fmla="*/ 790 w 790"/>
                <a:gd name="T5" fmla="*/ 349 h 698"/>
                <a:gd name="T6" fmla="*/ 599 w 790"/>
                <a:gd name="T7" fmla="*/ 698 h 698"/>
                <a:gd name="T8" fmla="*/ 204 w 790"/>
                <a:gd name="T9" fmla="*/ 698 h 698"/>
                <a:gd name="T10" fmla="*/ 0 w 790"/>
                <a:gd name="T11" fmla="*/ 349 h 698"/>
                <a:gd name="T12" fmla="*/ 204 w 790"/>
                <a:gd name="T13" fmla="*/ 0 h 698"/>
                <a:gd name="T14" fmla="*/ 204 w 790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0" h="698">
                  <a:moveTo>
                    <a:pt x="204" y="0"/>
                  </a:moveTo>
                  <a:lnTo>
                    <a:pt x="599" y="0"/>
                  </a:lnTo>
                  <a:lnTo>
                    <a:pt x="790" y="349"/>
                  </a:lnTo>
                  <a:lnTo>
                    <a:pt x="599" y="698"/>
                  </a:lnTo>
                  <a:lnTo>
                    <a:pt x="204" y="698"/>
                  </a:lnTo>
                  <a:lnTo>
                    <a:pt x="0" y="349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6843" y="5513456"/>
            <a:ext cx="664651" cy="745680"/>
            <a:chOff x="456843" y="4912797"/>
            <a:chExt cx="664651" cy="745680"/>
          </a:xfrm>
        </p:grpSpPr>
        <p:sp>
          <p:nvSpPr>
            <p:cNvPr id="26" name="Freeform 9"/>
            <p:cNvSpPr>
              <a:spLocks noEditPoints="1"/>
            </p:cNvSpPr>
            <p:nvPr/>
          </p:nvSpPr>
          <p:spPr bwMode="auto">
            <a:xfrm rot="16200000">
              <a:off x="416329" y="4953311"/>
              <a:ext cx="745680" cy="664651"/>
            </a:xfrm>
            <a:custGeom>
              <a:avLst/>
              <a:gdLst>
                <a:gd name="T0" fmla="*/ 79 w 107"/>
                <a:gd name="T1" fmla="*/ 0 h 94"/>
                <a:gd name="T2" fmla="*/ 81 w 107"/>
                <a:gd name="T3" fmla="*/ 2 h 94"/>
                <a:gd name="T4" fmla="*/ 107 w 107"/>
                <a:gd name="T5" fmla="*/ 46 h 94"/>
                <a:gd name="T6" fmla="*/ 107 w 107"/>
                <a:gd name="T7" fmla="*/ 48 h 94"/>
                <a:gd name="T8" fmla="*/ 81 w 107"/>
                <a:gd name="T9" fmla="*/ 92 h 94"/>
                <a:gd name="T10" fmla="*/ 79 w 107"/>
                <a:gd name="T11" fmla="*/ 94 h 94"/>
                <a:gd name="T12" fmla="*/ 28 w 107"/>
                <a:gd name="T13" fmla="*/ 94 h 94"/>
                <a:gd name="T14" fmla="*/ 26 w 107"/>
                <a:gd name="T15" fmla="*/ 92 h 94"/>
                <a:gd name="T16" fmla="*/ 0 w 107"/>
                <a:gd name="T17" fmla="*/ 48 h 94"/>
                <a:gd name="T18" fmla="*/ 0 w 107"/>
                <a:gd name="T19" fmla="*/ 45 h 94"/>
                <a:gd name="T20" fmla="*/ 26 w 107"/>
                <a:gd name="T21" fmla="*/ 2 h 94"/>
                <a:gd name="T22" fmla="*/ 28 w 107"/>
                <a:gd name="T23" fmla="*/ 0 h 94"/>
                <a:gd name="T24" fmla="*/ 79 w 107"/>
                <a:gd name="T25" fmla="*/ 0 h 94"/>
                <a:gd name="T26" fmla="*/ 77 w 107"/>
                <a:gd name="T27" fmla="*/ 6 h 94"/>
                <a:gd name="T28" fmla="*/ 30 w 107"/>
                <a:gd name="T29" fmla="*/ 6 h 94"/>
                <a:gd name="T30" fmla="*/ 6 w 107"/>
                <a:gd name="T31" fmla="*/ 47 h 94"/>
                <a:gd name="T32" fmla="*/ 30 w 107"/>
                <a:gd name="T33" fmla="*/ 88 h 94"/>
                <a:gd name="T34" fmla="*/ 77 w 107"/>
                <a:gd name="T35" fmla="*/ 88 h 94"/>
                <a:gd name="T36" fmla="*/ 101 w 107"/>
                <a:gd name="T37" fmla="*/ 47 h 94"/>
                <a:gd name="T38" fmla="*/ 77 w 107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94">
                  <a:moveTo>
                    <a:pt x="79" y="0"/>
                  </a:moveTo>
                  <a:cubicBezTo>
                    <a:pt x="80" y="0"/>
                    <a:pt x="81" y="1"/>
                    <a:pt x="81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7"/>
                    <a:pt x="107" y="48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6" y="93"/>
                    <a:pt x="26" y="9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7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77" y="6"/>
                    <a:pt x="77" y="6"/>
                    <a:pt x="77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 rot="16200000">
              <a:off x="576469" y="5094837"/>
              <a:ext cx="425399" cy="382146"/>
            </a:xfrm>
            <a:custGeom>
              <a:avLst/>
              <a:gdLst>
                <a:gd name="T0" fmla="*/ 191 w 777"/>
                <a:gd name="T1" fmla="*/ 0 h 698"/>
                <a:gd name="T2" fmla="*/ 586 w 777"/>
                <a:gd name="T3" fmla="*/ 0 h 698"/>
                <a:gd name="T4" fmla="*/ 777 w 777"/>
                <a:gd name="T5" fmla="*/ 349 h 698"/>
                <a:gd name="T6" fmla="*/ 586 w 777"/>
                <a:gd name="T7" fmla="*/ 698 h 698"/>
                <a:gd name="T8" fmla="*/ 191 w 777"/>
                <a:gd name="T9" fmla="*/ 698 h 698"/>
                <a:gd name="T10" fmla="*/ 0 w 777"/>
                <a:gd name="T11" fmla="*/ 349 h 698"/>
                <a:gd name="T12" fmla="*/ 191 w 777"/>
                <a:gd name="T13" fmla="*/ 0 h 698"/>
                <a:gd name="T14" fmla="*/ 191 w 777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98">
                  <a:moveTo>
                    <a:pt x="191" y="0"/>
                  </a:moveTo>
                  <a:lnTo>
                    <a:pt x="586" y="0"/>
                  </a:lnTo>
                  <a:lnTo>
                    <a:pt x="777" y="349"/>
                  </a:lnTo>
                  <a:lnTo>
                    <a:pt x="586" y="698"/>
                  </a:lnTo>
                  <a:lnTo>
                    <a:pt x="191" y="698"/>
                  </a:lnTo>
                  <a:lnTo>
                    <a:pt x="0" y="349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8" name="Freeform 5"/>
          <p:cNvSpPr>
            <a:spLocks/>
          </p:cNvSpPr>
          <p:nvPr/>
        </p:nvSpPr>
        <p:spPr bwMode="auto">
          <a:xfrm rot="16200000">
            <a:off x="-391767" y="4515153"/>
            <a:ext cx="3345161" cy="233229"/>
          </a:xfrm>
          <a:custGeom>
            <a:avLst/>
            <a:gdLst>
              <a:gd name="T0" fmla="*/ 40 w 480"/>
              <a:gd name="T1" fmla="*/ 33 h 33"/>
              <a:gd name="T2" fmla="*/ 0 w 480"/>
              <a:gd name="T3" fmla="*/ 32 h 33"/>
              <a:gd name="T4" fmla="*/ 40 w 480"/>
              <a:gd name="T5" fmla="*/ 31 h 33"/>
              <a:gd name="T6" fmla="*/ 50 w 480"/>
              <a:gd name="T7" fmla="*/ 14 h 33"/>
              <a:gd name="T8" fmla="*/ 59 w 480"/>
              <a:gd name="T9" fmla="*/ 1 h 33"/>
              <a:gd name="T10" fmla="*/ 61 w 480"/>
              <a:gd name="T11" fmla="*/ 1 h 33"/>
              <a:gd name="T12" fmla="*/ 70 w 480"/>
              <a:gd name="T13" fmla="*/ 14 h 33"/>
              <a:gd name="T14" fmla="*/ 81 w 480"/>
              <a:gd name="T15" fmla="*/ 31 h 33"/>
              <a:gd name="T16" fmla="*/ 140 w 480"/>
              <a:gd name="T17" fmla="*/ 14 h 33"/>
              <a:gd name="T18" fmla="*/ 149 w 480"/>
              <a:gd name="T19" fmla="*/ 14 h 33"/>
              <a:gd name="T20" fmla="*/ 150 w 480"/>
              <a:gd name="T21" fmla="*/ 0 h 33"/>
              <a:gd name="T22" fmla="*/ 151 w 480"/>
              <a:gd name="T23" fmla="*/ 14 h 33"/>
              <a:gd name="T24" fmla="*/ 161 w 480"/>
              <a:gd name="T25" fmla="*/ 14 h 33"/>
              <a:gd name="T26" fmla="*/ 219 w 480"/>
              <a:gd name="T27" fmla="*/ 31 h 33"/>
              <a:gd name="T28" fmla="*/ 230 w 480"/>
              <a:gd name="T29" fmla="*/ 14 h 33"/>
              <a:gd name="T30" fmla="*/ 239 w 480"/>
              <a:gd name="T31" fmla="*/ 1 h 33"/>
              <a:gd name="T32" fmla="*/ 241 w 480"/>
              <a:gd name="T33" fmla="*/ 1 h 33"/>
              <a:gd name="T34" fmla="*/ 250 w 480"/>
              <a:gd name="T35" fmla="*/ 14 h 33"/>
              <a:gd name="T36" fmla="*/ 260 w 480"/>
              <a:gd name="T37" fmla="*/ 31 h 33"/>
              <a:gd name="T38" fmla="*/ 319 w 480"/>
              <a:gd name="T39" fmla="*/ 14 h 33"/>
              <a:gd name="T40" fmla="*/ 329 w 480"/>
              <a:gd name="T41" fmla="*/ 14 h 33"/>
              <a:gd name="T42" fmla="*/ 330 w 480"/>
              <a:gd name="T43" fmla="*/ 0 h 33"/>
              <a:gd name="T44" fmla="*/ 331 w 480"/>
              <a:gd name="T45" fmla="*/ 14 h 33"/>
              <a:gd name="T46" fmla="*/ 340 w 480"/>
              <a:gd name="T47" fmla="*/ 14 h 33"/>
              <a:gd name="T48" fmla="*/ 399 w 480"/>
              <a:gd name="T49" fmla="*/ 31 h 33"/>
              <a:gd name="T50" fmla="*/ 410 w 480"/>
              <a:gd name="T51" fmla="*/ 14 h 33"/>
              <a:gd name="T52" fmla="*/ 419 w 480"/>
              <a:gd name="T53" fmla="*/ 1 h 33"/>
              <a:gd name="T54" fmla="*/ 421 w 480"/>
              <a:gd name="T55" fmla="*/ 1 h 33"/>
              <a:gd name="T56" fmla="*/ 430 w 480"/>
              <a:gd name="T57" fmla="*/ 14 h 33"/>
              <a:gd name="T58" fmla="*/ 440 w 480"/>
              <a:gd name="T59" fmla="*/ 31 h 33"/>
              <a:gd name="T60" fmla="*/ 480 w 480"/>
              <a:gd name="T61" fmla="*/ 32 h 33"/>
              <a:gd name="T62" fmla="*/ 440 w 480"/>
              <a:gd name="T63" fmla="*/ 33 h 33"/>
              <a:gd name="T64" fmla="*/ 429 w 480"/>
              <a:gd name="T65" fmla="*/ 16 h 33"/>
              <a:gd name="T66" fmla="*/ 401 w 480"/>
              <a:gd name="T67" fmla="*/ 32 h 33"/>
              <a:gd name="T68" fmla="*/ 350 w 480"/>
              <a:gd name="T69" fmla="*/ 33 h 33"/>
              <a:gd name="T70" fmla="*/ 339 w 480"/>
              <a:gd name="T71" fmla="*/ 16 h 33"/>
              <a:gd name="T72" fmla="*/ 311 w 480"/>
              <a:gd name="T73" fmla="*/ 32 h 33"/>
              <a:gd name="T74" fmla="*/ 260 w 480"/>
              <a:gd name="T75" fmla="*/ 33 h 33"/>
              <a:gd name="T76" fmla="*/ 249 w 480"/>
              <a:gd name="T77" fmla="*/ 16 h 33"/>
              <a:gd name="T78" fmla="*/ 221 w 480"/>
              <a:gd name="T79" fmla="*/ 32 h 33"/>
              <a:gd name="T80" fmla="*/ 170 w 480"/>
              <a:gd name="T81" fmla="*/ 33 h 33"/>
              <a:gd name="T82" fmla="*/ 160 w 480"/>
              <a:gd name="T83" fmla="*/ 16 h 33"/>
              <a:gd name="T84" fmla="*/ 131 w 480"/>
              <a:gd name="T85" fmla="*/ 32 h 33"/>
              <a:gd name="T86" fmla="*/ 80 w 480"/>
              <a:gd name="T87" fmla="*/ 33 h 33"/>
              <a:gd name="T88" fmla="*/ 70 w 480"/>
              <a:gd name="T89" fmla="*/ 16 h 33"/>
              <a:gd name="T90" fmla="*/ 41 w 480"/>
              <a:gd name="T91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33">
                <a:moveTo>
                  <a:pt x="41" y="32"/>
                </a:moveTo>
                <a:cubicBezTo>
                  <a:pt x="41" y="33"/>
                  <a:pt x="41" y="33"/>
                  <a:pt x="4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0" y="33"/>
                  <a:pt x="0" y="32"/>
                </a:cubicBezTo>
                <a:cubicBezTo>
                  <a:pt x="0" y="32"/>
                  <a:pt x="1" y="31"/>
                  <a:pt x="1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60" y="0"/>
                  <a:pt x="60" y="0"/>
                </a:cubicBezTo>
                <a:cubicBezTo>
                  <a:pt x="61" y="0"/>
                  <a:pt x="61" y="1"/>
                  <a:pt x="61" y="1"/>
                </a:cubicBezTo>
                <a:cubicBezTo>
                  <a:pt x="61" y="14"/>
                  <a:pt x="61" y="14"/>
                  <a:pt x="61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1" y="14"/>
                  <a:pt x="71" y="14"/>
                </a:cubicBezTo>
                <a:cubicBezTo>
                  <a:pt x="81" y="31"/>
                  <a:pt x="81" y="31"/>
                  <a:pt x="81" y="31"/>
                </a:cubicBezTo>
                <a:cubicBezTo>
                  <a:pt x="97" y="31"/>
                  <a:pt x="113" y="31"/>
                  <a:pt x="130" y="31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"/>
                  <a:pt x="149" y="1"/>
                  <a:pt x="149" y="1"/>
                </a:cubicBezTo>
                <a:cubicBezTo>
                  <a:pt x="149" y="1"/>
                  <a:pt x="150" y="0"/>
                  <a:pt x="150" y="0"/>
                </a:cubicBezTo>
                <a:cubicBezTo>
                  <a:pt x="151" y="0"/>
                  <a:pt x="151" y="1"/>
                  <a:pt x="151" y="1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4"/>
                  <a:pt x="161" y="14"/>
                  <a:pt x="161" y="14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87" y="31"/>
                  <a:pt x="203" y="31"/>
                  <a:pt x="219" y="31"/>
                </a:cubicBezTo>
                <a:cubicBezTo>
                  <a:pt x="229" y="14"/>
                  <a:pt x="229" y="14"/>
                  <a:pt x="229" y="14"/>
                </a:cubicBezTo>
                <a:cubicBezTo>
                  <a:pt x="229" y="14"/>
                  <a:pt x="230" y="14"/>
                  <a:pt x="230" y="14"/>
                </a:cubicBezTo>
                <a:cubicBezTo>
                  <a:pt x="239" y="14"/>
                  <a:pt x="239" y="14"/>
                  <a:pt x="239" y="14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0"/>
                  <a:pt x="240" y="0"/>
                </a:cubicBezTo>
                <a:cubicBezTo>
                  <a:pt x="240" y="0"/>
                  <a:pt x="241" y="1"/>
                  <a:pt x="241" y="1"/>
                </a:cubicBezTo>
                <a:cubicBezTo>
                  <a:pt x="241" y="14"/>
                  <a:pt x="241" y="14"/>
                  <a:pt x="241" y="14"/>
                </a:cubicBezTo>
                <a:cubicBezTo>
                  <a:pt x="250" y="14"/>
                  <a:pt x="250" y="14"/>
                  <a:pt x="250" y="14"/>
                </a:cubicBezTo>
                <a:cubicBezTo>
                  <a:pt x="250" y="14"/>
                  <a:pt x="250" y="14"/>
                  <a:pt x="250" y="14"/>
                </a:cubicBezTo>
                <a:cubicBezTo>
                  <a:pt x="260" y="31"/>
                  <a:pt x="260" y="31"/>
                  <a:pt x="260" y="31"/>
                </a:cubicBezTo>
                <a:cubicBezTo>
                  <a:pt x="277" y="31"/>
                  <a:pt x="293" y="31"/>
                  <a:pt x="309" y="31"/>
                </a:cubicBezTo>
                <a:cubicBezTo>
                  <a:pt x="319" y="14"/>
                  <a:pt x="319" y="14"/>
                  <a:pt x="319" y="14"/>
                </a:cubicBezTo>
                <a:cubicBezTo>
                  <a:pt x="319" y="14"/>
                  <a:pt x="320" y="14"/>
                  <a:pt x="320" y="14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9" y="1"/>
                  <a:pt x="329" y="1"/>
                  <a:pt x="329" y="1"/>
                </a:cubicBezTo>
                <a:cubicBezTo>
                  <a:pt x="329" y="1"/>
                  <a:pt x="329" y="0"/>
                  <a:pt x="330" y="0"/>
                </a:cubicBezTo>
                <a:cubicBezTo>
                  <a:pt x="330" y="0"/>
                  <a:pt x="331" y="1"/>
                  <a:pt x="331" y="1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50" y="31"/>
                  <a:pt x="350" y="31"/>
                  <a:pt x="350" y="31"/>
                </a:cubicBezTo>
                <a:cubicBezTo>
                  <a:pt x="367" y="31"/>
                  <a:pt x="383" y="31"/>
                  <a:pt x="399" y="31"/>
                </a:cubicBezTo>
                <a:cubicBezTo>
                  <a:pt x="409" y="14"/>
                  <a:pt x="409" y="14"/>
                  <a:pt x="409" y="14"/>
                </a:cubicBezTo>
                <a:cubicBezTo>
                  <a:pt x="409" y="14"/>
                  <a:pt x="410" y="14"/>
                  <a:pt x="410" y="14"/>
                </a:cubicBezTo>
                <a:cubicBezTo>
                  <a:pt x="419" y="14"/>
                  <a:pt x="419" y="14"/>
                  <a:pt x="419" y="14"/>
                </a:cubicBezTo>
                <a:cubicBezTo>
                  <a:pt x="419" y="1"/>
                  <a:pt x="419" y="1"/>
                  <a:pt x="419" y="1"/>
                </a:cubicBezTo>
                <a:cubicBezTo>
                  <a:pt x="419" y="1"/>
                  <a:pt x="419" y="0"/>
                  <a:pt x="420" y="0"/>
                </a:cubicBezTo>
                <a:cubicBezTo>
                  <a:pt x="420" y="0"/>
                  <a:pt x="421" y="1"/>
                  <a:pt x="421" y="1"/>
                </a:cubicBezTo>
                <a:cubicBezTo>
                  <a:pt x="421" y="14"/>
                  <a:pt x="421" y="14"/>
                  <a:pt x="421" y="14"/>
                </a:cubicBezTo>
                <a:cubicBezTo>
                  <a:pt x="430" y="14"/>
                  <a:pt x="430" y="14"/>
                  <a:pt x="430" y="14"/>
                </a:cubicBezTo>
                <a:cubicBezTo>
                  <a:pt x="430" y="14"/>
                  <a:pt x="430" y="14"/>
                  <a:pt x="430" y="14"/>
                </a:cubicBezTo>
                <a:cubicBezTo>
                  <a:pt x="440" y="31"/>
                  <a:pt x="440" y="31"/>
                  <a:pt x="440" y="31"/>
                </a:cubicBezTo>
                <a:cubicBezTo>
                  <a:pt x="479" y="31"/>
                  <a:pt x="479" y="31"/>
                  <a:pt x="479" y="31"/>
                </a:cubicBezTo>
                <a:cubicBezTo>
                  <a:pt x="480" y="31"/>
                  <a:pt x="480" y="32"/>
                  <a:pt x="480" y="32"/>
                </a:cubicBezTo>
                <a:cubicBezTo>
                  <a:pt x="480" y="33"/>
                  <a:pt x="480" y="33"/>
                  <a:pt x="479" y="33"/>
                </a:cubicBezTo>
                <a:cubicBezTo>
                  <a:pt x="440" y="33"/>
                  <a:pt x="440" y="33"/>
                  <a:pt x="440" y="33"/>
                </a:cubicBezTo>
                <a:cubicBezTo>
                  <a:pt x="439" y="33"/>
                  <a:pt x="439" y="33"/>
                  <a:pt x="439" y="32"/>
                </a:cubicBezTo>
                <a:cubicBezTo>
                  <a:pt x="429" y="16"/>
                  <a:pt x="429" y="16"/>
                  <a:pt x="429" y="16"/>
                </a:cubicBezTo>
                <a:cubicBezTo>
                  <a:pt x="423" y="16"/>
                  <a:pt x="417" y="16"/>
                  <a:pt x="411" y="16"/>
                </a:cubicBezTo>
                <a:cubicBezTo>
                  <a:pt x="401" y="32"/>
                  <a:pt x="401" y="32"/>
                  <a:pt x="401" y="32"/>
                </a:cubicBezTo>
                <a:cubicBezTo>
                  <a:pt x="401" y="33"/>
                  <a:pt x="400" y="33"/>
                  <a:pt x="400" y="33"/>
                </a:cubicBezTo>
                <a:cubicBezTo>
                  <a:pt x="383" y="33"/>
                  <a:pt x="366" y="33"/>
                  <a:pt x="350" y="33"/>
                </a:cubicBezTo>
                <a:cubicBezTo>
                  <a:pt x="349" y="33"/>
                  <a:pt x="349" y="33"/>
                  <a:pt x="349" y="32"/>
                </a:cubicBezTo>
                <a:cubicBezTo>
                  <a:pt x="339" y="16"/>
                  <a:pt x="339" y="16"/>
                  <a:pt x="339" y="16"/>
                </a:cubicBezTo>
                <a:cubicBezTo>
                  <a:pt x="333" y="16"/>
                  <a:pt x="327" y="16"/>
                  <a:pt x="321" y="16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11" y="33"/>
                  <a:pt x="310" y="33"/>
                  <a:pt x="310" y="33"/>
                </a:cubicBezTo>
                <a:cubicBezTo>
                  <a:pt x="293" y="33"/>
                  <a:pt x="276" y="33"/>
                  <a:pt x="260" y="33"/>
                </a:cubicBezTo>
                <a:cubicBezTo>
                  <a:pt x="259" y="33"/>
                  <a:pt x="259" y="33"/>
                  <a:pt x="259" y="32"/>
                </a:cubicBezTo>
                <a:cubicBezTo>
                  <a:pt x="249" y="16"/>
                  <a:pt x="249" y="16"/>
                  <a:pt x="249" y="16"/>
                </a:cubicBezTo>
                <a:cubicBezTo>
                  <a:pt x="243" y="16"/>
                  <a:pt x="237" y="16"/>
                  <a:pt x="231" y="16"/>
                </a:cubicBezTo>
                <a:cubicBezTo>
                  <a:pt x="221" y="32"/>
                  <a:pt x="221" y="32"/>
                  <a:pt x="221" y="32"/>
                </a:cubicBezTo>
                <a:cubicBezTo>
                  <a:pt x="221" y="33"/>
                  <a:pt x="220" y="33"/>
                  <a:pt x="220" y="33"/>
                </a:cubicBezTo>
                <a:cubicBezTo>
                  <a:pt x="203" y="33"/>
                  <a:pt x="187" y="33"/>
                  <a:pt x="170" y="33"/>
                </a:cubicBezTo>
                <a:cubicBezTo>
                  <a:pt x="170" y="33"/>
                  <a:pt x="169" y="33"/>
                  <a:pt x="169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3" y="16"/>
                  <a:pt x="147" y="16"/>
                  <a:pt x="141" y="16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3"/>
                  <a:pt x="131" y="33"/>
                  <a:pt x="130" y="33"/>
                </a:cubicBezTo>
                <a:cubicBezTo>
                  <a:pt x="114" y="33"/>
                  <a:pt x="97" y="33"/>
                  <a:pt x="80" y="33"/>
                </a:cubicBezTo>
                <a:cubicBezTo>
                  <a:pt x="80" y="33"/>
                  <a:pt x="79" y="33"/>
                  <a:pt x="79" y="32"/>
                </a:cubicBezTo>
                <a:cubicBezTo>
                  <a:pt x="70" y="16"/>
                  <a:pt x="70" y="16"/>
                  <a:pt x="70" y="16"/>
                </a:cubicBezTo>
                <a:cubicBezTo>
                  <a:pt x="63" y="16"/>
                  <a:pt x="57" y="16"/>
                  <a:pt x="51" y="16"/>
                </a:cubicBezTo>
                <a:cubicBezTo>
                  <a:pt x="41" y="32"/>
                  <a:pt x="41" y="32"/>
                  <a:pt x="41" y="3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391743" y="3214598"/>
            <a:ext cx="0" cy="1584521"/>
          </a:xfrm>
          <a:prstGeom prst="line">
            <a:avLst/>
          </a:prstGeom>
          <a:ln w="15240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0"/>
          <p:cNvGrpSpPr/>
          <p:nvPr/>
        </p:nvGrpSpPr>
        <p:grpSpPr>
          <a:xfrm>
            <a:off x="696350" y="5180096"/>
            <a:ext cx="172936" cy="152871"/>
            <a:chOff x="-1587" y="65088"/>
            <a:chExt cx="862013" cy="762000"/>
          </a:xfrm>
          <a:solidFill>
            <a:schemeClr val="bg1"/>
          </a:solidFill>
        </p:grpSpPr>
        <p:sp>
          <p:nvSpPr>
            <p:cNvPr id="31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20"/>
          <p:cNvGrpSpPr/>
          <p:nvPr/>
        </p:nvGrpSpPr>
        <p:grpSpPr>
          <a:xfrm>
            <a:off x="696350" y="5808828"/>
            <a:ext cx="172936" cy="152871"/>
            <a:chOff x="-1587" y="65088"/>
            <a:chExt cx="862013" cy="762000"/>
          </a:xfrm>
          <a:solidFill>
            <a:schemeClr val="bg1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228281" y="3254933"/>
            <a:ext cx="328936" cy="261610"/>
            <a:chOff x="1228281" y="3907122"/>
            <a:chExt cx="328936" cy="261610"/>
          </a:xfrm>
        </p:grpSpPr>
        <p:sp>
          <p:nvSpPr>
            <p:cNvPr id="49" name="Freeform 17"/>
            <p:cNvSpPr>
              <a:spLocks/>
            </p:cNvSpPr>
            <p:nvPr/>
          </p:nvSpPr>
          <p:spPr bwMode="auto">
            <a:xfrm rot="16200000">
              <a:off x="1292584" y="3942918"/>
              <a:ext cx="202571" cy="176838"/>
            </a:xfrm>
            <a:custGeom>
              <a:avLst/>
              <a:gdLst>
                <a:gd name="T0" fmla="*/ 90 w 370"/>
                <a:gd name="T1" fmla="*/ 0 h 323"/>
                <a:gd name="T2" fmla="*/ 268 w 370"/>
                <a:gd name="T3" fmla="*/ 0 h 323"/>
                <a:gd name="T4" fmla="*/ 370 w 370"/>
                <a:gd name="T5" fmla="*/ 155 h 323"/>
                <a:gd name="T6" fmla="*/ 268 w 370"/>
                <a:gd name="T7" fmla="*/ 323 h 323"/>
                <a:gd name="T8" fmla="*/ 90 w 370"/>
                <a:gd name="T9" fmla="*/ 323 h 323"/>
                <a:gd name="T10" fmla="*/ 0 w 370"/>
                <a:gd name="T11" fmla="*/ 155 h 323"/>
                <a:gd name="T12" fmla="*/ 90 w 370"/>
                <a:gd name="T13" fmla="*/ 0 h 323"/>
                <a:gd name="T14" fmla="*/ 90 w 370"/>
                <a:gd name="T1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323">
                  <a:moveTo>
                    <a:pt x="90" y="0"/>
                  </a:moveTo>
                  <a:lnTo>
                    <a:pt x="268" y="0"/>
                  </a:lnTo>
                  <a:lnTo>
                    <a:pt x="370" y="155"/>
                  </a:lnTo>
                  <a:lnTo>
                    <a:pt x="268" y="323"/>
                  </a:lnTo>
                  <a:lnTo>
                    <a:pt x="90" y="323"/>
                  </a:lnTo>
                  <a:lnTo>
                    <a:pt x="0" y="155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28281" y="390712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</a:t>
              </a:r>
              <a:r>
                <a:rPr lang="ru-R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56842" y="3002069"/>
            <a:ext cx="664651" cy="752798"/>
            <a:chOff x="456842" y="3658497"/>
            <a:chExt cx="664651" cy="752798"/>
          </a:xfrm>
        </p:grpSpPr>
        <p:sp>
          <p:nvSpPr>
            <p:cNvPr id="52" name="Freeform 15"/>
            <p:cNvSpPr>
              <a:spLocks noEditPoints="1"/>
            </p:cNvSpPr>
            <p:nvPr/>
          </p:nvSpPr>
          <p:spPr bwMode="auto">
            <a:xfrm rot="16200000">
              <a:off x="412769" y="3702570"/>
              <a:ext cx="752798" cy="664651"/>
            </a:xfrm>
            <a:custGeom>
              <a:avLst/>
              <a:gdLst>
                <a:gd name="T0" fmla="*/ 79 w 108"/>
                <a:gd name="T1" fmla="*/ 0 h 94"/>
                <a:gd name="T2" fmla="*/ 82 w 108"/>
                <a:gd name="T3" fmla="*/ 2 h 94"/>
                <a:gd name="T4" fmla="*/ 107 w 108"/>
                <a:gd name="T5" fmla="*/ 46 h 94"/>
                <a:gd name="T6" fmla="*/ 107 w 108"/>
                <a:gd name="T7" fmla="*/ 48 h 94"/>
                <a:gd name="T8" fmla="*/ 82 w 108"/>
                <a:gd name="T9" fmla="*/ 92 h 94"/>
                <a:gd name="T10" fmla="*/ 79 w 108"/>
                <a:gd name="T11" fmla="*/ 94 h 94"/>
                <a:gd name="T12" fmla="*/ 29 w 108"/>
                <a:gd name="T13" fmla="*/ 94 h 94"/>
                <a:gd name="T14" fmla="*/ 26 w 108"/>
                <a:gd name="T15" fmla="*/ 92 h 94"/>
                <a:gd name="T16" fmla="*/ 1 w 108"/>
                <a:gd name="T17" fmla="*/ 48 h 94"/>
                <a:gd name="T18" fmla="*/ 1 w 108"/>
                <a:gd name="T19" fmla="*/ 45 h 94"/>
                <a:gd name="T20" fmla="*/ 26 w 108"/>
                <a:gd name="T21" fmla="*/ 2 h 94"/>
                <a:gd name="T22" fmla="*/ 29 w 108"/>
                <a:gd name="T23" fmla="*/ 0 h 94"/>
                <a:gd name="T24" fmla="*/ 79 w 108"/>
                <a:gd name="T25" fmla="*/ 0 h 94"/>
                <a:gd name="T26" fmla="*/ 78 w 108"/>
                <a:gd name="T27" fmla="*/ 6 h 94"/>
                <a:gd name="T28" fmla="*/ 30 w 108"/>
                <a:gd name="T29" fmla="*/ 6 h 94"/>
                <a:gd name="T30" fmla="*/ 7 w 108"/>
                <a:gd name="T31" fmla="*/ 47 h 94"/>
                <a:gd name="T32" fmla="*/ 30 w 108"/>
                <a:gd name="T33" fmla="*/ 88 h 94"/>
                <a:gd name="T34" fmla="*/ 78 w 108"/>
                <a:gd name="T35" fmla="*/ 88 h 94"/>
                <a:gd name="T36" fmla="*/ 102 w 108"/>
                <a:gd name="T37" fmla="*/ 47 h 94"/>
                <a:gd name="T38" fmla="*/ 78 w 108"/>
                <a:gd name="T39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94">
                  <a:moveTo>
                    <a:pt x="79" y="0"/>
                  </a:moveTo>
                  <a:cubicBezTo>
                    <a:pt x="81" y="0"/>
                    <a:pt x="82" y="1"/>
                    <a:pt x="82" y="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6"/>
                    <a:pt x="108" y="47"/>
                    <a:pt x="107" y="4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3"/>
                    <a:pt x="80" y="94"/>
                    <a:pt x="7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4"/>
                    <a:pt x="27" y="93"/>
                    <a:pt x="26" y="9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lose/>
                  <a:moveTo>
                    <a:pt x="78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78" y="6"/>
                    <a:pt x="78" y="6"/>
                    <a:pt x="78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 rot="16200000">
              <a:off x="573183" y="3843823"/>
              <a:ext cx="431970" cy="382146"/>
            </a:xfrm>
            <a:custGeom>
              <a:avLst/>
              <a:gdLst>
                <a:gd name="T0" fmla="*/ 204 w 789"/>
                <a:gd name="T1" fmla="*/ 0 h 698"/>
                <a:gd name="T2" fmla="*/ 598 w 789"/>
                <a:gd name="T3" fmla="*/ 0 h 698"/>
                <a:gd name="T4" fmla="*/ 789 w 789"/>
                <a:gd name="T5" fmla="*/ 349 h 698"/>
                <a:gd name="T6" fmla="*/ 598 w 789"/>
                <a:gd name="T7" fmla="*/ 698 h 698"/>
                <a:gd name="T8" fmla="*/ 204 w 789"/>
                <a:gd name="T9" fmla="*/ 698 h 698"/>
                <a:gd name="T10" fmla="*/ 0 w 789"/>
                <a:gd name="T11" fmla="*/ 349 h 698"/>
                <a:gd name="T12" fmla="*/ 204 w 789"/>
                <a:gd name="T13" fmla="*/ 0 h 698"/>
                <a:gd name="T14" fmla="*/ 204 w 789"/>
                <a:gd name="T1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" h="698">
                  <a:moveTo>
                    <a:pt x="204" y="0"/>
                  </a:moveTo>
                  <a:lnTo>
                    <a:pt x="598" y="0"/>
                  </a:lnTo>
                  <a:lnTo>
                    <a:pt x="789" y="349"/>
                  </a:lnTo>
                  <a:lnTo>
                    <a:pt x="598" y="698"/>
                  </a:lnTo>
                  <a:lnTo>
                    <a:pt x="204" y="698"/>
                  </a:lnTo>
                  <a:lnTo>
                    <a:pt x="0" y="349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4" name="Group 20"/>
          <p:cNvGrpSpPr/>
          <p:nvPr/>
        </p:nvGrpSpPr>
        <p:grpSpPr>
          <a:xfrm>
            <a:off x="696350" y="3291517"/>
            <a:ext cx="172936" cy="152871"/>
            <a:chOff x="-1587" y="65088"/>
            <a:chExt cx="862013" cy="762000"/>
          </a:xfrm>
          <a:solidFill>
            <a:schemeClr val="bg1"/>
          </a:solidFill>
        </p:grpSpPr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128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31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1837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i="1" dirty="0">
                <a:solidFill>
                  <a:schemeClr val="bg1"/>
                </a:solidFill>
              </a:rPr>
              <a:t>Предоставление дополнительной социальной выплаты </a:t>
            </a:r>
          </a:p>
          <a:p>
            <a:pPr lvl="0" algn="ctr"/>
            <a:r>
              <a:rPr lang="ru-RU" sz="1800" b="1" i="1" dirty="0">
                <a:solidFill>
                  <a:schemeClr val="bg1"/>
                </a:solidFill>
              </a:rPr>
              <a:t>при рождении ребенка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37215847"/>
              </p:ext>
            </p:extLst>
          </p:nvPr>
        </p:nvGraphicFramePr>
        <p:xfrm>
          <a:off x="-1233539" y="1243710"/>
          <a:ext cx="6643786" cy="469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27662465"/>
              </p:ext>
            </p:extLst>
          </p:nvPr>
        </p:nvGraphicFramePr>
        <p:xfrm>
          <a:off x="3590997" y="1243710"/>
          <a:ext cx="5851698" cy="469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724634"/>
            <a:ext cx="865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ДОКУМЕНТЫ ДЛЯ ПОЛУЧЕНИЯ ДОПОЛНИТЕЛЬНОЙ СОЦИАЛЬНОЙ ВЫПЛАТЫ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Номер слайда 70"/>
          <p:cNvSpPr txBox="1">
            <a:spLocks/>
          </p:cNvSpPr>
          <p:nvPr/>
        </p:nvSpPr>
        <p:spPr>
          <a:xfrm>
            <a:off x="8535600" y="6364213"/>
            <a:ext cx="60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224" y="6093296"/>
            <a:ext cx="79272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buClr>
                <a:srgbClr val="61B4F6"/>
              </a:buClr>
            </a:pP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Заявление с приложением всех вышеперечисленных документов представляется лично обоими супругами </a:t>
            </a:r>
            <a:b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либо родителем в неполной семье в министерство строительства Хабаровского края, с предъявлением оригиналов, оригиналы сверяются с копиями и возвращаются заявителю в день их </a:t>
            </a:r>
            <a:r>
              <a:rPr lang="ru-RU" sz="1200" dirty="0" smtClean="0">
                <a:solidFill>
                  <a:srgbClr val="002060"/>
                </a:solidFill>
                <a:ea typeface="Calibri" panose="020F0502020204030204" pitchFamily="34" charset="0"/>
              </a:rPr>
              <a:t>представления.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5496" y="5301208"/>
            <a:ext cx="752439" cy="617171"/>
            <a:chOff x="360037" y="4027629"/>
            <a:chExt cx="752439" cy="617171"/>
          </a:xfrm>
        </p:grpSpPr>
        <p:sp>
          <p:nvSpPr>
            <p:cNvPr id="20" name="Нашивка 19"/>
            <p:cNvSpPr/>
            <p:nvPr/>
          </p:nvSpPr>
          <p:spPr>
            <a:xfrm>
              <a:off x="360037" y="4027629"/>
              <a:ext cx="752439" cy="617171"/>
            </a:xfrm>
            <a:prstGeom prst="chevron">
              <a:avLst/>
            </a:prstGeom>
            <a:solidFill>
              <a:srgbClr val="7CC0F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668623" y="4027629"/>
              <a:ext cx="135268" cy="61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8678" y="5229200"/>
            <a:ext cx="8407045" cy="745972"/>
            <a:chOff x="854742" y="3944944"/>
            <a:chExt cx="5082270" cy="745972"/>
          </a:xfrm>
        </p:grpSpPr>
        <p:sp>
          <p:nvSpPr>
            <p:cNvPr id="23" name="Нашивка 22"/>
            <p:cNvSpPr/>
            <p:nvPr/>
          </p:nvSpPr>
          <p:spPr>
            <a:xfrm>
              <a:off x="854742" y="3981514"/>
              <a:ext cx="5082270" cy="709402"/>
            </a:xfrm>
            <a:prstGeom prst="chevron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7CC0F8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Нашивка 6"/>
            <p:cNvSpPr/>
            <p:nvPr/>
          </p:nvSpPr>
          <p:spPr>
            <a:xfrm>
              <a:off x="1038438" y="3944944"/>
              <a:ext cx="4890568" cy="709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7620" rIns="0" bIns="7620" numCol="1" spcCol="1270" anchor="ctr" anchorCtr="0">
              <a:noAutofit/>
            </a:bodyPr>
            <a:lstStyle/>
            <a:p>
              <a:r>
                <a:rPr lang="ru-RU" sz="1050" dirty="0"/>
                <a:t>Копия договора участия в долевом строительстве жилого помещения либо договора об уступке права требования с копией первоначального договора участия в долевом строительстве с лицом, осуществившим уступку права требования по данному договору, договора купли-продажи жилого помещения, договора строительного подряда на строительство индивидуального жилого дома с приложением копий дополнительных соглашений (при наличии) и копии соглашения об исполнении договора (акта приема-передачи)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5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32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1837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i="1" dirty="0">
                <a:solidFill>
                  <a:schemeClr val="bg1"/>
                </a:solidFill>
              </a:rPr>
              <a:t>Предоставление дополнительной социальной выплаты </a:t>
            </a:r>
          </a:p>
          <a:p>
            <a:pPr lvl="0" algn="ctr"/>
            <a:r>
              <a:rPr lang="ru-RU" sz="1800" b="1" i="1" dirty="0">
                <a:solidFill>
                  <a:schemeClr val="bg1"/>
                </a:solidFill>
              </a:rPr>
              <a:t>при рождении ребенка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8" y="1052736"/>
            <a:ext cx="54852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По вопросам приема документов и осуществления консультаций по предоставлению дополнительной социальной выплаты можно обратиться в </a:t>
            </a:r>
            <a:r>
              <a:rPr lang="ru-RU" sz="1800" b="1" dirty="0">
                <a:solidFill>
                  <a:srgbClr val="C00000"/>
                </a:solidFill>
              </a:rPr>
              <a:t>отдел государственной поддержки граждан </a:t>
            </a:r>
            <a:r>
              <a:rPr lang="ru-RU" sz="1800" dirty="0"/>
              <a:t>министерства строительства края по адресу: </a:t>
            </a:r>
          </a:p>
          <a:p>
            <a:r>
              <a:rPr lang="ru-RU" sz="1800" dirty="0"/>
              <a:t>г. Хабаровск, ул. Запарина, д. 76, каб. 531, </a:t>
            </a:r>
            <a:br>
              <a:rPr lang="ru-RU" sz="1800" dirty="0"/>
            </a:br>
            <a:r>
              <a:rPr lang="ru-RU" sz="1800" dirty="0" smtClean="0"/>
              <a:t>тел. </a:t>
            </a:r>
            <a:r>
              <a:rPr lang="ru-RU" sz="1800" dirty="0"/>
              <a:t>8 (4212) 32-52-46, </a:t>
            </a:r>
            <a:br>
              <a:rPr lang="ru-RU" sz="1800" dirty="0"/>
            </a:br>
            <a:r>
              <a:rPr lang="ru-RU" sz="1800" dirty="0"/>
              <a:t>а также в </a:t>
            </a:r>
            <a:r>
              <a:rPr lang="ru-RU" sz="1800" b="1" dirty="0">
                <a:solidFill>
                  <a:srgbClr val="C00000"/>
                </a:solidFill>
              </a:rPr>
              <a:t>администрацию муниципального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образования </a:t>
            </a:r>
            <a:r>
              <a:rPr lang="ru-RU" sz="1800" dirty="0"/>
              <a:t>по постоянному месту жительства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399944"/>
            <a:ext cx="5089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Размер дополнительной социальной выплаты </a:t>
            </a:r>
            <a:r>
              <a:rPr lang="ru-RU" sz="1800" b="1" dirty="0">
                <a:solidFill>
                  <a:srgbClr val="C00000"/>
                </a:solidFill>
              </a:rPr>
              <a:t>не может превышать остатка основного долга </a:t>
            </a:r>
            <a:r>
              <a:rPr lang="ru-RU" sz="1800" dirty="0"/>
              <a:t>по кредиту, без учета просроченной задолженности по кредиту (при ее наличии)</a:t>
            </a: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7490871" y="1742901"/>
            <a:ext cx="231557" cy="1945075"/>
          </a:xfrm>
          <a:custGeom>
            <a:avLst/>
            <a:gdLst>
              <a:gd name="T0" fmla="*/ 211 w 220"/>
              <a:gd name="T1" fmla="*/ 1848 h 1848"/>
              <a:gd name="T2" fmla="*/ 0 w 220"/>
              <a:gd name="T3" fmla="*/ 1586 h 1848"/>
              <a:gd name="T4" fmla="*/ 9 w 220"/>
              <a:gd name="T5" fmla="*/ 0 h 1848"/>
              <a:gd name="T6" fmla="*/ 220 w 220"/>
              <a:gd name="T7" fmla="*/ 260 h 1848"/>
              <a:gd name="T8" fmla="*/ 211 w 220"/>
              <a:gd name="T9" fmla="*/ 1848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1848">
                <a:moveTo>
                  <a:pt x="211" y="1848"/>
                </a:moveTo>
                <a:lnTo>
                  <a:pt x="0" y="1586"/>
                </a:lnTo>
                <a:lnTo>
                  <a:pt x="9" y="0"/>
                </a:lnTo>
                <a:lnTo>
                  <a:pt x="220" y="260"/>
                </a:lnTo>
                <a:lnTo>
                  <a:pt x="211" y="184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7500344" y="1712377"/>
            <a:ext cx="1104104" cy="304181"/>
          </a:xfrm>
          <a:custGeom>
            <a:avLst/>
            <a:gdLst>
              <a:gd name="T0" fmla="*/ 211 w 1049"/>
              <a:gd name="T1" fmla="*/ 289 h 289"/>
              <a:gd name="T2" fmla="*/ 0 w 1049"/>
              <a:gd name="T3" fmla="*/ 29 h 289"/>
              <a:gd name="T4" fmla="*/ 838 w 1049"/>
              <a:gd name="T5" fmla="*/ 0 h 289"/>
              <a:gd name="T6" fmla="*/ 1049 w 1049"/>
              <a:gd name="T7" fmla="*/ 261 h 289"/>
              <a:gd name="T8" fmla="*/ 211 w 1049"/>
              <a:gd name="T9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9" h="289">
                <a:moveTo>
                  <a:pt x="211" y="289"/>
                </a:moveTo>
                <a:lnTo>
                  <a:pt x="0" y="29"/>
                </a:lnTo>
                <a:lnTo>
                  <a:pt x="838" y="0"/>
                </a:lnTo>
                <a:lnTo>
                  <a:pt x="1049" y="261"/>
                </a:lnTo>
                <a:lnTo>
                  <a:pt x="211" y="28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7712955" y="1987088"/>
            <a:ext cx="891493" cy="1700888"/>
          </a:xfrm>
          <a:custGeom>
            <a:avLst/>
            <a:gdLst>
              <a:gd name="T0" fmla="*/ 847 w 847"/>
              <a:gd name="T1" fmla="*/ 0 h 1616"/>
              <a:gd name="T2" fmla="*/ 840 w 847"/>
              <a:gd name="T3" fmla="*/ 1586 h 1616"/>
              <a:gd name="T4" fmla="*/ 0 w 847"/>
              <a:gd name="T5" fmla="*/ 1616 h 1616"/>
              <a:gd name="T6" fmla="*/ 9 w 847"/>
              <a:gd name="T7" fmla="*/ 28 h 1616"/>
              <a:gd name="T8" fmla="*/ 847 w 847"/>
              <a:gd name="T9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1616">
                <a:moveTo>
                  <a:pt x="847" y="0"/>
                </a:moveTo>
                <a:lnTo>
                  <a:pt x="840" y="1586"/>
                </a:lnTo>
                <a:lnTo>
                  <a:pt x="0" y="1616"/>
                </a:lnTo>
                <a:lnTo>
                  <a:pt x="9" y="28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7480346" y="2499669"/>
            <a:ext cx="338915" cy="1515643"/>
          </a:xfrm>
          <a:custGeom>
            <a:avLst/>
            <a:gdLst>
              <a:gd name="T0" fmla="*/ 0 w 322"/>
              <a:gd name="T1" fmla="*/ 220 h 1440"/>
              <a:gd name="T2" fmla="*/ 315 w 322"/>
              <a:gd name="T3" fmla="*/ 0 h 1440"/>
              <a:gd name="T4" fmla="*/ 322 w 322"/>
              <a:gd name="T5" fmla="*/ 1219 h 1440"/>
              <a:gd name="T6" fmla="*/ 8 w 322"/>
              <a:gd name="T7" fmla="*/ 1440 h 1440"/>
              <a:gd name="T8" fmla="*/ 0 w 322"/>
              <a:gd name="T9" fmla="*/ 22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1440">
                <a:moveTo>
                  <a:pt x="0" y="220"/>
                </a:moveTo>
                <a:lnTo>
                  <a:pt x="315" y="0"/>
                </a:lnTo>
                <a:lnTo>
                  <a:pt x="322" y="1219"/>
                </a:lnTo>
                <a:lnTo>
                  <a:pt x="8" y="1440"/>
                </a:lnTo>
                <a:lnTo>
                  <a:pt x="0" y="2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6628849" y="2439675"/>
            <a:ext cx="1183044" cy="291551"/>
          </a:xfrm>
          <a:custGeom>
            <a:avLst/>
            <a:gdLst>
              <a:gd name="T0" fmla="*/ 0 w 1124"/>
              <a:gd name="T1" fmla="*/ 221 h 277"/>
              <a:gd name="T2" fmla="*/ 315 w 1124"/>
              <a:gd name="T3" fmla="*/ 0 h 277"/>
              <a:gd name="T4" fmla="*/ 1124 w 1124"/>
              <a:gd name="T5" fmla="*/ 57 h 277"/>
              <a:gd name="T6" fmla="*/ 809 w 1124"/>
              <a:gd name="T7" fmla="*/ 277 h 277"/>
              <a:gd name="T8" fmla="*/ 0 w 1124"/>
              <a:gd name="T9" fmla="*/ 221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4" h="277">
                <a:moveTo>
                  <a:pt x="0" y="221"/>
                </a:moveTo>
                <a:lnTo>
                  <a:pt x="315" y="0"/>
                </a:lnTo>
                <a:lnTo>
                  <a:pt x="1124" y="57"/>
                </a:lnTo>
                <a:lnTo>
                  <a:pt x="809" y="277"/>
                </a:lnTo>
                <a:lnTo>
                  <a:pt x="0" y="22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6628849" y="2672284"/>
            <a:ext cx="859917" cy="1343028"/>
          </a:xfrm>
          <a:custGeom>
            <a:avLst/>
            <a:gdLst>
              <a:gd name="T0" fmla="*/ 809 w 817"/>
              <a:gd name="T1" fmla="*/ 56 h 1276"/>
              <a:gd name="T2" fmla="*/ 817 w 817"/>
              <a:gd name="T3" fmla="*/ 1276 h 1276"/>
              <a:gd name="T4" fmla="*/ 10 w 817"/>
              <a:gd name="T5" fmla="*/ 1219 h 1276"/>
              <a:gd name="T6" fmla="*/ 0 w 817"/>
              <a:gd name="T7" fmla="*/ 0 h 1276"/>
              <a:gd name="T8" fmla="*/ 809 w 817"/>
              <a:gd name="T9" fmla="*/ 56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1276">
                <a:moveTo>
                  <a:pt x="809" y="56"/>
                </a:moveTo>
                <a:lnTo>
                  <a:pt x="817" y="1276"/>
                </a:lnTo>
                <a:lnTo>
                  <a:pt x="10" y="1219"/>
                </a:lnTo>
                <a:lnTo>
                  <a:pt x="0" y="0"/>
                </a:lnTo>
                <a:lnTo>
                  <a:pt x="809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490871" y="2743856"/>
            <a:ext cx="269448" cy="187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410879" y="2014453"/>
            <a:ext cx="304181" cy="211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7473831" y="2754854"/>
            <a:ext cx="29046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4764" y="2034074"/>
            <a:ext cx="29046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grpSp>
        <p:nvGrpSpPr>
          <p:cNvPr id="22" name="Group 75"/>
          <p:cNvGrpSpPr/>
          <p:nvPr/>
        </p:nvGrpSpPr>
        <p:grpSpPr>
          <a:xfrm>
            <a:off x="6859595" y="2904481"/>
            <a:ext cx="404712" cy="527089"/>
            <a:chOff x="11255376" y="0"/>
            <a:chExt cx="666750" cy="868363"/>
          </a:xfrm>
          <a:solidFill>
            <a:schemeClr val="bg1"/>
          </a:solidFill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7" name="Oval 86"/>
          <p:cNvSpPr/>
          <p:nvPr/>
        </p:nvSpPr>
        <p:spPr>
          <a:xfrm>
            <a:off x="611560" y="4869160"/>
            <a:ext cx="367748" cy="3677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95"/>
          <p:cNvSpPr/>
          <p:nvPr/>
        </p:nvSpPr>
        <p:spPr>
          <a:xfrm>
            <a:off x="531844" y="2125148"/>
            <a:ext cx="367748" cy="3677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Freeform 20"/>
          <p:cNvSpPr>
            <a:spLocks noEditPoints="1"/>
          </p:cNvSpPr>
          <p:nvPr/>
        </p:nvSpPr>
        <p:spPr bwMode="auto">
          <a:xfrm>
            <a:off x="7941885" y="2304410"/>
            <a:ext cx="443106" cy="426816"/>
          </a:xfrm>
          <a:custGeom>
            <a:avLst/>
            <a:gdLst>
              <a:gd name="T0" fmla="*/ 12 w 24"/>
              <a:gd name="T1" fmla="*/ 9 h 23"/>
              <a:gd name="T2" fmla="*/ 1 w 24"/>
              <a:gd name="T3" fmla="*/ 6 h 23"/>
              <a:gd name="T4" fmla="*/ 23 w 24"/>
              <a:gd name="T5" fmla="*/ 6 h 23"/>
              <a:gd name="T6" fmla="*/ 23 w 24"/>
              <a:gd name="T7" fmla="*/ 11 h 23"/>
              <a:gd name="T8" fmla="*/ 0 w 24"/>
              <a:gd name="T9" fmla="*/ 11 h 23"/>
              <a:gd name="T10" fmla="*/ 12 w 24"/>
              <a:gd name="T11" fmla="*/ 11 h 23"/>
              <a:gd name="T12" fmla="*/ 23 w 24"/>
              <a:gd name="T13" fmla="*/ 11 h 23"/>
              <a:gd name="T14" fmla="*/ 12 w 24"/>
              <a:gd name="T15" fmla="*/ 17 h 23"/>
              <a:gd name="T16" fmla="*/ 1 w 24"/>
              <a:gd name="T17" fmla="*/ 14 h 23"/>
              <a:gd name="T18" fmla="*/ 23 w 24"/>
              <a:gd name="T19" fmla="*/ 14 h 23"/>
              <a:gd name="T20" fmla="*/ 23 w 24"/>
              <a:gd name="T21" fmla="*/ 18 h 23"/>
              <a:gd name="T22" fmla="*/ 0 w 24"/>
              <a:gd name="T23" fmla="*/ 18 h 23"/>
              <a:gd name="T24" fmla="*/ 12 w 24"/>
              <a:gd name="T25" fmla="*/ 19 h 23"/>
              <a:gd name="T26" fmla="*/ 23 w 24"/>
              <a:gd name="T27" fmla="*/ 18 h 23"/>
              <a:gd name="T28" fmla="*/ 23 w 24"/>
              <a:gd name="T29" fmla="*/ 3 h 23"/>
              <a:gd name="T30" fmla="*/ 0 w 24"/>
              <a:gd name="T31" fmla="*/ 3 h 23"/>
              <a:gd name="T32" fmla="*/ 24 w 24"/>
              <a:gd name="T33" fmla="*/ 4 h 23"/>
              <a:gd name="T34" fmla="*/ 12 w 24"/>
              <a:gd name="T35" fmla="*/ 0 h 23"/>
              <a:gd name="T36" fmla="*/ 0 w 24"/>
              <a:gd name="T37" fmla="*/ 4 h 23"/>
              <a:gd name="T38" fmla="*/ 0 w 24"/>
              <a:gd name="T39" fmla="*/ 7 h 23"/>
              <a:gd name="T40" fmla="*/ 1 w 24"/>
              <a:gd name="T41" fmla="*/ 9 h 23"/>
              <a:gd name="T42" fmla="*/ 0 w 24"/>
              <a:gd name="T43" fmla="*/ 12 h 23"/>
              <a:gd name="T44" fmla="*/ 0 w 24"/>
              <a:gd name="T45" fmla="*/ 14 h 23"/>
              <a:gd name="T46" fmla="*/ 1 w 24"/>
              <a:gd name="T47" fmla="*/ 17 h 23"/>
              <a:gd name="T48" fmla="*/ 0 w 24"/>
              <a:gd name="T49" fmla="*/ 20 h 23"/>
              <a:gd name="T50" fmla="*/ 24 w 24"/>
              <a:gd name="T51" fmla="*/ 20 h 23"/>
              <a:gd name="T52" fmla="*/ 23 w 24"/>
              <a:gd name="T53" fmla="*/ 17 h 23"/>
              <a:gd name="T54" fmla="*/ 24 w 24"/>
              <a:gd name="T55" fmla="*/ 14 h 23"/>
              <a:gd name="T56" fmla="*/ 24 w 24"/>
              <a:gd name="T57" fmla="*/ 12 h 23"/>
              <a:gd name="T58" fmla="*/ 23 w 24"/>
              <a:gd name="T59" fmla="*/ 9 h 23"/>
              <a:gd name="T60" fmla="*/ 24 w 24"/>
              <a:gd name="T61" fmla="*/ 7 h 23"/>
              <a:gd name="T62" fmla="*/ 24 w 24"/>
              <a:gd name="T63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" h="23">
                <a:moveTo>
                  <a:pt x="23" y="7"/>
                </a:moveTo>
                <a:cubicBezTo>
                  <a:pt x="23" y="8"/>
                  <a:pt x="19" y="9"/>
                  <a:pt x="12" y="9"/>
                </a:cubicBezTo>
                <a:cubicBezTo>
                  <a:pt x="5" y="9"/>
                  <a:pt x="0" y="8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3" y="7"/>
                  <a:pt x="8" y="7"/>
                  <a:pt x="12" y="7"/>
                </a:cubicBezTo>
                <a:cubicBezTo>
                  <a:pt x="16" y="7"/>
                  <a:pt x="20" y="7"/>
                  <a:pt x="23" y="6"/>
                </a:cubicBezTo>
                <a:cubicBezTo>
                  <a:pt x="23" y="6"/>
                  <a:pt x="23" y="6"/>
                  <a:pt x="23" y="7"/>
                </a:cubicBezTo>
                <a:close/>
                <a:moveTo>
                  <a:pt x="23" y="11"/>
                </a:moveTo>
                <a:cubicBezTo>
                  <a:pt x="23" y="12"/>
                  <a:pt x="19" y="13"/>
                  <a:pt x="12" y="13"/>
                </a:cubicBezTo>
                <a:cubicBezTo>
                  <a:pt x="5" y="13"/>
                  <a:pt x="0" y="12"/>
                  <a:pt x="0" y="11"/>
                </a:cubicBezTo>
                <a:cubicBezTo>
                  <a:pt x="0" y="10"/>
                  <a:pt x="1" y="10"/>
                  <a:pt x="1" y="10"/>
                </a:cubicBezTo>
                <a:cubicBezTo>
                  <a:pt x="3" y="11"/>
                  <a:pt x="8" y="11"/>
                  <a:pt x="12" y="11"/>
                </a:cubicBezTo>
                <a:cubicBezTo>
                  <a:pt x="16" y="11"/>
                  <a:pt x="20" y="11"/>
                  <a:pt x="23" y="10"/>
                </a:cubicBezTo>
                <a:cubicBezTo>
                  <a:pt x="23" y="10"/>
                  <a:pt x="23" y="10"/>
                  <a:pt x="23" y="11"/>
                </a:cubicBezTo>
                <a:close/>
                <a:moveTo>
                  <a:pt x="23" y="14"/>
                </a:moveTo>
                <a:cubicBezTo>
                  <a:pt x="23" y="16"/>
                  <a:pt x="19" y="17"/>
                  <a:pt x="12" y="17"/>
                </a:cubicBezTo>
                <a:cubicBezTo>
                  <a:pt x="5" y="17"/>
                  <a:pt x="0" y="16"/>
                  <a:pt x="0" y="14"/>
                </a:cubicBezTo>
                <a:cubicBezTo>
                  <a:pt x="0" y="14"/>
                  <a:pt x="1" y="14"/>
                  <a:pt x="1" y="14"/>
                </a:cubicBezTo>
                <a:cubicBezTo>
                  <a:pt x="3" y="15"/>
                  <a:pt x="8" y="15"/>
                  <a:pt x="12" y="15"/>
                </a:cubicBezTo>
                <a:cubicBezTo>
                  <a:pt x="16" y="15"/>
                  <a:pt x="20" y="15"/>
                  <a:pt x="23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3" y="18"/>
                </a:moveTo>
                <a:cubicBezTo>
                  <a:pt x="23" y="20"/>
                  <a:pt x="19" y="21"/>
                  <a:pt x="12" y="21"/>
                </a:cubicBezTo>
                <a:cubicBezTo>
                  <a:pt x="5" y="21"/>
                  <a:pt x="0" y="20"/>
                  <a:pt x="0" y="18"/>
                </a:cubicBezTo>
                <a:cubicBezTo>
                  <a:pt x="0" y="18"/>
                  <a:pt x="1" y="18"/>
                  <a:pt x="1" y="17"/>
                </a:cubicBezTo>
                <a:cubicBezTo>
                  <a:pt x="3" y="19"/>
                  <a:pt x="8" y="19"/>
                  <a:pt x="12" y="19"/>
                </a:cubicBezTo>
                <a:cubicBezTo>
                  <a:pt x="16" y="19"/>
                  <a:pt x="20" y="19"/>
                  <a:pt x="23" y="17"/>
                </a:cubicBezTo>
                <a:cubicBezTo>
                  <a:pt x="23" y="18"/>
                  <a:pt x="23" y="18"/>
                  <a:pt x="23" y="18"/>
                </a:cubicBezTo>
                <a:close/>
                <a:moveTo>
                  <a:pt x="12" y="0"/>
                </a:moveTo>
                <a:cubicBezTo>
                  <a:pt x="19" y="0"/>
                  <a:pt x="23" y="1"/>
                  <a:pt x="23" y="3"/>
                </a:cubicBezTo>
                <a:cubicBezTo>
                  <a:pt x="23" y="4"/>
                  <a:pt x="19" y="5"/>
                  <a:pt x="12" y="5"/>
                </a:cubicBezTo>
                <a:cubicBezTo>
                  <a:pt x="5" y="5"/>
                  <a:pt x="0" y="4"/>
                  <a:pt x="0" y="3"/>
                </a:cubicBezTo>
                <a:cubicBezTo>
                  <a:pt x="0" y="1"/>
                  <a:pt x="5" y="0"/>
                  <a:pt x="12" y="0"/>
                </a:cubicBezTo>
                <a:close/>
                <a:moveTo>
                  <a:pt x="24" y="4"/>
                </a:moveTo>
                <a:cubicBezTo>
                  <a:pt x="24" y="3"/>
                  <a:pt x="24" y="3"/>
                  <a:pt x="24" y="3"/>
                </a:cubicBezTo>
                <a:cubicBezTo>
                  <a:pt x="24" y="1"/>
                  <a:pt x="18" y="0"/>
                  <a:pt x="12" y="0"/>
                </a:cubicBezTo>
                <a:cubicBezTo>
                  <a:pt x="6" y="0"/>
                  <a:pt x="0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1" y="9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3"/>
                  <a:pt x="1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1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6" y="23"/>
                  <a:pt x="12" y="23"/>
                </a:cubicBezTo>
                <a:cubicBezTo>
                  <a:pt x="18" y="23"/>
                  <a:pt x="24" y="22"/>
                  <a:pt x="24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4" y="17"/>
                  <a:pt x="24" y="16"/>
                  <a:pt x="24" y="16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4"/>
                  <a:pt x="23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0"/>
                  <a:pt x="24" y="10"/>
                  <a:pt x="23" y="9"/>
                </a:cubicBezTo>
                <a:cubicBezTo>
                  <a:pt x="24" y="9"/>
                  <a:pt x="24" y="9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3" y="5"/>
                </a:cubicBezTo>
                <a:cubicBezTo>
                  <a:pt x="24" y="5"/>
                  <a:pt x="24" y="5"/>
                  <a:pt x="24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882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33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b="1" i="1" dirty="0">
                <a:solidFill>
                  <a:schemeClr val="bg1"/>
                </a:solidFill>
              </a:rPr>
              <a:t>Обеспечение жильем детей-сирот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00550" y="3724810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729582" y="764704"/>
            <a:ext cx="8242968" cy="71990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ru-RU" sz="1300" b="1" dirty="0">
                <a:solidFill>
                  <a:srgbClr val="C00000"/>
                </a:solidFill>
              </a:rPr>
              <a:t>ФЕДЕРАЛЬНЫЙ ЗАКОН ОТ 21.12.1996 № 159-ФЗ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</a:rPr>
              <a:t>«О дополнительных гарантиях по социальной поддержке детей-сирот и детей, оставшихся без попечения родителей»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6" y="764704"/>
            <a:ext cx="488808" cy="4900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" name="Скругленный прямоугольник 18">
            <a:hlinkClick r:id="rId3" action="ppaction://hlinksldjump"/>
          </p:cNvPr>
          <p:cNvSpPr/>
          <p:nvPr/>
        </p:nvSpPr>
        <p:spPr>
          <a:xfrm>
            <a:off x="755576" y="1484784"/>
            <a:ext cx="8242968" cy="71990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ru-RU" sz="1300" b="1" dirty="0">
                <a:solidFill>
                  <a:srgbClr val="C00000"/>
                </a:solidFill>
              </a:rPr>
              <a:t>ЗАКОН ХАБАРОВСКОГО КРАЯ ОТ 10.12.2012 № 253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</a:rPr>
              <a:t>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в Хабаровском крае»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1" y="1426819"/>
            <a:ext cx="488808" cy="4900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2008702"/>
              </p:ext>
            </p:extLst>
          </p:nvPr>
        </p:nvGraphicFramePr>
        <p:xfrm>
          <a:off x="683568" y="2348880"/>
          <a:ext cx="7939516" cy="153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546909" y="4005064"/>
            <a:ext cx="8201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Проживание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детей-сирот в ранее занимаемых </a:t>
            </a:r>
            <a:r>
              <a:rPr lang="ru-RU" sz="1400" dirty="0" smtClean="0">
                <a:latin typeface="+mn-lt"/>
              </a:rPr>
              <a:t>помещениях 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признается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невозможным </a:t>
            </a:r>
            <a:r>
              <a:rPr lang="ru-RU" sz="1400" dirty="0">
                <a:latin typeface="+mn-lt"/>
              </a:rPr>
              <a:t>при наличии одного из следующих обстоятельств:</a:t>
            </a:r>
          </a:p>
          <a:p>
            <a:r>
              <a:rPr lang="ru-RU" sz="1400" dirty="0">
                <a:latin typeface="+mn-lt"/>
              </a:rPr>
              <a:t>1) проживание на любом законном основании в жилых </a:t>
            </a:r>
            <a:r>
              <a:rPr lang="ru-RU" sz="1400" dirty="0" smtClean="0">
                <a:latin typeface="+mn-lt"/>
              </a:rPr>
              <a:t>помещениях:</a:t>
            </a:r>
            <a:endParaRPr lang="ru-RU" sz="1400" dirty="0">
              <a:latin typeface="+mn-lt"/>
            </a:endParaRPr>
          </a:p>
          <a:p>
            <a:pPr lvl="1">
              <a:buChar char="•"/>
            </a:pPr>
            <a:r>
              <a:rPr lang="ru-RU" sz="1400" dirty="0" smtClean="0">
                <a:latin typeface="+mn-lt"/>
              </a:rPr>
              <a:t> лиц, лишенных </a:t>
            </a:r>
            <a:r>
              <a:rPr lang="ru-RU" sz="1400" dirty="0">
                <a:latin typeface="+mn-lt"/>
              </a:rPr>
              <a:t>родительских прав в отношении этих детей-сирот и детей, оставшихся без попечения родителей, лиц из числа детей-сирот и детей, оставшихся без попечения родителей;</a:t>
            </a:r>
          </a:p>
          <a:p>
            <a:pPr lvl="1">
              <a:buChar char="•"/>
            </a:pPr>
            <a:r>
              <a:rPr lang="ru-RU" sz="1400" dirty="0" smtClean="0">
                <a:latin typeface="+mn-lt"/>
              </a:rPr>
              <a:t> лиц, страдающих </a:t>
            </a:r>
            <a:r>
              <a:rPr lang="ru-RU" sz="1400" dirty="0">
                <a:latin typeface="+mn-lt"/>
              </a:rPr>
              <a:t>тяжелой формой хронических заболеваний, при которой совместное проживание с ним в одной квартире невозможно.</a:t>
            </a:r>
          </a:p>
          <a:p>
            <a:pPr lvl="0"/>
            <a:r>
              <a:rPr lang="ru-RU" sz="1400" dirty="0">
                <a:latin typeface="+mn-lt"/>
              </a:rPr>
              <a:t>2) 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жилые помещения признаны непригодными для 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проживания.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ru-RU" sz="1400" dirty="0">
                <a:latin typeface="+mn-lt"/>
              </a:rPr>
              <a:t>3) 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общая площадь жилого помещения</a:t>
            </a:r>
            <a:r>
              <a:rPr lang="ru-RU" sz="1400" dirty="0">
                <a:latin typeface="+mn-lt"/>
              </a:rPr>
              <a:t>, приходящаяся на одно лицо </a:t>
            </a:r>
            <a:r>
              <a:rPr lang="ru-RU" sz="1400" b="1" dirty="0">
                <a:solidFill>
                  <a:srgbClr val="FF0000"/>
                </a:solidFill>
                <a:latin typeface="+mn-lt"/>
              </a:rPr>
              <a:t>менее учетной нормы </a:t>
            </a:r>
            <a:r>
              <a:rPr lang="ru-RU" sz="1400" dirty="0">
                <a:latin typeface="+mn-lt"/>
              </a:rPr>
              <a:t>площади жилого </a:t>
            </a:r>
            <a:r>
              <a:rPr lang="ru-RU" sz="1400" dirty="0" smtClean="0">
                <a:latin typeface="+mn-lt"/>
              </a:rPr>
              <a:t>помещения.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b="1" i="1" dirty="0">
                <a:solidFill>
                  <a:schemeClr val="bg1"/>
                </a:solidFill>
              </a:rPr>
              <a:t>Обеспечение жильем детей-сирот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8604448" y="631364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9" name="Номер слайда 70"/>
          <p:cNvSpPr txBox="1">
            <a:spLocks/>
          </p:cNvSpPr>
          <p:nvPr/>
        </p:nvSpPr>
        <p:spPr>
          <a:xfrm>
            <a:off x="8532440" y="6356591"/>
            <a:ext cx="503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34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107504" y="6757061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/>
          <p:cNvGrpSpPr/>
          <p:nvPr/>
        </p:nvGrpSpPr>
        <p:grpSpPr>
          <a:xfrm>
            <a:off x="531785" y="2321932"/>
            <a:ext cx="7741356" cy="963052"/>
            <a:chOff x="2363201" y="2509403"/>
            <a:chExt cx="2042958" cy="2829398"/>
          </a:xfrm>
        </p:grpSpPr>
        <p:sp>
          <p:nvSpPr>
            <p:cNvPr id="72" name="AutoShape 19"/>
            <p:cNvSpPr>
              <a:spLocks noChangeArrowheads="1"/>
            </p:cNvSpPr>
            <p:nvPr/>
          </p:nvSpPr>
          <p:spPr bwMode="gray">
            <a:xfrm>
              <a:off x="2363201" y="2509403"/>
              <a:ext cx="2042958" cy="282939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400">
                <a:latin typeface="+mn-lt"/>
              </a:endParaRPr>
            </a:p>
          </p:txBody>
        </p:sp>
        <p:sp>
          <p:nvSpPr>
            <p:cNvPr id="73" name="AutoShape 20"/>
            <p:cNvSpPr>
              <a:spLocks noChangeArrowheads="1"/>
            </p:cNvSpPr>
            <p:nvPr/>
          </p:nvSpPr>
          <p:spPr bwMode="gray">
            <a:xfrm>
              <a:off x="2411760" y="2527793"/>
              <a:ext cx="1944216" cy="2701407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400">
                <a:latin typeface="+mn-lt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386209" y="2957088"/>
              <a:ext cx="1954526" cy="2170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>
                  <a:latin typeface="+mn-lt"/>
                </a:rPr>
                <a:t>  Срок </a:t>
              </a:r>
              <a:r>
                <a:rPr lang="ru-RU" sz="1400" b="1" dirty="0">
                  <a:latin typeface="+mn-lt"/>
                </a:rPr>
                <a:t>действия такого договора – 5 лет, </a:t>
              </a:r>
              <a:r>
                <a:rPr lang="ru-RU" sz="1400" dirty="0">
                  <a:latin typeface="+mn-lt"/>
                </a:rPr>
                <a:t>в случае необходимости оказания детям </a:t>
              </a:r>
              <a:r>
                <a:rPr lang="ru-RU" sz="1400" b="1" dirty="0">
                  <a:latin typeface="+mn-lt"/>
                </a:rPr>
                <a:t>помощи </a:t>
              </a:r>
              <a:r>
                <a:rPr lang="ru-RU" sz="1400" b="1" dirty="0" smtClean="0">
                  <a:latin typeface="+mn-lt"/>
                </a:rPr>
                <a:t>  </a:t>
              </a:r>
            </a:p>
            <a:p>
              <a:pPr algn="just"/>
              <a:r>
                <a:rPr lang="ru-RU" sz="1400" b="1" dirty="0">
                  <a:latin typeface="+mn-lt"/>
                </a:rPr>
                <a:t> </a:t>
              </a:r>
              <a:r>
                <a:rPr lang="ru-RU" sz="1400" b="1" dirty="0" smtClean="0">
                  <a:latin typeface="+mn-lt"/>
                </a:rPr>
                <a:t> </a:t>
              </a:r>
              <a:r>
                <a:rPr lang="ru-RU" sz="1400" b="1" dirty="0" smtClean="0">
                  <a:latin typeface="+mn-lt"/>
                </a:rPr>
                <a:t>для </a:t>
              </a:r>
              <a:r>
                <a:rPr lang="ru-RU" sz="1400" b="1" dirty="0">
                  <a:latin typeface="+mn-lt"/>
                </a:rPr>
                <a:t>преодоления трудной жизненной </a:t>
              </a:r>
              <a:r>
                <a:rPr lang="ru-RU" sz="1400" b="1" dirty="0" smtClean="0">
                  <a:latin typeface="+mn-lt"/>
                </a:rPr>
                <a:t>ситуации </a:t>
              </a:r>
              <a:r>
                <a:rPr lang="ru-RU" sz="1400" dirty="0">
                  <a:latin typeface="+mn-lt"/>
                </a:rPr>
                <a:t>договор найма может быть </a:t>
              </a:r>
              <a:r>
                <a:rPr lang="ru-RU" sz="1400" b="1" dirty="0">
                  <a:latin typeface="+mn-lt"/>
                </a:rPr>
                <a:t>заключен </a:t>
              </a:r>
              <a:endParaRPr lang="ru-RU" sz="1400" b="1" dirty="0" smtClean="0">
                <a:latin typeface="+mn-lt"/>
              </a:endParaRPr>
            </a:p>
            <a:p>
              <a:pPr algn="just"/>
              <a:r>
                <a:rPr lang="ru-RU" sz="1400" b="1" dirty="0">
                  <a:latin typeface="+mn-lt"/>
                </a:rPr>
                <a:t> </a:t>
              </a:r>
              <a:r>
                <a:rPr lang="ru-RU" sz="1400" b="1" dirty="0" smtClean="0">
                  <a:latin typeface="+mn-lt"/>
                </a:rPr>
                <a:t> </a:t>
              </a:r>
              <a:r>
                <a:rPr lang="ru-RU" sz="1400" b="1" dirty="0" smtClean="0">
                  <a:latin typeface="+mn-lt"/>
                </a:rPr>
                <a:t>на </a:t>
              </a:r>
              <a:r>
                <a:rPr lang="ru-RU" sz="1400" b="1" dirty="0">
                  <a:latin typeface="+mn-lt"/>
                </a:rPr>
                <a:t>новый </a:t>
              </a:r>
              <a:r>
                <a:rPr lang="ru-RU" sz="1400" b="1" dirty="0" smtClean="0">
                  <a:latin typeface="+mn-lt"/>
                </a:rPr>
                <a:t>срок.</a:t>
              </a:r>
              <a:endParaRPr lang="ru-RU" sz="1400" dirty="0">
                <a:latin typeface="+mn-lt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31785" y="4871579"/>
            <a:ext cx="7784631" cy="933685"/>
            <a:chOff x="6990758" y="2527795"/>
            <a:chExt cx="2042960" cy="2829397"/>
          </a:xfrm>
        </p:grpSpPr>
        <p:sp>
          <p:nvSpPr>
            <p:cNvPr id="76" name="AutoShape 33"/>
            <p:cNvSpPr>
              <a:spLocks noChangeArrowheads="1"/>
            </p:cNvSpPr>
            <p:nvPr/>
          </p:nvSpPr>
          <p:spPr bwMode="gray">
            <a:xfrm>
              <a:off x="6990758" y="2527795"/>
              <a:ext cx="2042960" cy="2829397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AutoShape 34"/>
            <p:cNvSpPr>
              <a:spLocks noChangeArrowheads="1"/>
            </p:cNvSpPr>
            <p:nvPr/>
          </p:nvSpPr>
          <p:spPr bwMode="gray">
            <a:xfrm>
              <a:off x="7022235" y="2535655"/>
              <a:ext cx="1981506" cy="277595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8" name="Text Box 44"/>
          <p:cNvSpPr txBox="1">
            <a:spLocks noChangeArrowheads="1"/>
          </p:cNvSpPr>
          <p:nvPr/>
        </p:nvSpPr>
        <p:spPr bwMode="gray">
          <a:xfrm>
            <a:off x="722222" y="4779149"/>
            <a:ext cx="74501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b="1" dirty="0" smtClean="0">
                <a:latin typeface="+mn-lt"/>
              </a:rPr>
              <a:t>Право </a:t>
            </a:r>
            <a:r>
              <a:rPr lang="ru-RU" sz="1400" b="1" dirty="0">
                <a:latin typeface="+mn-lt"/>
              </a:rPr>
              <a:t>на обеспечение жилыми помещениями сохраняется за лицами, которые относились </a:t>
            </a:r>
            <a:r>
              <a:rPr lang="ru-RU" sz="1400" b="1" dirty="0" smtClean="0">
                <a:latin typeface="+mn-lt"/>
              </a:rPr>
              <a:t> к </a:t>
            </a:r>
            <a:r>
              <a:rPr lang="ru-RU" sz="1400" b="1" dirty="0">
                <a:latin typeface="+mn-lt"/>
              </a:rPr>
              <a:t>категории </a:t>
            </a:r>
            <a:r>
              <a:rPr lang="ru-RU" sz="1400" b="1" dirty="0" smtClean="0">
                <a:latin typeface="+mn-lt"/>
              </a:rPr>
              <a:t>детей-сирот </a:t>
            </a:r>
            <a:r>
              <a:rPr lang="ru-RU" sz="1400" b="1" dirty="0">
                <a:latin typeface="+mn-lt"/>
              </a:rPr>
              <a:t>и достигли возраста 23 лет, до фактического обеспечения их жилыми помещениями.</a:t>
            </a:r>
            <a:endParaRPr lang="en-US" altLang="ru-RU" sz="1400" dirty="0">
              <a:latin typeface="+mn-lt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575651" y="980728"/>
            <a:ext cx="7668757" cy="1031454"/>
            <a:chOff x="152776" y="2564904"/>
            <a:chExt cx="2042960" cy="2829397"/>
          </a:xfrm>
        </p:grpSpPr>
        <p:sp>
          <p:nvSpPr>
            <p:cNvPr id="80" name="AutoShape 4"/>
            <p:cNvSpPr>
              <a:spLocks noChangeArrowheads="1"/>
            </p:cNvSpPr>
            <p:nvPr/>
          </p:nvSpPr>
          <p:spPr bwMode="gray">
            <a:xfrm>
              <a:off x="152776" y="2564904"/>
              <a:ext cx="2042960" cy="2829397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3600">
                <a:latin typeface="+mn-lt"/>
              </a:endParaRPr>
            </a:p>
          </p:txBody>
        </p:sp>
        <p:sp>
          <p:nvSpPr>
            <p:cNvPr id="81" name="AutoShape 5"/>
            <p:cNvSpPr>
              <a:spLocks noChangeArrowheads="1"/>
            </p:cNvSpPr>
            <p:nvPr/>
          </p:nvSpPr>
          <p:spPr bwMode="gray">
            <a:xfrm>
              <a:off x="184252" y="2572763"/>
              <a:ext cx="1981506" cy="2775953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3600">
                <a:latin typeface="+mn-lt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79512" y="2661733"/>
              <a:ext cx="1954526" cy="2617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latin typeface="+mn-lt"/>
                </a:rPr>
                <a:t>Детям-сиротам </a:t>
              </a:r>
              <a:r>
                <a:rPr lang="ru-RU" sz="1400" b="1" dirty="0">
                  <a:latin typeface="+mn-lt"/>
                </a:rPr>
                <a:t>предоставляются  </a:t>
              </a:r>
              <a:r>
                <a:rPr lang="ru-RU" sz="1400" dirty="0">
                  <a:latin typeface="+mn-lt"/>
                </a:rPr>
                <a:t>благоустроенные жилые помещения специализированного государственного жилищного фонда края в виде отдельной квартиры по норме предоставления площади жилого помещения государственного жилищного фонда края по договору социального найма.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53952" y="3626911"/>
            <a:ext cx="7719189" cy="954217"/>
            <a:chOff x="4725048" y="2297601"/>
            <a:chExt cx="2042960" cy="3659678"/>
          </a:xfrm>
        </p:grpSpPr>
        <p:sp>
          <p:nvSpPr>
            <p:cNvPr id="84" name="AutoShape 33"/>
            <p:cNvSpPr>
              <a:spLocks noChangeArrowheads="1"/>
            </p:cNvSpPr>
            <p:nvPr/>
          </p:nvSpPr>
          <p:spPr bwMode="gray">
            <a:xfrm>
              <a:off x="4725048" y="2297601"/>
              <a:ext cx="2042960" cy="365967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AutoShape 34"/>
            <p:cNvSpPr>
              <a:spLocks noChangeArrowheads="1"/>
            </p:cNvSpPr>
            <p:nvPr/>
          </p:nvSpPr>
          <p:spPr bwMode="gray">
            <a:xfrm>
              <a:off x="4756525" y="2307767"/>
              <a:ext cx="1981506" cy="3590551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07201" y="3841884"/>
            <a:ext cx="7249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n-lt"/>
              </a:rPr>
              <a:t>По </a:t>
            </a:r>
            <a:r>
              <a:rPr lang="ru-RU" sz="1400" dirty="0">
                <a:latin typeface="+mn-lt"/>
              </a:rPr>
              <a:t>окончании срока действия договора найма специализированного жилого помещения </a:t>
            </a:r>
            <a:r>
              <a:rPr lang="ru-RU" sz="1400" dirty="0" smtClean="0">
                <a:latin typeface="+mn-lt"/>
              </a:rPr>
              <a:t>     </a:t>
            </a:r>
            <a:r>
              <a:rPr lang="ru-RU" sz="1400" dirty="0">
                <a:latin typeface="+mn-lt"/>
              </a:rPr>
              <a:t>заключается </a:t>
            </a:r>
            <a:r>
              <a:rPr lang="ru-RU" sz="1400" b="1" dirty="0">
                <a:latin typeface="+mn-lt"/>
              </a:rPr>
              <a:t>договор социального найма </a:t>
            </a:r>
            <a:r>
              <a:rPr lang="ru-RU" sz="1400" dirty="0">
                <a:latin typeface="+mn-lt"/>
              </a:rPr>
              <a:t>в отношении данного жилого помещения.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1807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b="1" i="1" dirty="0">
                <a:solidFill>
                  <a:schemeClr val="bg1"/>
                </a:solidFill>
              </a:rPr>
              <a:t>Обеспечение жильем детей-сирот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00550" y="3724810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47628569"/>
              </p:ext>
            </p:extLst>
          </p:nvPr>
        </p:nvGraphicFramePr>
        <p:xfrm>
          <a:off x="338776" y="1268760"/>
          <a:ext cx="8409688" cy="555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1" y="69269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+mj-lt"/>
              </a:rPr>
              <a:t>Документы, прилагаемые к заявлению о включении в список детей-сирот, подлежащих обеспечению жилыми помещениями </a:t>
            </a:r>
            <a:r>
              <a:rPr lang="ru-RU" sz="1400" b="1" i="1" dirty="0">
                <a:solidFill>
                  <a:srgbClr val="7030A0"/>
                </a:solidFill>
                <a:latin typeface="+mj-lt"/>
              </a:rPr>
              <a:t>(часть документов может быть представлена инициативно)</a:t>
            </a:r>
            <a:endParaRPr lang="en-US" sz="14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3432" y="6381328"/>
            <a:ext cx="503064" cy="368172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35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36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b="1" i="1" dirty="0">
                <a:solidFill>
                  <a:schemeClr val="bg1"/>
                </a:solidFill>
              </a:rPr>
              <a:t>Обеспечение жильем детей-сирот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00550" y="3724810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052" y="1268760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В целях обеспечения жильем граждан, категории которых установлены законодательством, в том числе детей-сирот, в 2018 году заключены государственные контракты на долевое строительство 279 квартир в г. Хабаровске по ул. </a:t>
            </a:r>
            <a:r>
              <a:rPr lang="ru-RU" sz="1600" dirty="0" smtClean="0">
                <a:latin typeface="+mn-lt"/>
              </a:rPr>
              <a:t>Аэродромной,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д. 21. Объект введен в эксплуатацию 29.11.2019.</a:t>
            </a:r>
          </a:p>
          <a:p>
            <a:pPr algn="just"/>
            <a:endParaRPr lang="ru-RU" sz="1600" b="1" dirty="0">
              <a:latin typeface="+mn-lt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+mn-lt"/>
              </a:rPr>
              <a:t>В 2020 году планируется начать строительство 17 жилых домов </a:t>
            </a:r>
            <a:br>
              <a:rPr lang="ru-RU" sz="1600" b="1" dirty="0">
                <a:solidFill>
                  <a:srgbClr val="FF0000"/>
                </a:solidFill>
                <a:latin typeface="+mn-lt"/>
              </a:rPr>
            </a:br>
            <a:r>
              <a:rPr lang="ru-RU" sz="1600" b="1" dirty="0">
                <a:solidFill>
                  <a:srgbClr val="FF0000"/>
                </a:solidFill>
                <a:latin typeface="+mn-lt"/>
              </a:rPr>
              <a:t>на 264 квартиры для детей-сирот.</a:t>
            </a:r>
          </a:p>
          <a:p>
            <a:pPr algn="just"/>
            <a:endParaRPr lang="ru-RU" sz="1600" b="1" dirty="0">
              <a:latin typeface="+mn-lt"/>
            </a:endParaRPr>
          </a:p>
          <a:p>
            <a:pPr algn="just"/>
            <a:r>
              <a:rPr lang="ru-RU" sz="1600" dirty="0">
                <a:latin typeface="+mn-lt"/>
              </a:rPr>
              <a:t>Кроме того,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в 2020 году предусмотрена разработка проектной документации для строительства 29 домов</a:t>
            </a:r>
            <a:r>
              <a:rPr lang="ru-RU" sz="1600" dirty="0">
                <a:latin typeface="+mn-lt"/>
              </a:rPr>
              <a:t> на 456 квартир для граждан, категории которых установлены законодательством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, в том числе 430 квартир для детей-сирот.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1626" y="4440014"/>
            <a:ext cx="8269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00FF"/>
                </a:solidFill>
                <a:latin typeface="+mn-lt"/>
              </a:rPr>
              <a:t>По вопросам обеспечения жильем можно обращаться в министерство </a:t>
            </a:r>
            <a:br>
              <a:rPr lang="ru-RU" sz="1600" b="1" u="sng" dirty="0">
                <a:solidFill>
                  <a:srgbClr val="0000FF"/>
                </a:solidFill>
                <a:latin typeface="+mn-lt"/>
              </a:rPr>
            </a:br>
            <a:r>
              <a:rPr lang="ru-RU" sz="1600" b="1" u="sng" dirty="0">
                <a:solidFill>
                  <a:srgbClr val="0000FF"/>
                </a:solidFill>
                <a:latin typeface="+mn-lt"/>
              </a:rPr>
              <a:t>жилищно-коммунального хозяйства края по адресу:</a:t>
            </a:r>
          </a:p>
          <a:p>
            <a:r>
              <a:rPr lang="ru-RU" sz="1600" dirty="0">
                <a:latin typeface="+mn-lt"/>
              </a:rPr>
              <a:t> г. Хабаровск, ул. Фрунзе, д. 71, </a:t>
            </a:r>
            <a:r>
              <a:rPr lang="ru-RU" sz="1600" dirty="0" err="1">
                <a:latin typeface="+mn-lt"/>
              </a:rPr>
              <a:t>каб</a:t>
            </a:r>
            <a:r>
              <a:rPr lang="ru-RU" sz="1600" dirty="0">
                <a:latin typeface="+mn-lt"/>
              </a:rPr>
              <a:t>. 119, 116 (при себе иметь паспорт),</a:t>
            </a:r>
          </a:p>
          <a:p>
            <a:r>
              <a:rPr lang="ru-RU" sz="1600" dirty="0">
                <a:latin typeface="+mn-lt"/>
              </a:rPr>
              <a:t>тел. 8 (4212) 31-29-11, 31-42-33.</a:t>
            </a:r>
          </a:p>
        </p:txBody>
      </p:sp>
    </p:spTree>
    <p:extLst>
      <p:ext uri="{BB962C8B-B14F-4D97-AF65-F5344CB8AC3E}">
        <p14:creationId xmlns:p14="http://schemas.microsoft.com/office/powerpoint/2010/main" val="16081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/>
              <a:t>37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>
                <a:solidFill>
                  <a:schemeClr val="bg1"/>
                </a:solidFill>
              </a:rPr>
              <a:t>Переселение граждан из аварийного жилищного фонда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251520" y="1268760"/>
            <a:ext cx="8261592" cy="623364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Поступление в орган местного самоуправления документов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заявителя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(собственника помещения, федерального органа исполнительной власти, осуществляющего полномочия собственника в отношении оцениваемого имущества, правообладателя или гражданина (нанимателя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2411760" y="1900064"/>
            <a:ext cx="4476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6056014" y="1900064"/>
            <a:ext cx="4476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283989" y="2204865"/>
            <a:ext cx="2790825" cy="288031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Прием и регистрация документов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2449214" y="2492077"/>
            <a:ext cx="4476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5292080" y="2236043"/>
            <a:ext cx="2066925" cy="256853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Отказ в приеме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6056014" y="2492077"/>
            <a:ext cx="4476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103514" y="2793702"/>
            <a:ext cx="2409825" cy="514350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Возврат с указанием причин отказа в приеме документов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082823" y="2793702"/>
            <a:ext cx="3345161" cy="514350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Направление документов на рассмотрение межведомственной комиссии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449214" y="3276302"/>
            <a:ext cx="4476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69639" y="3571577"/>
            <a:ext cx="4268788" cy="47625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Проведение межведомственной комиссией оценки соответствия помещения установленным требованиям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449214" y="4052590"/>
            <a:ext cx="4476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760239" y="4405015"/>
            <a:ext cx="1838325" cy="333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Принятие решения: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" name="AutoShape 15"/>
          <p:cNvSpPr>
            <a:spLocks noChangeShapeType="1"/>
          </p:cNvSpPr>
          <p:nvPr/>
        </p:nvSpPr>
        <p:spPr bwMode="auto">
          <a:xfrm flipH="1">
            <a:off x="769639" y="4571702"/>
            <a:ext cx="9906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8" name="AutoShape 14"/>
          <p:cNvSpPr>
            <a:spLocks noChangeShapeType="1"/>
          </p:cNvSpPr>
          <p:nvPr/>
        </p:nvSpPr>
        <p:spPr bwMode="auto">
          <a:xfrm>
            <a:off x="769639" y="4571702"/>
            <a:ext cx="0" cy="1819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9" name="AutoShape 13"/>
          <p:cNvSpPr>
            <a:spLocks noChangeShapeType="1"/>
          </p:cNvSpPr>
          <p:nvPr/>
        </p:nvSpPr>
        <p:spPr bwMode="auto">
          <a:xfrm flipH="1">
            <a:off x="769639" y="6363990"/>
            <a:ext cx="171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0" name="AutoShape 12"/>
          <p:cNvSpPr>
            <a:spLocks noChangeShapeType="1"/>
          </p:cNvSpPr>
          <p:nvPr/>
        </p:nvSpPr>
        <p:spPr bwMode="auto">
          <a:xfrm flipH="1">
            <a:off x="779164" y="4963815"/>
            <a:ext cx="171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1" name="AutoShape 11"/>
          <p:cNvSpPr>
            <a:spLocks noChangeShapeType="1"/>
          </p:cNvSpPr>
          <p:nvPr/>
        </p:nvSpPr>
        <p:spPr bwMode="auto">
          <a:xfrm flipH="1">
            <a:off x="769639" y="5449590"/>
            <a:ext cx="180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2" name="AutoShape 10"/>
          <p:cNvSpPr>
            <a:spLocks noChangeShapeType="1"/>
          </p:cNvSpPr>
          <p:nvPr/>
        </p:nvSpPr>
        <p:spPr bwMode="auto">
          <a:xfrm flipH="1">
            <a:off x="769639" y="5832177"/>
            <a:ext cx="180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3" name="AutoShape 9"/>
          <p:cNvSpPr>
            <a:spLocks noChangeShapeType="1"/>
          </p:cNvSpPr>
          <p:nvPr/>
        </p:nvSpPr>
        <p:spPr bwMode="auto">
          <a:xfrm flipH="1">
            <a:off x="769639" y="6079827"/>
            <a:ext cx="171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941089" y="4797127"/>
            <a:ext cx="4276725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 соответствии помещения установленным требованиям и его пригодности для проживания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941089" y="5254327"/>
            <a:ext cx="4486275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 выявлении оснований для признания помещения подлежащим капитальному ремонту, реконструкции или перепланировке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950614" y="5725815"/>
            <a:ext cx="569595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 выявлении оснований для признания помещения непригодным для проживания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941089" y="5992515"/>
            <a:ext cx="600075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 выявлении оснований для признания МКД аварийным и подлежащим реконструкции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41089" y="6302077"/>
            <a:ext cx="5381625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 выявлении оснований для признания МКД аварийным и подлежащим сносу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3707904" y="4437112"/>
            <a:ext cx="1962150" cy="247650"/>
          </a:xfrm>
          <a:prstGeom prst="rightArrow">
            <a:avLst>
              <a:gd name="adj1" fmla="val 50000"/>
              <a:gd name="adj2" fmla="val 3678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5724128" y="3573016"/>
            <a:ext cx="2467670" cy="2017713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Принятие органом местного самоуправления распоряжения с указанием о дальнейшем использовании помещения, сроках отселения физических и юридических лиц в случае признания дома аварийным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770362" y="4077072"/>
            <a:ext cx="18097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(в течение 30 дней со дня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получения заключения)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5" name="Picture 2" descr="avariynye_d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43559"/>
            <a:ext cx="1609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-152750" y="745540"/>
            <a:ext cx="9261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Порядок признания помещения жилым помещением, жилого помещения непригодным для проживания и МКД аварийным и подлежащим сносу или реконструкции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42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38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>
                <a:solidFill>
                  <a:schemeClr val="bg1"/>
                </a:solidFill>
              </a:rPr>
              <a:t>Переселение граждан из аварийного жилищного фонда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552" y="1628800"/>
            <a:ext cx="8064896" cy="1080120"/>
          </a:xfrm>
          <a:prstGeom prst="downArrowCallout">
            <a:avLst>
              <a:gd name="adj1" fmla="val 85734"/>
              <a:gd name="adj2" fmla="val 85734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Перечень документов, представляемых в межведомственную комиссию по месту нахождения жилого помещения, для рассмотрения вопроса о пригодности (непригодности) помещения для проживания и признания МКД аварийным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11560" y="2663527"/>
            <a:ext cx="7992888" cy="393382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57150" cmpd="thickThin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заявление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о признании помещения жилым помещением или жилого помещения непригодным для проживания и (или) МКД аварийным и подлежащим сносу или реконструкции;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копии правоустанавливающих документов на жилое помещение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, право на которое не зарегистрировано в Едином государственном реестре прав на недвижимое имущество и сделок с ним;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в отношении нежилого помещения для признания его в дальнейшем жилым помещением – проект реконструкции нежилого помещения;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заключение специализированной организации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, проводившей обследование МКД, –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           в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случае постановки вопроса о признании МКД аварийным и подлежащим сносу или реконструкции;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заключение проектно-изыскательской организации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по результатам обследования элементов ограждающих и несущих конструкций жилого помещения – в случае, если предоставление такого заключения является необходимым для принятия решения о признании жилого помещения соответствующим (не соответствующим);</a:t>
            </a:r>
          </a:p>
          <a:p>
            <a:pPr marR="0" lvl="0" indent="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заявления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, письма, жалобы граждан на неудовлетворительные условия проживания –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      по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усмотрению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заявителя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729582" y="764704"/>
            <a:ext cx="8306914" cy="792088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</a:pPr>
            <a:r>
              <a:rPr lang="ru-RU" sz="1300" b="1" dirty="0">
                <a:solidFill>
                  <a:srgbClr val="C00000"/>
                </a:solidFill>
              </a:rPr>
              <a:t>ПОСТАНОВЛЕНИЕ ПРАВИТЕЛЬСТВА РОССИЙСКОЙ ФЕДЕРАЦИИ  от 28.01.2006 № 47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dirty="0">
                <a:solidFill>
                  <a:schemeClr val="tx1"/>
                </a:solidFill>
              </a:rPr>
              <a:t>«Об утверждении Положения о признании помещения жилым помещением, жилого помещения непригодным для проживания, многоквартирного дома аварийным и подлежащим сносу или реконструкции, садового дома жилым домом и жилого дома садовым домом»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" y="764704"/>
            <a:ext cx="718132" cy="7199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5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39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>
                <a:solidFill>
                  <a:schemeClr val="bg1"/>
                </a:solidFill>
              </a:rPr>
              <a:t>Переселение граждан из аварийного жилищного фонда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4" descr="Broken-Houses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r="-130"/>
          <a:stretch>
            <a:fillRect/>
          </a:stretch>
        </p:blipFill>
        <p:spPr bwMode="auto">
          <a:xfrm>
            <a:off x="7236296" y="908720"/>
            <a:ext cx="16859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1656631" y="1392957"/>
            <a:ext cx="5003601" cy="523875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Признание дома аварийным и подлежащим сносу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AutoShape 18"/>
          <p:cNvSpPr>
            <a:spLocks noChangeShapeType="1"/>
          </p:cNvSpPr>
          <p:nvPr/>
        </p:nvSpPr>
        <p:spPr bwMode="auto">
          <a:xfrm>
            <a:off x="5619031" y="1912142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43608" y="2367754"/>
            <a:ext cx="3413373" cy="779488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Если проживающий занимает помещение на основании договора социального найма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AutoShape 16"/>
          <p:cNvSpPr>
            <a:spLocks noChangeShapeType="1"/>
          </p:cNvSpPr>
          <p:nvPr/>
        </p:nvSpPr>
        <p:spPr bwMode="auto">
          <a:xfrm>
            <a:off x="2132881" y="3168574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043607" y="3435274"/>
            <a:ext cx="3413373" cy="908149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Расторжение договора социального найма и выселение с предоставлением другого благоустроенного жилого помещения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637956" y="2367754"/>
            <a:ext cx="3174404" cy="779488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Если проживающий владеет помещением на праве собственности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AutoShape 13"/>
          <p:cNvSpPr>
            <a:spLocks noChangeShapeType="1"/>
          </p:cNvSpPr>
          <p:nvPr/>
        </p:nvSpPr>
        <p:spPr bwMode="auto">
          <a:xfrm>
            <a:off x="5619031" y="3147242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37956" y="3435274"/>
            <a:ext cx="3174404" cy="473646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Предъявление собственникам требования о сносе в разумный срок</a:t>
            </a:r>
            <a:endParaRPr kumimoji="0" lang="ru-RU" alt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4" name="AutoShape 11"/>
          <p:cNvSpPr>
            <a:spLocks noChangeShapeType="1"/>
          </p:cNvSpPr>
          <p:nvPr/>
        </p:nvSpPr>
        <p:spPr bwMode="auto">
          <a:xfrm>
            <a:off x="5940152" y="3939330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5" name="AutoShape 10"/>
          <p:cNvSpPr>
            <a:spLocks noChangeShapeType="1"/>
          </p:cNvSpPr>
          <p:nvPr/>
        </p:nvSpPr>
        <p:spPr bwMode="auto">
          <a:xfrm>
            <a:off x="5056212" y="4211660"/>
            <a:ext cx="2324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6" name="AutoShape 9"/>
          <p:cNvSpPr>
            <a:spLocks noChangeShapeType="1"/>
          </p:cNvSpPr>
          <p:nvPr/>
        </p:nvSpPr>
        <p:spPr bwMode="auto">
          <a:xfrm>
            <a:off x="5076056" y="4210073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7" name="AutoShape 8"/>
          <p:cNvSpPr>
            <a:spLocks noChangeShapeType="1"/>
          </p:cNvSpPr>
          <p:nvPr/>
        </p:nvSpPr>
        <p:spPr bwMode="auto">
          <a:xfrm>
            <a:off x="7380312" y="4210073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258915" y="4476773"/>
            <a:ext cx="2567582" cy="276225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Требование не удовлетворено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146576" y="4477791"/>
            <a:ext cx="2457450" cy="276225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Требование удовлетворено</a:t>
            </a:r>
            <a:endParaRPr kumimoji="0" lang="ru-RU" alt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" name="AutoShape 5"/>
          <p:cNvSpPr>
            <a:spLocks noChangeShapeType="1"/>
          </p:cNvSpPr>
          <p:nvPr/>
        </p:nvSpPr>
        <p:spPr bwMode="auto">
          <a:xfrm>
            <a:off x="4542706" y="4752750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847381" y="5031257"/>
            <a:ext cx="1390650" cy="276225"/>
          </a:xfrm>
          <a:prstGeom prst="rect">
            <a:avLst/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Изъятие жилья</a:t>
            </a:r>
            <a:endParaRPr kumimoji="0" lang="ru-RU" alt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2" name="AutoShape 3"/>
          <p:cNvSpPr>
            <a:spLocks noChangeShapeType="1"/>
          </p:cNvSpPr>
          <p:nvPr/>
        </p:nvSpPr>
        <p:spPr bwMode="auto">
          <a:xfrm>
            <a:off x="5262736" y="5163466"/>
            <a:ext cx="533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796136" y="4899394"/>
            <a:ext cx="2714625" cy="9121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Предоставление компенсации либо другого жилого помещения взамен изымаемого по соглашению сторон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86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3" name="Picture 3" descr="house_0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54016"/>
            <a:ext cx="18637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18"/>
          <p:cNvSpPr>
            <a:spLocks noChangeShapeType="1"/>
          </p:cNvSpPr>
          <p:nvPr/>
        </p:nvSpPr>
        <p:spPr bwMode="auto">
          <a:xfrm>
            <a:off x="2123728" y="1916832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5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«Дальневосточная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54688398"/>
              </p:ext>
            </p:extLst>
          </p:nvPr>
        </p:nvGraphicFramePr>
        <p:xfrm>
          <a:off x="1426312" y="1096596"/>
          <a:ext cx="7527484" cy="504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496" y="2192354"/>
            <a:ext cx="18466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A80000"/>
                </a:solidFill>
                <a:latin typeface="+mj-lt"/>
              </a:rPr>
              <a:t>Заемщиком, </a:t>
            </a:r>
            <a:r>
              <a:rPr lang="en-US" sz="1600" b="1" dirty="0">
                <a:solidFill>
                  <a:srgbClr val="A8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солидарными </a:t>
            </a:r>
            <a:r>
              <a:rPr lang="en-US" sz="1600" b="1" dirty="0">
                <a:solidFill>
                  <a:srgbClr val="A8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заемщиками </a:t>
            </a:r>
            <a:r>
              <a:rPr lang="en-US" sz="1600" b="1" dirty="0">
                <a:solidFill>
                  <a:srgbClr val="A8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(одним из </a:t>
            </a:r>
            <a:br>
              <a:rPr lang="ru-RU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солидарных </a:t>
            </a:r>
            <a:br>
              <a:rPr lang="ru-RU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заемщиков), </a:t>
            </a:r>
            <a:br>
              <a:rPr lang="ru-RU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поручителем </a:t>
            </a:r>
            <a:r>
              <a:rPr lang="en-US" sz="1600" b="1" dirty="0">
                <a:solidFill>
                  <a:srgbClr val="A80000"/>
                </a:solidFill>
                <a:latin typeface="+mj-lt"/>
              </a:rPr>
              <a:t/>
            </a:r>
            <a:br>
              <a:rPr lang="en-US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по кредитному </a:t>
            </a:r>
            <a:br>
              <a:rPr lang="ru-RU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договору на дату его заключения </a:t>
            </a:r>
            <a:br>
              <a:rPr lang="ru-RU" sz="1600" b="1" dirty="0">
                <a:solidFill>
                  <a:srgbClr val="A80000"/>
                </a:solidFill>
                <a:latin typeface="+mj-lt"/>
              </a:rPr>
            </a:br>
            <a:r>
              <a:rPr lang="ru-RU" sz="1600" b="1" dirty="0">
                <a:solidFill>
                  <a:srgbClr val="A80000"/>
                </a:solidFill>
                <a:latin typeface="+mj-lt"/>
              </a:rPr>
              <a:t>является: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850315" y="1832354"/>
            <a:ext cx="360000" cy="360000"/>
            <a:chOff x="814917" y="1660731"/>
            <a:chExt cx="360000" cy="360000"/>
          </a:xfrm>
        </p:grpSpPr>
        <p:grpSp>
          <p:nvGrpSpPr>
            <p:cNvPr id="13" name="Group 20"/>
            <p:cNvGrpSpPr/>
            <p:nvPr/>
          </p:nvGrpSpPr>
          <p:grpSpPr>
            <a:xfrm>
              <a:off x="908449" y="1764296"/>
              <a:ext cx="172936" cy="152871"/>
              <a:chOff x="-1587" y="65088"/>
              <a:chExt cx="862013" cy="762000"/>
            </a:xfrm>
            <a:solidFill>
              <a:srgbClr val="3D6696"/>
            </a:solidFill>
          </p:grpSpPr>
          <p:sp>
            <p:nvSpPr>
              <p:cNvPr id="15" name="Freeform 42"/>
              <p:cNvSpPr>
                <a:spLocks noEditPoints="1"/>
              </p:cNvSpPr>
              <p:nvPr/>
            </p:nvSpPr>
            <p:spPr bwMode="auto">
              <a:xfrm>
                <a:off x="255588" y="65088"/>
                <a:ext cx="604838" cy="762000"/>
              </a:xfrm>
              <a:custGeom>
                <a:avLst/>
                <a:gdLst>
                  <a:gd name="T0" fmla="*/ 96 w 178"/>
                  <a:gd name="T1" fmla="*/ 16 h 224"/>
                  <a:gd name="T2" fmla="*/ 96 w 178"/>
                  <a:gd name="T3" fmla="*/ 16 h 224"/>
                  <a:gd name="T4" fmla="*/ 94 w 178"/>
                  <a:gd name="T5" fmla="*/ 16 h 224"/>
                  <a:gd name="T6" fmla="*/ 86 w 178"/>
                  <a:gd name="T7" fmla="*/ 76 h 224"/>
                  <a:gd name="T8" fmla="*/ 133 w 178"/>
                  <a:gd name="T9" fmla="*/ 76 h 224"/>
                  <a:gd name="T10" fmla="*/ 162 w 178"/>
                  <a:gd name="T11" fmla="*/ 106 h 224"/>
                  <a:gd name="T12" fmla="*/ 154 w 178"/>
                  <a:gd name="T13" fmla="*/ 179 h 224"/>
                  <a:gd name="T14" fmla="*/ 125 w 178"/>
                  <a:gd name="T15" fmla="*/ 208 h 224"/>
                  <a:gd name="T16" fmla="*/ 44 w 178"/>
                  <a:gd name="T17" fmla="*/ 208 h 224"/>
                  <a:gd name="T18" fmla="*/ 16 w 178"/>
                  <a:gd name="T19" fmla="*/ 179 h 224"/>
                  <a:gd name="T20" fmla="*/ 16 w 178"/>
                  <a:gd name="T21" fmla="*/ 106 h 224"/>
                  <a:gd name="T22" fmla="*/ 75 w 178"/>
                  <a:gd name="T23" fmla="*/ 20 h 224"/>
                  <a:gd name="T24" fmla="*/ 94 w 178"/>
                  <a:gd name="T25" fmla="*/ 16 h 224"/>
                  <a:gd name="T26" fmla="*/ 94 w 178"/>
                  <a:gd name="T27" fmla="*/ 0 h 224"/>
                  <a:gd name="T28" fmla="*/ 94 w 178"/>
                  <a:gd name="T29" fmla="*/ 0 h 224"/>
                  <a:gd name="T30" fmla="*/ 94 w 178"/>
                  <a:gd name="T31" fmla="*/ 0 h 224"/>
                  <a:gd name="T32" fmla="*/ 69 w 178"/>
                  <a:gd name="T33" fmla="*/ 5 h 224"/>
                  <a:gd name="T34" fmla="*/ 28 w 178"/>
                  <a:gd name="T35" fmla="*/ 49 h 224"/>
                  <a:gd name="T36" fmla="*/ 0 w 178"/>
                  <a:gd name="T37" fmla="*/ 106 h 224"/>
                  <a:gd name="T38" fmla="*/ 0 w 178"/>
                  <a:gd name="T39" fmla="*/ 179 h 224"/>
                  <a:gd name="T40" fmla="*/ 44 w 178"/>
                  <a:gd name="T41" fmla="*/ 224 h 224"/>
                  <a:gd name="T42" fmla="*/ 125 w 178"/>
                  <a:gd name="T43" fmla="*/ 224 h 224"/>
                  <a:gd name="T44" fmla="*/ 170 w 178"/>
                  <a:gd name="T45" fmla="*/ 180 h 224"/>
                  <a:gd name="T46" fmla="*/ 178 w 178"/>
                  <a:gd name="T47" fmla="*/ 107 h 224"/>
                  <a:gd name="T48" fmla="*/ 178 w 178"/>
                  <a:gd name="T49" fmla="*/ 106 h 224"/>
                  <a:gd name="T50" fmla="*/ 133 w 178"/>
                  <a:gd name="T51" fmla="*/ 60 h 224"/>
                  <a:gd name="T52" fmla="*/ 105 w 178"/>
                  <a:gd name="T53" fmla="*/ 60 h 224"/>
                  <a:gd name="T54" fmla="*/ 110 w 178"/>
                  <a:gd name="T55" fmla="*/ 19 h 224"/>
                  <a:gd name="T56" fmla="*/ 110 w 178"/>
                  <a:gd name="T57" fmla="*/ 16 h 224"/>
                  <a:gd name="T58" fmla="*/ 94 w 178"/>
                  <a:gd name="T5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24"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moveTo>
                      <a:pt x="94" y="16"/>
                    </a:moveTo>
                    <a:cubicBezTo>
                      <a:pt x="86" y="76"/>
                      <a:pt x="86" y="76"/>
                      <a:pt x="86" y="76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49" y="76"/>
                      <a:pt x="162" y="89"/>
                      <a:pt x="162" y="106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95"/>
                      <a:pt x="141" y="208"/>
                      <a:pt x="125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28" y="208"/>
                      <a:pt x="16" y="195"/>
                      <a:pt x="16" y="179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90"/>
                      <a:pt x="63" y="24"/>
                      <a:pt x="75" y="20"/>
                    </a:cubicBezTo>
                    <a:cubicBezTo>
                      <a:pt x="87" y="16"/>
                      <a:pt x="94" y="16"/>
                      <a:pt x="94" y="16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83" y="1"/>
                      <a:pt x="69" y="5"/>
                    </a:cubicBezTo>
                    <a:cubicBezTo>
                      <a:pt x="60" y="8"/>
                      <a:pt x="46" y="23"/>
                      <a:pt x="28" y="49"/>
                    </a:cubicBezTo>
                    <a:cubicBezTo>
                      <a:pt x="9" y="75"/>
                      <a:pt x="0" y="95"/>
                      <a:pt x="0" y="10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4"/>
                      <a:pt x="19" y="224"/>
                      <a:pt x="44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49" y="224"/>
                      <a:pt x="169" y="204"/>
                      <a:pt x="170" y="180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6"/>
                      <a:pt x="178" y="106"/>
                    </a:cubicBezTo>
                    <a:cubicBezTo>
                      <a:pt x="178" y="81"/>
                      <a:pt x="158" y="60"/>
                      <a:pt x="133" y="60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7"/>
                      <a:pt x="110" y="16"/>
                    </a:cubicBezTo>
                    <a:cubicBezTo>
                      <a:pt x="110" y="7"/>
                      <a:pt x="103" y="0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Freeform 43"/>
              <p:cNvSpPr>
                <a:spLocks/>
              </p:cNvSpPr>
              <p:nvPr/>
            </p:nvSpPr>
            <p:spPr bwMode="auto">
              <a:xfrm>
                <a:off x="419101" y="582613"/>
                <a:ext cx="315913" cy="163513"/>
              </a:xfrm>
              <a:custGeom>
                <a:avLst/>
                <a:gdLst>
                  <a:gd name="T0" fmla="*/ 67 w 93"/>
                  <a:gd name="T1" fmla="*/ 48 h 48"/>
                  <a:gd name="T2" fmla="*/ 4 w 93"/>
                  <a:gd name="T3" fmla="*/ 48 h 48"/>
                  <a:gd name="T4" fmla="*/ 0 w 93"/>
                  <a:gd name="T5" fmla="*/ 44 h 48"/>
                  <a:gd name="T6" fmla="*/ 4 w 93"/>
                  <a:gd name="T7" fmla="*/ 40 h 48"/>
                  <a:gd name="T8" fmla="*/ 67 w 93"/>
                  <a:gd name="T9" fmla="*/ 40 h 48"/>
                  <a:gd name="T10" fmla="*/ 84 w 93"/>
                  <a:gd name="T11" fmla="*/ 23 h 48"/>
                  <a:gd name="T12" fmla="*/ 85 w 93"/>
                  <a:gd name="T13" fmla="*/ 4 h 48"/>
                  <a:gd name="T14" fmla="*/ 89 w 93"/>
                  <a:gd name="T15" fmla="*/ 0 h 48"/>
                  <a:gd name="T16" fmla="*/ 93 w 93"/>
                  <a:gd name="T17" fmla="*/ 4 h 48"/>
                  <a:gd name="T18" fmla="*/ 92 w 93"/>
                  <a:gd name="T19" fmla="*/ 23 h 48"/>
                  <a:gd name="T20" fmla="*/ 67 w 9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7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76" y="40"/>
                      <a:pt x="84" y="32"/>
                      <a:pt x="84" y="2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7" y="0"/>
                      <a:pt x="89" y="0"/>
                    </a:cubicBezTo>
                    <a:cubicBezTo>
                      <a:pt x="91" y="0"/>
                      <a:pt x="93" y="2"/>
                      <a:pt x="93" y="4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37"/>
                      <a:pt x="81" y="48"/>
                      <a:pt x="67" y="48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714376" y="500063"/>
                <a:ext cx="33338" cy="58738"/>
              </a:xfrm>
              <a:custGeom>
                <a:avLst/>
                <a:gdLst>
                  <a:gd name="T0" fmla="*/ 5 w 10"/>
                  <a:gd name="T1" fmla="*/ 17 h 17"/>
                  <a:gd name="T2" fmla="*/ 4 w 10"/>
                  <a:gd name="T3" fmla="*/ 17 h 17"/>
                  <a:gd name="T4" fmla="*/ 1 w 10"/>
                  <a:gd name="T5" fmla="*/ 12 h 17"/>
                  <a:gd name="T6" fmla="*/ 2 w 10"/>
                  <a:gd name="T7" fmla="*/ 4 h 17"/>
                  <a:gd name="T8" fmla="*/ 6 w 10"/>
                  <a:gd name="T9" fmla="*/ 0 h 17"/>
                  <a:gd name="T10" fmla="*/ 10 w 10"/>
                  <a:gd name="T11" fmla="*/ 4 h 17"/>
                  <a:gd name="T12" fmla="*/ 9 w 10"/>
                  <a:gd name="T13" fmla="*/ 13 h 17"/>
                  <a:gd name="T14" fmla="*/ 5 w 1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5" y="17"/>
                      <a:pt x="4" y="17"/>
                      <a:pt x="4" y="17"/>
                    </a:cubicBezTo>
                    <a:cubicBezTo>
                      <a:pt x="2" y="16"/>
                      <a:pt x="0" y="14"/>
                      <a:pt x="1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7"/>
                      <a:pt x="5" y="17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" name="Freeform 45"/>
              <p:cNvSpPr>
                <a:spLocks noEditPoints="1"/>
              </p:cNvSpPr>
              <p:nvPr/>
            </p:nvSpPr>
            <p:spPr bwMode="auto">
              <a:xfrm>
                <a:off x="-1587" y="350838"/>
                <a:ext cx="312738" cy="449263"/>
              </a:xfrm>
              <a:custGeom>
                <a:avLst/>
                <a:gdLst>
                  <a:gd name="T0" fmla="*/ 66 w 92"/>
                  <a:gd name="T1" fmla="*/ 16 h 132"/>
                  <a:gd name="T2" fmla="*/ 76 w 92"/>
                  <a:gd name="T3" fmla="*/ 30 h 132"/>
                  <a:gd name="T4" fmla="*/ 76 w 92"/>
                  <a:gd name="T5" fmla="*/ 102 h 132"/>
                  <a:gd name="T6" fmla="*/ 66 w 92"/>
                  <a:gd name="T7" fmla="*/ 116 h 132"/>
                  <a:gd name="T8" fmla="*/ 32 w 92"/>
                  <a:gd name="T9" fmla="*/ 116 h 132"/>
                  <a:gd name="T10" fmla="*/ 16 w 92"/>
                  <a:gd name="T11" fmla="*/ 102 h 132"/>
                  <a:gd name="T12" fmla="*/ 16 w 92"/>
                  <a:gd name="T13" fmla="*/ 30 h 132"/>
                  <a:gd name="T14" fmla="*/ 32 w 92"/>
                  <a:gd name="T15" fmla="*/ 16 h 132"/>
                  <a:gd name="T16" fmla="*/ 64 w 92"/>
                  <a:gd name="T17" fmla="*/ 16 h 132"/>
                  <a:gd name="T18" fmla="*/ 66 w 92"/>
                  <a:gd name="T19" fmla="*/ 0 h 132"/>
                  <a:gd name="T20" fmla="*/ 32 w 92"/>
                  <a:gd name="T21" fmla="*/ 0 h 132"/>
                  <a:gd name="T22" fmla="*/ 0 w 92"/>
                  <a:gd name="T23" fmla="*/ 30 h 132"/>
                  <a:gd name="T24" fmla="*/ 0 w 92"/>
                  <a:gd name="T25" fmla="*/ 102 h 132"/>
                  <a:gd name="T26" fmla="*/ 32 w 92"/>
                  <a:gd name="T27" fmla="*/ 132 h 132"/>
                  <a:gd name="T28" fmla="*/ 66 w 92"/>
                  <a:gd name="T29" fmla="*/ 132 h 132"/>
                  <a:gd name="T30" fmla="*/ 92 w 92"/>
                  <a:gd name="T31" fmla="*/ 102 h 132"/>
                  <a:gd name="T32" fmla="*/ 92 w 92"/>
                  <a:gd name="T33" fmla="*/ 30 h 132"/>
                  <a:gd name="T34" fmla="*/ 66 w 92"/>
                  <a:gd name="T3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32">
                    <a:moveTo>
                      <a:pt x="66" y="16"/>
                    </a:moveTo>
                    <a:cubicBezTo>
                      <a:pt x="73" y="16"/>
                      <a:pt x="76" y="23"/>
                      <a:pt x="76" y="30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6" y="110"/>
                      <a:pt x="73" y="116"/>
                      <a:pt x="66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24" y="116"/>
                      <a:pt x="16" y="110"/>
                      <a:pt x="16" y="10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3"/>
                      <a:pt x="24" y="16"/>
                      <a:pt x="32" y="16"/>
                    </a:cubicBezTo>
                    <a:cubicBezTo>
                      <a:pt x="64" y="16"/>
                      <a:pt x="64" y="16"/>
                      <a:pt x="64" y="16"/>
                    </a:cubicBezTo>
                    <a:moveTo>
                      <a:pt x="6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9"/>
                      <a:pt x="15" y="132"/>
                      <a:pt x="32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92" y="124"/>
                      <a:pt x="92" y="102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8"/>
                      <a:pt x="78" y="0"/>
                      <a:pt x="6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" name="Freeform 46"/>
              <p:cNvSpPr>
                <a:spLocks/>
              </p:cNvSpPr>
              <p:nvPr/>
            </p:nvSpPr>
            <p:spPr bwMode="auto">
              <a:xfrm>
                <a:off x="106363" y="623888"/>
                <a:ext cx="109538" cy="134938"/>
              </a:xfrm>
              <a:custGeom>
                <a:avLst/>
                <a:gdLst>
                  <a:gd name="T0" fmla="*/ 28 w 32"/>
                  <a:gd name="T1" fmla="*/ 40 h 40"/>
                  <a:gd name="T2" fmla="*/ 24 w 32"/>
                  <a:gd name="T3" fmla="*/ 36 h 40"/>
                  <a:gd name="T4" fmla="*/ 24 w 32"/>
                  <a:gd name="T5" fmla="*/ 14 h 40"/>
                  <a:gd name="T6" fmla="*/ 16 w 32"/>
                  <a:gd name="T7" fmla="*/ 8 h 40"/>
                  <a:gd name="T8" fmla="*/ 8 w 32"/>
                  <a:gd name="T9" fmla="*/ 14 h 40"/>
                  <a:gd name="T10" fmla="*/ 8 w 32"/>
                  <a:gd name="T11" fmla="*/ 36 h 40"/>
                  <a:gd name="T12" fmla="*/ 4 w 32"/>
                  <a:gd name="T13" fmla="*/ 40 h 40"/>
                  <a:gd name="T14" fmla="*/ 0 w 32"/>
                  <a:gd name="T15" fmla="*/ 36 h 40"/>
                  <a:gd name="T16" fmla="*/ 0 w 32"/>
                  <a:gd name="T17" fmla="*/ 14 h 40"/>
                  <a:gd name="T18" fmla="*/ 16 w 32"/>
                  <a:gd name="T19" fmla="*/ 0 h 40"/>
                  <a:gd name="T20" fmla="*/ 32 w 32"/>
                  <a:gd name="T21" fmla="*/ 14 h 40"/>
                  <a:gd name="T22" fmla="*/ 32 w 32"/>
                  <a:gd name="T23" fmla="*/ 36 h 40"/>
                  <a:gd name="T24" fmla="*/ 28 w 3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28" y="40"/>
                    </a:moveTo>
                    <a:cubicBezTo>
                      <a:pt x="26" y="40"/>
                      <a:pt x="24" y="38"/>
                      <a:pt x="24" y="3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0" y="8"/>
                      <a:pt x="16" y="8"/>
                    </a:cubicBezTo>
                    <a:cubicBezTo>
                      <a:pt x="12" y="8"/>
                      <a:pt x="8" y="11"/>
                      <a:pt x="8" y="1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8"/>
                      <a:pt x="30" y="40"/>
                      <a:pt x="28" y="4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Freeform 47"/>
              <p:cNvSpPr>
                <a:spLocks/>
              </p:cNvSpPr>
              <p:nvPr/>
            </p:nvSpPr>
            <p:spPr bwMode="auto">
              <a:xfrm>
                <a:off x="147638" y="677863"/>
                <a:ext cx="26988" cy="53975"/>
              </a:xfrm>
              <a:custGeom>
                <a:avLst/>
                <a:gdLst>
                  <a:gd name="T0" fmla="*/ 4 w 8"/>
                  <a:gd name="T1" fmla="*/ 16 h 16"/>
                  <a:gd name="T2" fmla="*/ 0 w 8"/>
                  <a:gd name="T3" fmla="*/ 12 h 16"/>
                  <a:gd name="T4" fmla="*/ 0 w 8"/>
                  <a:gd name="T5" fmla="*/ 4 h 16"/>
                  <a:gd name="T6" fmla="*/ 4 w 8"/>
                  <a:gd name="T7" fmla="*/ 0 h 16"/>
                  <a:gd name="T8" fmla="*/ 8 w 8"/>
                  <a:gd name="T9" fmla="*/ 4 h 16"/>
                  <a:gd name="T10" fmla="*/ 8 w 8"/>
                  <a:gd name="T11" fmla="*/ 12 h 16"/>
                  <a:gd name="T12" fmla="*/ 4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cubicBezTo>
                      <a:pt x="2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6" y="16"/>
                      <a:pt x="4" y="16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4" name="Овал 13"/>
            <p:cNvSpPr/>
            <p:nvPr/>
          </p:nvSpPr>
          <p:spPr>
            <a:xfrm>
              <a:off x="814917" y="1660731"/>
              <a:ext cx="360000" cy="36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45679" y="3165094"/>
            <a:ext cx="360000" cy="360000"/>
            <a:chOff x="814917" y="1660731"/>
            <a:chExt cx="360000" cy="360000"/>
          </a:xfrm>
        </p:grpSpPr>
        <p:grpSp>
          <p:nvGrpSpPr>
            <p:cNvPr id="22" name="Group 20"/>
            <p:cNvGrpSpPr/>
            <p:nvPr/>
          </p:nvGrpSpPr>
          <p:grpSpPr>
            <a:xfrm>
              <a:off x="908449" y="1764296"/>
              <a:ext cx="172936" cy="152871"/>
              <a:chOff x="-1587" y="65088"/>
              <a:chExt cx="862013" cy="762000"/>
            </a:xfrm>
            <a:solidFill>
              <a:srgbClr val="3D6696"/>
            </a:solidFill>
          </p:grpSpPr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255588" y="65088"/>
                <a:ext cx="604838" cy="762000"/>
              </a:xfrm>
              <a:custGeom>
                <a:avLst/>
                <a:gdLst>
                  <a:gd name="T0" fmla="*/ 96 w 178"/>
                  <a:gd name="T1" fmla="*/ 16 h 224"/>
                  <a:gd name="T2" fmla="*/ 96 w 178"/>
                  <a:gd name="T3" fmla="*/ 16 h 224"/>
                  <a:gd name="T4" fmla="*/ 94 w 178"/>
                  <a:gd name="T5" fmla="*/ 16 h 224"/>
                  <a:gd name="T6" fmla="*/ 86 w 178"/>
                  <a:gd name="T7" fmla="*/ 76 h 224"/>
                  <a:gd name="T8" fmla="*/ 133 w 178"/>
                  <a:gd name="T9" fmla="*/ 76 h 224"/>
                  <a:gd name="T10" fmla="*/ 162 w 178"/>
                  <a:gd name="T11" fmla="*/ 106 h 224"/>
                  <a:gd name="T12" fmla="*/ 154 w 178"/>
                  <a:gd name="T13" fmla="*/ 179 h 224"/>
                  <a:gd name="T14" fmla="*/ 125 w 178"/>
                  <a:gd name="T15" fmla="*/ 208 h 224"/>
                  <a:gd name="T16" fmla="*/ 44 w 178"/>
                  <a:gd name="T17" fmla="*/ 208 h 224"/>
                  <a:gd name="T18" fmla="*/ 16 w 178"/>
                  <a:gd name="T19" fmla="*/ 179 h 224"/>
                  <a:gd name="T20" fmla="*/ 16 w 178"/>
                  <a:gd name="T21" fmla="*/ 106 h 224"/>
                  <a:gd name="T22" fmla="*/ 75 w 178"/>
                  <a:gd name="T23" fmla="*/ 20 h 224"/>
                  <a:gd name="T24" fmla="*/ 94 w 178"/>
                  <a:gd name="T25" fmla="*/ 16 h 224"/>
                  <a:gd name="T26" fmla="*/ 94 w 178"/>
                  <a:gd name="T27" fmla="*/ 0 h 224"/>
                  <a:gd name="T28" fmla="*/ 94 w 178"/>
                  <a:gd name="T29" fmla="*/ 0 h 224"/>
                  <a:gd name="T30" fmla="*/ 94 w 178"/>
                  <a:gd name="T31" fmla="*/ 0 h 224"/>
                  <a:gd name="T32" fmla="*/ 69 w 178"/>
                  <a:gd name="T33" fmla="*/ 5 h 224"/>
                  <a:gd name="T34" fmla="*/ 28 w 178"/>
                  <a:gd name="T35" fmla="*/ 49 h 224"/>
                  <a:gd name="T36" fmla="*/ 0 w 178"/>
                  <a:gd name="T37" fmla="*/ 106 h 224"/>
                  <a:gd name="T38" fmla="*/ 0 w 178"/>
                  <a:gd name="T39" fmla="*/ 179 h 224"/>
                  <a:gd name="T40" fmla="*/ 44 w 178"/>
                  <a:gd name="T41" fmla="*/ 224 h 224"/>
                  <a:gd name="T42" fmla="*/ 125 w 178"/>
                  <a:gd name="T43" fmla="*/ 224 h 224"/>
                  <a:gd name="T44" fmla="*/ 170 w 178"/>
                  <a:gd name="T45" fmla="*/ 180 h 224"/>
                  <a:gd name="T46" fmla="*/ 178 w 178"/>
                  <a:gd name="T47" fmla="*/ 107 h 224"/>
                  <a:gd name="T48" fmla="*/ 178 w 178"/>
                  <a:gd name="T49" fmla="*/ 106 h 224"/>
                  <a:gd name="T50" fmla="*/ 133 w 178"/>
                  <a:gd name="T51" fmla="*/ 60 h 224"/>
                  <a:gd name="T52" fmla="*/ 105 w 178"/>
                  <a:gd name="T53" fmla="*/ 60 h 224"/>
                  <a:gd name="T54" fmla="*/ 110 w 178"/>
                  <a:gd name="T55" fmla="*/ 19 h 224"/>
                  <a:gd name="T56" fmla="*/ 110 w 178"/>
                  <a:gd name="T57" fmla="*/ 16 h 224"/>
                  <a:gd name="T58" fmla="*/ 94 w 178"/>
                  <a:gd name="T5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24"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moveTo>
                      <a:pt x="94" y="16"/>
                    </a:moveTo>
                    <a:cubicBezTo>
                      <a:pt x="86" y="76"/>
                      <a:pt x="86" y="76"/>
                      <a:pt x="86" y="76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49" y="76"/>
                      <a:pt x="162" y="89"/>
                      <a:pt x="162" y="106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95"/>
                      <a:pt x="141" y="208"/>
                      <a:pt x="125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28" y="208"/>
                      <a:pt x="16" y="195"/>
                      <a:pt x="16" y="179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90"/>
                      <a:pt x="63" y="24"/>
                      <a:pt x="75" y="20"/>
                    </a:cubicBezTo>
                    <a:cubicBezTo>
                      <a:pt x="87" y="16"/>
                      <a:pt x="94" y="16"/>
                      <a:pt x="94" y="16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83" y="1"/>
                      <a:pt x="69" y="5"/>
                    </a:cubicBezTo>
                    <a:cubicBezTo>
                      <a:pt x="60" y="8"/>
                      <a:pt x="46" y="23"/>
                      <a:pt x="28" y="49"/>
                    </a:cubicBezTo>
                    <a:cubicBezTo>
                      <a:pt x="9" y="75"/>
                      <a:pt x="0" y="95"/>
                      <a:pt x="0" y="10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4"/>
                      <a:pt x="19" y="224"/>
                      <a:pt x="44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49" y="224"/>
                      <a:pt x="169" y="204"/>
                      <a:pt x="170" y="180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6"/>
                      <a:pt x="178" y="106"/>
                    </a:cubicBezTo>
                    <a:cubicBezTo>
                      <a:pt x="178" y="81"/>
                      <a:pt x="158" y="60"/>
                      <a:pt x="133" y="60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7"/>
                      <a:pt x="110" y="16"/>
                    </a:cubicBezTo>
                    <a:cubicBezTo>
                      <a:pt x="110" y="7"/>
                      <a:pt x="103" y="0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43"/>
              <p:cNvSpPr>
                <a:spLocks/>
              </p:cNvSpPr>
              <p:nvPr/>
            </p:nvSpPr>
            <p:spPr bwMode="auto">
              <a:xfrm>
                <a:off x="419101" y="582613"/>
                <a:ext cx="315913" cy="163513"/>
              </a:xfrm>
              <a:custGeom>
                <a:avLst/>
                <a:gdLst>
                  <a:gd name="T0" fmla="*/ 67 w 93"/>
                  <a:gd name="T1" fmla="*/ 48 h 48"/>
                  <a:gd name="T2" fmla="*/ 4 w 93"/>
                  <a:gd name="T3" fmla="*/ 48 h 48"/>
                  <a:gd name="T4" fmla="*/ 0 w 93"/>
                  <a:gd name="T5" fmla="*/ 44 h 48"/>
                  <a:gd name="T6" fmla="*/ 4 w 93"/>
                  <a:gd name="T7" fmla="*/ 40 h 48"/>
                  <a:gd name="T8" fmla="*/ 67 w 93"/>
                  <a:gd name="T9" fmla="*/ 40 h 48"/>
                  <a:gd name="T10" fmla="*/ 84 w 93"/>
                  <a:gd name="T11" fmla="*/ 23 h 48"/>
                  <a:gd name="T12" fmla="*/ 85 w 93"/>
                  <a:gd name="T13" fmla="*/ 4 h 48"/>
                  <a:gd name="T14" fmla="*/ 89 w 93"/>
                  <a:gd name="T15" fmla="*/ 0 h 48"/>
                  <a:gd name="T16" fmla="*/ 93 w 93"/>
                  <a:gd name="T17" fmla="*/ 4 h 48"/>
                  <a:gd name="T18" fmla="*/ 92 w 93"/>
                  <a:gd name="T19" fmla="*/ 23 h 48"/>
                  <a:gd name="T20" fmla="*/ 67 w 9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7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76" y="40"/>
                      <a:pt x="84" y="32"/>
                      <a:pt x="84" y="2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7" y="0"/>
                      <a:pt x="89" y="0"/>
                    </a:cubicBezTo>
                    <a:cubicBezTo>
                      <a:pt x="91" y="0"/>
                      <a:pt x="93" y="2"/>
                      <a:pt x="93" y="4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37"/>
                      <a:pt x="81" y="48"/>
                      <a:pt x="67" y="48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44"/>
              <p:cNvSpPr>
                <a:spLocks/>
              </p:cNvSpPr>
              <p:nvPr/>
            </p:nvSpPr>
            <p:spPr bwMode="auto">
              <a:xfrm>
                <a:off x="714376" y="500063"/>
                <a:ext cx="33338" cy="58738"/>
              </a:xfrm>
              <a:custGeom>
                <a:avLst/>
                <a:gdLst>
                  <a:gd name="T0" fmla="*/ 5 w 10"/>
                  <a:gd name="T1" fmla="*/ 17 h 17"/>
                  <a:gd name="T2" fmla="*/ 4 w 10"/>
                  <a:gd name="T3" fmla="*/ 17 h 17"/>
                  <a:gd name="T4" fmla="*/ 1 w 10"/>
                  <a:gd name="T5" fmla="*/ 12 h 17"/>
                  <a:gd name="T6" fmla="*/ 2 w 10"/>
                  <a:gd name="T7" fmla="*/ 4 h 17"/>
                  <a:gd name="T8" fmla="*/ 6 w 10"/>
                  <a:gd name="T9" fmla="*/ 0 h 17"/>
                  <a:gd name="T10" fmla="*/ 10 w 10"/>
                  <a:gd name="T11" fmla="*/ 4 h 17"/>
                  <a:gd name="T12" fmla="*/ 9 w 10"/>
                  <a:gd name="T13" fmla="*/ 13 h 17"/>
                  <a:gd name="T14" fmla="*/ 5 w 1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5" y="17"/>
                      <a:pt x="4" y="17"/>
                      <a:pt x="4" y="17"/>
                    </a:cubicBezTo>
                    <a:cubicBezTo>
                      <a:pt x="2" y="16"/>
                      <a:pt x="0" y="14"/>
                      <a:pt x="1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7"/>
                      <a:pt x="5" y="17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45"/>
              <p:cNvSpPr>
                <a:spLocks noEditPoints="1"/>
              </p:cNvSpPr>
              <p:nvPr/>
            </p:nvSpPr>
            <p:spPr bwMode="auto">
              <a:xfrm>
                <a:off x="-1587" y="350838"/>
                <a:ext cx="312738" cy="449263"/>
              </a:xfrm>
              <a:custGeom>
                <a:avLst/>
                <a:gdLst>
                  <a:gd name="T0" fmla="*/ 66 w 92"/>
                  <a:gd name="T1" fmla="*/ 16 h 132"/>
                  <a:gd name="T2" fmla="*/ 76 w 92"/>
                  <a:gd name="T3" fmla="*/ 30 h 132"/>
                  <a:gd name="T4" fmla="*/ 76 w 92"/>
                  <a:gd name="T5" fmla="*/ 102 h 132"/>
                  <a:gd name="T6" fmla="*/ 66 w 92"/>
                  <a:gd name="T7" fmla="*/ 116 h 132"/>
                  <a:gd name="T8" fmla="*/ 32 w 92"/>
                  <a:gd name="T9" fmla="*/ 116 h 132"/>
                  <a:gd name="T10" fmla="*/ 16 w 92"/>
                  <a:gd name="T11" fmla="*/ 102 h 132"/>
                  <a:gd name="T12" fmla="*/ 16 w 92"/>
                  <a:gd name="T13" fmla="*/ 30 h 132"/>
                  <a:gd name="T14" fmla="*/ 32 w 92"/>
                  <a:gd name="T15" fmla="*/ 16 h 132"/>
                  <a:gd name="T16" fmla="*/ 64 w 92"/>
                  <a:gd name="T17" fmla="*/ 16 h 132"/>
                  <a:gd name="T18" fmla="*/ 66 w 92"/>
                  <a:gd name="T19" fmla="*/ 0 h 132"/>
                  <a:gd name="T20" fmla="*/ 32 w 92"/>
                  <a:gd name="T21" fmla="*/ 0 h 132"/>
                  <a:gd name="T22" fmla="*/ 0 w 92"/>
                  <a:gd name="T23" fmla="*/ 30 h 132"/>
                  <a:gd name="T24" fmla="*/ 0 w 92"/>
                  <a:gd name="T25" fmla="*/ 102 h 132"/>
                  <a:gd name="T26" fmla="*/ 32 w 92"/>
                  <a:gd name="T27" fmla="*/ 132 h 132"/>
                  <a:gd name="T28" fmla="*/ 66 w 92"/>
                  <a:gd name="T29" fmla="*/ 132 h 132"/>
                  <a:gd name="T30" fmla="*/ 92 w 92"/>
                  <a:gd name="T31" fmla="*/ 102 h 132"/>
                  <a:gd name="T32" fmla="*/ 92 w 92"/>
                  <a:gd name="T33" fmla="*/ 30 h 132"/>
                  <a:gd name="T34" fmla="*/ 66 w 92"/>
                  <a:gd name="T3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32">
                    <a:moveTo>
                      <a:pt x="66" y="16"/>
                    </a:moveTo>
                    <a:cubicBezTo>
                      <a:pt x="73" y="16"/>
                      <a:pt x="76" y="23"/>
                      <a:pt x="76" y="30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6" y="110"/>
                      <a:pt x="73" y="116"/>
                      <a:pt x="66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24" y="116"/>
                      <a:pt x="16" y="110"/>
                      <a:pt x="16" y="10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3"/>
                      <a:pt x="24" y="16"/>
                      <a:pt x="32" y="16"/>
                    </a:cubicBezTo>
                    <a:cubicBezTo>
                      <a:pt x="64" y="16"/>
                      <a:pt x="64" y="16"/>
                      <a:pt x="64" y="16"/>
                    </a:cubicBezTo>
                    <a:moveTo>
                      <a:pt x="6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9"/>
                      <a:pt x="15" y="132"/>
                      <a:pt x="32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92" y="124"/>
                      <a:pt x="92" y="102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8"/>
                      <a:pt x="78" y="0"/>
                      <a:pt x="6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46"/>
              <p:cNvSpPr>
                <a:spLocks/>
              </p:cNvSpPr>
              <p:nvPr/>
            </p:nvSpPr>
            <p:spPr bwMode="auto">
              <a:xfrm>
                <a:off x="106363" y="623888"/>
                <a:ext cx="109538" cy="134938"/>
              </a:xfrm>
              <a:custGeom>
                <a:avLst/>
                <a:gdLst>
                  <a:gd name="T0" fmla="*/ 28 w 32"/>
                  <a:gd name="T1" fmla="*/ 40 h 40"/>
                  <a:gd name="T2" fmla="*/ 24 w 32"/>
                  <a:gd name="T3" fmla="*/ 36 h 40"/>
                  <a:gd name="T4" fmla="*/ 24 w 32"/>
                  <a:gd name="T5" fmla="*/ 14 h 40"/>
                  <a:gd name="T6" fmla="*/ 16 w 32"/>
                  <a:gd name="T7" fmla="*/ 8 h 40"/>
                  <a:gd name="T8" fmla="*/ 8 w 32"/>
                  <a:gd name="T9" fmla="*/ 14 h 40"/>
                  <a:gd name="T10" fmla="*/ 8 w 32"/>
                  <a:gd name="T11" fmla="*/ 36 h 40"/>
                  <a:gd name="T12" fmla="*/ 4 w 32"/>
                  <a:gd name="T13" fmla="*/ 40 h 40"/>
                  <a:gd name="T14" fmla="*/ 0 w 32"/>
                  <a:gd name="T15" fmla="*/ 36 h 40"/>
                  <a:gd name="T16" fmla="*/ 0 w 32"/>
                  <a:gd name="T17" fmla="*/ 14 h 40"/>
                  <a:gd name="T18" fmla="*/ 16 w 32"/>
                  <a:gd name="T19" fmla="*/ 0 h 40"/>
                  <a:gd name="T20" fmla="*/ 32 w 32"/>
                  <a:gd name="T21" fmla="*/ 14 h 40"/>
                  <a:gd name="T22" fmla="*/ 32 w 32"/>
                  <a:gd name="T23" fmla="*/ 36 h 40"/>
                  <a:gd name="T24" fmla="*/ 28 w 3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28" y="40"/>
                    </a:moveTo>
                    <a:cubicBezTo>
                      <a:pt x="26" y="40"/>
                      <a:pt x="24" y="38"/>
                      <a:pt x="24" y="3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0" y="8"/>
                      <a:pt x="16" y="8"/>
                    </a:cubicBezTo>
                    <a:cubicBezTo>
                      <a:pt x="12" y="8"/>
                      <a:pt x="8" y="11"/>
                      <a:pt x="8" y="1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8"/>
                      <a:pt x="30" y="40"/>
                      <a:pt x="28" y="4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147638" y="677863"/>
                <a:ext cx="26988" cy="53975"/>
              </a:xfrm>
              <a:custGeom>
                <a:avLst/>
                <a:gdLst>
                  <a:gd name="T0" fmla="*/ 4 w 8"/>
                  <a:gd name="T1" fmla="*/ 16 h 16"/>
                  <a:gd name="T2" fmla="*/ 0 w 8"/>
                  <a:gd name="T3" fmla="*/ 12 h 16"/>
                  <a:gd name="T4" fmla="*/ 0 w 8"/>
                  <a:gd name="T5" fmla="*/ 4 h 16"/>
                  <a:gd name="T6" fmla="*/ 4 w 8"/>
                  <a:gd name="T7" fmla="*/ 0 h 16"/>
                  <a:gd name="T8" fmla="*/ 8 w 8"/>
                  <a:gd name="T9" fmla="*/ 4 h 16"/>
                  <a:gd name="T10" fmla="*/ 8 w 8"/>
                  <a:gd name="T11" fmla="*/ 12 h 16"/>
                  <a:gd name="T12" fmla="*/ 4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cubicBezTo>
                      <a:pt x="2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6" y="16"/>
                      <a:pt x="4" y="16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3" name="Овал 22"/>
            <p:cNvSpPr/>
            <p:nvPr/>
          </p:nvSpPr>
          <p:spPr>
            <a:xfrm>
              <a:off x="814917" y="1660731"/>
              <a:ext cx="360000" cy="36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936783" y="4831060"/>
            <a:ext cx="360000" cy="360000"/>
            <a:chOff x="814917" y="1660731"/>
            <a:chExt cx="360000" cy="360000"/>
          </a:xfrm>
        </p:grpSpPr>
        <p:grpSp>
          <p:nvGrpSpPr>
            <p:cNvPr id="31" name="Group 20"/>
            <p:cNvGrpSpPr/>
            <p:nvPr/>
          </p:nvGrpSpPr>
          <p:grpSpPr>
            <a:xfrm>
              <a:off x="908449" y="1764296"/>
              <a:ext cx="172936" cy="152871"/>
              <a:chOff x="-1587" y="65088"/>
              <a:chExt cx="862013" cy="762000"/>
            </a:xfrm>
            <a:solidFill>
              <a:srgbClr val="3D6696"/>
            </a:solidFill>
          </p:grpSpPr>
          <p:sp>
            <p:nvSpPr>
              <p:cNvPr id="37" name="Freeform 42"/>
              <p:cNvSpPr>
                <a:spLocks noEditPoints="1"/>
              </p:cNvSpPr>
              <p:nvPr/>
            </p:nvSpPr>
            <p:spPr bwMode="auto">
              <a:xfrm>
                <a:off x="255588" y="65088"/>
                <a:ext cx="604838" cy="762000"/>
              </a:xfrm>
              <a:custGeom>
                <a:avLst/>
                <a:gdLst>
                  <a:gd name="T0" fmla="*/ 96 w 178"/>
                  <a:gd name="T1" fmla="*/ 16 h 224"/>
                  <a:gd name="T2" fmla="*/ 96 w 178"/>
                  <a:gd name="T3" fmla="*/ 16 h 224"/>
                  <a:gd name="T4" fmla="*/ 94 w 178"/>
                  <a:gd name="T5" fmla="*/ 16 h 224"/>
                  <a:gd name="T6" fmla="*/ 86 w 178"/>
                  <a:gd name="T7" fmla="*/ 76 h 224"/>
                  <a:gd name="T8" fmla="*/ 133 w 178"/>
                  <a:gd name="T9" fmla="*/ 76 h 224"/>
                  <a:gd name="T10" fmla="*/ 162 w 178"/>
                  <a:gd name="T11" fmla="*/ 106 h 224"/>
                  <a:gd name="T12" fmla="*/ 154 w 178"/>
                  <a:gd name="T13" fmla="*/ 179 h 224"/>
                  <a:gd name="T14" fmla="*/ 125 w 178"/>
                  <a:gd name="T15" fmla="*/ 208 h 224"/>
                  <a:gd name="T16" fmla="*/ 44 w 178"/>
                  <a:gd name="T17" fmla="*/ 208 h 224"/>
                  <a:gd name="T18" fmla="*/ 16 w 178"/>
                  <a:gd name="T19" fmla="*/ 179 h 224"/>
                  <a:gd name="T20" fmla="*/ 16 w 178"/>
                  <a:gd name="T21" fmla="*/ 106 h 224"/>
                  <a:gd name="T22" fmla="*/ 75 w 178"/>
                  <a:gd name="T23" fmla="*/ 20 h 224"/>
                  <a:gd name="T24" fmla="*/ 94 w 178"/>
                  <a:gd name="T25" fmla="*/ 16 h 224"/>
                  <a:gd name="T26" fmla="*/ 94 w 178"/>
                  <a:gd name="T27" fmla="*/ 0 h 224"/>
                  <a:gd name="T28" fmla="*/ 94 w 178"/>
                  <a:gd name="T29" fmla="*/ 0 h 224"/>
                  <a:gd name="T30" fmla="*/ 94 w 178"/>
                  <a:gd name="T31" fmla="*/ 0 h 224"/>
                  <a:gd name="T32" fmla="*/ 69 w 178"/>
                  <a:gd name="T33" fmla="*/ 5 h 224"/>
                  <a:gd name="T34" fmla="*/ 28 w 178"/>
                  <a:gd name="T35" fmla="*/ 49 h 224"/>
                  <a:gd name="T36" fmla="*/ 0 w 178"/>
                  <a:gd name="T37" fmla="*/ 106 h 224"/>
                  <a:gd name="T38" fmla="*/ 0 w 178"/>
                  <a:gd name="T39" fmla="*/ 179 h 224"/>
                  <a:gd name="T40" fmla="*/ 44 w 178"/>
                  <a:gd name="T41" fmla="*/ 224 h 224"/>
                  <a:gd name="T42" fmla="*/ 125 w 178"/>
                  <a:gd name="T43" fmla="*/ 224 h 224"/>
                  <a:gd name="T44" fmla="*/ 170 w 178"/>
                  <a:gd name="T45" fmla="*/ 180 h 224"/>
                  <a:gd name="T46" fmla="*/ 178 w 178"/>
                  <a:gd name="T47" fmla="*/ 107 h 224"/>
                  <a:gd name="T48" fmla="*/ 178 w 178"/>
                  <a:gd name="T49" fmla="*/ 106 h 224"/>
                  <a:gd name="T50" fmla="*/ 133 w 178"/>
                  <a:gd name="T51" fmla="*/ 60 h 224"/>
                  <a:gd name="T52" fmla="*/ 105 w 178"/>
                  <a:gd name="T53" fmla="*/ 60 h 224"/>
                  <a:gd name="T54" fmla="*/ 110 w 178"/>
                  <a:gd name="T55" fmla="*/ 19 h 224"/>
                  <a:gd name="T56" fmla="*/ 110 w 178"/>
                  <a:gd name="T57" fmla="*/ 16 h 224"/>
                  <a:gd name="T58" fmla="*/ 94 w 178"/>
                  <a:gd name="T5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224"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moveTo>
                      <a:pt x="94" y="16"/>
                    </a:moveTo>
                    <a:cubicBezTo>
                      <a:pt x="86" y="76"/>
                      <a:pt x="86" y="76"/>
                      <a:pt x="86" y="76"/>
                    </a:cubicBezTo>
                    <a:cubicBezTo>
                      <a:pt x="133" y="76"/>
                      <a:pt x="133" y="76"/>
                      <a:pt x="133" y="76"/>
                    </a:cubicBezTo>
                    <a:cubicBezTo>
                      <a:pt x="149" y="76"/>
                      <a:pt x="162" y="89"/>
                      <a:pt x="162" y="106"/>
                    </a:cubicBez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95"/>
                      <a:pt x="141" y="208"/>
                      <a:pt x="125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28" y="208"/>
                      <a:pt x="16" y="195"/>
                      <a:pt x="16" y="179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90"/>
                      <a:pt x="63" y="24"/>
                      <a:pt x="75" y="20"/>
                    </a:cubicBezTo>
                    <a:cubicBezTo>
                      <a:pt x="87" y="16"/>
                      <a:pt x="94" y="16"/>
                      <a:pt x="94" y="16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2" y="0"/>
                      <a:pt x="83" y="1"/>
                      <a:pt x="69" y="5"/>
                    </a:cubicBezTo>
                    <a:cubicBezTo>
                      <a:pt x="60" y="8"/>
                      <a:pt x="46" y="23"/>
                      <a:pt x="28" y="49"/>
                    </a:cubicBezTo>
                    <a:cubicBezTo>
                      <a:pt x="9" y="75"/>
                      <a:pt x="0" y="95"/>
                      <a:pt x="0" y="106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04"/>
                      <a:pt x="19" y="224"/>
                      <a:pt x="44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49" y="224"/>
                      <a:pt x="169" y="204"/>
                      <a:pt x="170" y="180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6"/>
                      <a:pt x="178" y="106"/>
                    </a:cubicBezTo>
                    <a:cubicBezTo>
                      <a:pt x="178" y="81"/>
                      <a:pt x="158" y="60"/>
                      <a:pt x="133" y="60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8"/>
                      <a:pt x="110" y="17"/>
                      <a:pt x="110" y="16"/>
                    </a:cubicBezTo>
                    <a:cubicBezTo>
                      <a:pt x="110" y="7"/>
                      <a:pt x="103" y="0"/>
                      <a:pt x="9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Freeform 43"/>
              <p:cNvSpPr>
                <a:spLocks/>
              </p:cNvSpPr>
              <p:nvPr/>
            </p:nvSpPr>
            <p:spPr bwMode="auto">
              <a:xfrm>
                <a:off x="419101" y="582613"/>
                <a:ext cx="315913" cy="163513"/>
              </a:xfrm>
              <a:custGeom>
                <a:avLst/>
                <a:gdLst>
                  <a:gd name="T0" fmla="*/ 67 w 93"/>
                  <a:gd name="T1" fmla="*/ 48 h 48"/>
                  <a:gd name="T2" fmla="*/ 4 w 93"/>
                  <a:gd name="T3" fmla="*/ 48 h 48"/>
                  <a:gd name="T4" fmla="*/ 0 w 93"/>
                  <a:gd name="T5" fmla="*/ 44 h 48"/>
                  <a:gd name="T6" fmla="*/ 4 w 93"/>
                  <a:gd name="T7" fmla="*/ 40 h 48"/>
                  <a:gd name="T8" fmla="*/ 67 w 93"/>
                  <a:gd name="T9" fmla="*/ 40 h 48"/>
                  <a:gd name="T10" fmla="*/ 84 w 93"/>
                  <a:gd name="T11" fmla="*/ 23 h 48"/>
                  <a:gd name="T12" fmla="*/ 85 w 93"/>
                  <a:gd name="T13" fmla="*/ 4 h 48"/>
                  <a:gd name="T14" fmla="*/ 89 w 93"/>
                  <a:gd name="T15" fmla="*/ 0 h 48"/>
                  <a:gd name="T16" fmla="*/ 93 w 93"/>
                  <a:gd name="T17" fmla="*/ 4 h 48"/>
                  <a:gd name="T18" fmla="*/ 92 w 93"/>
                  <a:gd name="T19" fmla="*/ 23 h 48"/>
                  <a:gd name="T20" fmla="*/ 67 w 9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8">
                    <a:moveTo>
                      <a:pt x="67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76" y="40"/>
                      <a:pt x="84" y="32"/>
                      <a:pt x="84" y="2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7" y="0"/>
                      <a:pt x="89" y="0"/>
                    </a:cubicBezTo>
                    <a:cubicBezTo>
                      <a:pt x="91" y="0"/>
                      <a:pt x="93" y="2"/>
                      <a:pt x="93" y="4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37"/>
                      <a:pt x="81" y="48"/>
                      <a:pt x="67" y="48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44"/>
              <p:cNvSpPr>
                <a:spLocks/>
              </p:cNvSpPr>
              <p:nvPr/>
            </p:nvSpPr>
            <p:spPr bwMode="auto">
              <a:xfrm>
                <a:off x="714376" y="500063"/>
                <a:ext cx="33338" cy="58738"/>
              </a:xfrm>
              <a:custGeom>
                <a:avLst/>
                <a:gdLst>
                  <a:gd name="T0" fmla="*/ 5 w 10"/>
                  <a:gd name="T1" fmla="*/ 17 h 17"/>
                  <a:gd name="T2" fmla="*/ 4 w 10"/>
                  <a:gd name="T3" fmla="*/ 17 h 17"/>
                  <a:gd name="T4" fmla="*/ 1 w 10"/>
                  <a:gd name="T5" fmla="*/ 12 h 17"/>
                  <a:gd name="T6" fmla="*/ 2 w 10"/>
                  <a:gd name="T7" fmla="*/ 4 h 17"/>
                  <a:gd name="T8" fmla="*/ 6 w 10"/>
                  <a:gd name="T9" fmla="*/ 0 h 17"/>
                  <a:gd name="T10" fmla="*/ 10 w 10"/>
                  <a:gd name="T11" fmla="*/ 4 h 17"/>
                  <a:gd name="T12" fmla="*/ 9 w 10"/>
                  <a:gd name="T13" fmla="*/ 13 h 17"/>
                  <a:gd name="T14" fmla="*/ 5 w 1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5" y="17"/>
                      <a:pt x="4" y="17"/>
                      <a:pt x="4" y="17"/>
                    </a:cubicBezTo>
                    <a:cubicBezTo>
                      <a:pt x="2" y="16"/>
                      <a:pt x="0" y="14"/>
                      <a:pt x="1" y="1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7"/>
                      <a:pt x="5" y="17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45"/>
              <p:cNvSpPr>
                <a:spLocks noEditPoints="1"/>
              </p:cNvSpPr>
              <p:nvPr/>
            </p:nvSpPr>
            <p:spPr bwMode="auto">
              <a:xfrm>
                <a:off x="-1587" y="350838"/>
                <a:ext cx="312738" cy="449263"/>
              </a:xfrm>
              <a:custGeom>
                <a:avLst/>
                <a:gdLst>
                  <a:gd name="T0" fmla="*/ 66 w 92"/>
                  <a:gd name="T1" fmla="*/ 16 h 132"/>
                  <a:gd name="T2" fmla="*/ 76 w 92"/>
                  <a:gd name="T3" fmla="*/ 30 h 132"/>
                  <a:gd name="T4" fmla="*/ 76 w 92"/>
                  <a:gd name="T5" fmla="*/ 102 h 132"/>
                  <a:gd name="T6" fmla="*/ 66 w 92"/>
                  <a:gd name="T7" fmla="*/ 116 h 132"/>
                  <a:gd name="T8" fmla="*/ 32 w 92"/>
                  <a:gd name="T9" fmla="*/ 116 h 132"/>
                  <a:gd name="T10" fmla="*/ 16 w 92"/>
                  <a:gd name="T11" fmla="*/ 102 h 132"/>
                  <a:gd name="T12" fmla="*/ 16 w 92"/>
                  <a:gd name="T13" fmla="*/ 30 h 132"/>
                  <a:gd name="T14" fmla="*/ 32 w 92"/>
                  <a:gd name="T15" fmla="*/ 16 h 132"/>
                  <a:gd name="T16" fmla="*/ 64 w 92"/>
                  <a:gd name="T17" fmla="*/ 16 h 132"/>
                  <a:gd name="T18" fmla="*/ 66 w 92"/>
                  <a:gd name="T19" fmla="*/ 0 h 132"/>
                  <a:gd name="T20" fmla="*/ 32 w 92"/>
                  <a:gd name="T21" fmla="*/ 0 h 132"/>
                  <a:gd name="T22" fmla="*/ 0 w 92"/>
                  <a:gd name="T23" fmla="*/ 30 h 132"/>
                  <a:gd name="T24" fmla="*/ 0 w 92"/>
                  <a:gd name="T25" fmla="*/ 102 h 132"/>
                  <a:gd name="T26" fmla="*/ 32 w 92"/>
                  <a:gd name="T27" fmla="*/ 132 h 132"/>
                  <a:gd name="T28" fmla="*/ 66 w 92"/>
                  <a:gd name="T29" fmla="*/ 132 h 132"/>
                  <a:gd name="T30" fmla="*/ 92 w 92"/>
                  <a:gd name="T31" fmla="*/ 102 h 132"/>
                  <a:gd name="T32" fmla="*/ 92 w 92"/>
                  <a:gd name="T33" fmla="*/ 30 h 132"/>
                  <a:gd name="T34" fmla="*/ 66 w 92"/>
                  <a:gd name="T3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32">
                    <a:moveTo>
                      <a:pt x="66" y="16"/>
                    </a:moveTo>
                    <a:cubicBezTo>
                      <a:pt x="73" y="16"/>
                      <a:pt x="76" y="23"/>
                      <a:pt x="76" y="30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6" y="110"/>
                      <a:pt x="73" y="116"/>
                      <a:pt x="66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24" y="116"/>
                      <a:pt x="16" y="110"/>
                      <a:pt x="16" y="10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3"/>
                      <a:pt x="24" y="16"/>
                      <a:pt x="32" y="16"/>
                    </a:cubicBezTo>
                    <a:cubicBezTo>
                      <a:pt x="64" y="16"/>
                      <a:pt x="64" y="16"/>
                      <a:pt x="64" y="16"/>
                    </a:cubicBezTo>
                    <a:moveTo>
                      <a:pt x="66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9"/>
                      <a:pt x="15" y="132"/>
                      <a:pt x="32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92" y="124"/>
                      <a:pt x="92" y="102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8"/>
                      <a:pt x="78" y="0"/>
                      <a:pt x="6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106363" y="623888"/>
                <a:ext cx="109538" cy="134938"/>
              </a:xfrm>
              <a:custGeom>
                <a:avLst/>
                <a:gdLst>
                  <a:gd name="T0" fmla="*/ 28 w 32"/>
                  <a:gd name="T1" fmla="*/ 40 h 40"/>
                  <a:gd name="T2" fmla="*/ 24 w 32"/>
                  <a:gd name="T3" fmla="*/ 36 h 40"/>
                  <a:gd name="T4" fmla="*/ 24 w 32"/>
                  <a:gd name="T5" fmla="*/ 14 h 40"/>
                  <a:gd name="T6" fmla="*/ 16 w 32"/>
                  <a:gd name="T7" fmla="*/ 8 h 40"/>
                  <a:gd name="T8" fmla="*/ 8 w 32"/>
                  <a:gd name="T9" fmla="*/ 14 h 40"/>
                  <a:gd name="T10" fmla="*/ 8 w 32"/>
                  <a:gd name="T11" fmla="*/ 36 h 40"/>
                  <a:gd name="T12" fmla="*/ 4 w 32"/>
                  <a:gd name="T13" fmla="*/ 40 h 40"/>
                  <a:gd name="T14" fmla="*/ 0 w 32"/>
                  <a:gd name="T15" fmla="*/ 36 h 40"/>
                  <a:gd name="T16" fmla="*/ 0 w 32"/>
                  <a:gd name="T17" fmla="*/ 14 h 40"/>
                  <a:gd name="T18" fmla="*/ 16 w 32"/>
                  <a:gd name="T19" fmla="*/ 0 h 40"/>
                  <a:gd name="T20" fmla="*/ 32 w 32"/>
                  <a:gd name="T21" fmla="*/ 14 h 40"/>
                  <a:gd name="T22" fmla="*/ 32 w 32"/>
                  <a:gd name="T23" fmla="*/ 36 h 40"/>
                  <a:gd name="T24" fmla="*/ 28 w 32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0">
                    <a:moveTo>
                      <a:pt x="28" y="40"/>
                    </a:moveTo>
                    <a:cubicBezTo>
                      <a:pt x="26" y="40"/>
                      <a:pt x="24" y="38"/>
                      <a:pt x="24" y="3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1"/>
                      <a:pt x="20" y="8"/>
                      <a:pt x="16" y="8"/>
                    </a:cubicBezTo>
                    <a:cubicBezTo>
                      <a:pt x="12" y="8"/>
                      <a:pt x="8" y="11"/>
                      <a:pt x="8" y="1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4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8"/>
                      <a:pt x="30" y="40"/>
                      <a:pt x="28" y="4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147638" y="677863"/>
                <a:ext cx="26988" cy="53975"/>
              </a:xfrm>
              <a:custGeom>
                <a:avLst/>
                <a:gdLst>
                  <a:gd name="T0" fmla="*/ 4 w 8"/>
                  <a:gd name="T1" fmla="*/ 16 h 16"/>
                  <a:gd name="T2" fmla="*/ 0 w 8"/>
                  <a:gd name="T3" fmla="*/ 12 h 16"/>
                  <a:gd name="T4" fmla="*/ 0 w 8"/>
                  <a:gd name="T5" fmla="*/ 4 h 16"/>
                  <a:gd name="T6" fmla="*/ 4 w 8"/>
                  <a:gd name="T7" fmla="*/ 0 h 16"/>
                  <a:gd name="T8" fmla="*/ 8 w 8"/>
                  <a:gd name="T9" fmla="*/ 4 h 16"/>
                  <a:gd name="T10" fmla="*/ 8 w 8"/>
                  <a:gd name="T11" fmla="*/ 12 h 16"/>
                  <a:gd name="T12" fmla="*/ 4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cubicBezTo>
                      <a:pt x="2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6" y="16"/>
                      <a:pt x="4" y="16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814917" y="1660731"/>
              <a:ext cx="360000" cy="36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49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40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>
                <a:solidFill>
                  <a:schemeClr val="bg1"/>
                </a:solidFill>
              </a:rPr>
              <a:t>Переселение граждан из аварийного жилищного фонда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07504" y="730864"/>
            <a:ext cx="8928992" cy="1041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700" b="1" spc="1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Региональный проект Хабаровского края</a:t>
            </a:r>
            <a:br>
              <a:rPr lang="ru-RU" sz="2700" b="1" spc="1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spc="1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30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452608"/>
              </p:ext>
            </p:extLst>
          </p:nvPr>
        </p:nvGraphicFramePr>
        <p:xfrm>
          <a:off x="1619672" y="1484784"/>
          <a:ext cx="72728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1"/>
            <a:ext cx="19018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image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03439"/>
            <a:ext cx="19224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image6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1990"/>
            <a:ext cx="18986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5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41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66750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>
                <a:solidFill>
                  <a:schemeClr val="bg1"/>
                </a:solidFill>
              </a:rPr>
              <a:t>Переселение граждан из аварийного жилищного фонда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067944" y="2276872"/>
            <a:ext cx="5167785" cy="3744416"/>
          </a:xfrm>
          <a:prstGeom prst="roundRect">
            <a:avLst>
              <a:gd name="adj" fmla="val 9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500"/>
              </a:lnSpc>
            </a:pP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программы переселения: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округ «Город Хабаровск»;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округ «Город Комсомольск-на-Амуре»;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поселение «Город Бикин»;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поселение «Город Николаевск-на-Амуре»;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поселение «Город Советская Гавань»;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поселение «Рабочий поселок Майский»;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поселение «Рабочий поселок Октябрьский»;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поселение «Рабочий поселок Переяславка»;</a:t>
            </a:r>
          </a:p>
          <a:p>
            <a:pPr>
              <a:spcAft>
                <a:spcPts val="300"/>
              </a:spcAft>
            </a:pPr>
            <a:r>
              <a:rPr lang="ru-RU" sz="1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Булгинское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поселение;</a:t>
            </a:r>
          </a:p>
          <a:p>
            <a:pPr>
              <a:spcAft>
                <a:spcPts val="300"/>
              </a:spcAft>
            </a:pPr>
            <a:r>
              <a:rPr lang="ru-RU" sz="1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Константиновское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поселение;</a:t>
            </a:r>
          </a:p>
          <a:p>
            <a:pPr>
              <a:spcAft>
                <a:spcPts val="300"/>
              </a:spcAft>
            </a:pPr>
            <a:r>
              <a:rPr lang="ru-RU" sz="1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Высокогорненское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городское поселение;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Литовское сельское поселение;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поселение «Поселок Токи»;</a:t>
            </a:r>
          </a:p>
          <a:p>
            <a:pPr>
              <a:spcAft>
                <a:spcPts val="300"/>
              </a:spcAft>
            </a:pPr>
            <a:r>
              <a:rPr lang="ru-RU" sz="1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Гаткинское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поселение;</a:t>
            </a:r>
          </a:p>
          <a:p>
            <a:pPr>
              <a:spcAft>
                <a:spcPts val="300"/>
              </a:spcAft>
            </a:pPr>
            <a:r>
              <a:rPr lang="ru-RU" sz="1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Уктурское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поселение;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поселение «Село Пивань»;</a:t>
            </a:r>
          </a:p>
          <a:p>
            <a:pPr>
              <a:spcAft>
                <a:spcPts val="300"/>
              </a:spcAft>
            </a:pPr>
            <a:r>
              <a:rPr lang="ru-RU" sz="1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Селихинское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сельское поселение;</a:t>
            </a:r>
          </a:p>
          <a:p>
            <a:pPr algn="just"/>
            <a:r>
              <a:rPr lang="ru-RU" sz="1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Хорское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городское поселение.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00550" y="3724810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0696" y="980728"/>
            <a:ext cx="8712035" cy="615553"/>
          </a:xfrm>
          <a:prstGeom prst="rect">
            <a:avLst/>
          </a:prstGeom>
          <a:noFill/>
        </p:spPr>
        <p:txBody>
          <a:bodyPr vert="horz" wrap="square" lIns="0" tIns="45720" rIns="0" bIns="4572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altLang="ru-RU" sz="1700" b="1" i="1" kern="1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Адресная программа края по переселению граждан из аварийного жилищного фонда, </a:t>
            </a:r>
            <a:r>
              <a:rPr lang="ru-RU" altLang="ru-RU" sz="1700" b="1" i="1" kern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признанного таковым до 01 января 2017 г.</a:t>
            </a:r>
            <a:r>
              <a:rPr lang="ru-RU" altLang="ru-RU" sz="1700" b="1" i="1" kern="1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на 2019 – 2025 гг.</a:t>
            </a:r>
          </a:p>
        </p:txBody>
      </p:sp>
      <p:pic>
        <p:nvPicPr>
          <p:cNvPr id="13" name="Picture 4" descr="C:\Users\serebryakova\Downloads\917526_stock-photo-cracked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3429"/>
            <a:ext cx="2016224" cy="156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0" y="4198585"/>
            <a:ext cx="4067944" cy="1381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программы переселения:</a:t>
            </a:r>
          </a:p>
          <a:p>
            <a:pPr algn="ctr"/>
            <a:endParaRPr lang="ru-RU" sz="1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расселить – </a:t>
            </a:r>
            <a:r>
              <a:rPr lang="ru-RU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63,46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кв. м</a:t>
            </a:r>
          </a:p>
          <a:p>
            <a:pPr algn="ctr"/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граждан – </a:t>
            </a:r>
            <a:r>
              <a:rPr lang="ru-RU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3 878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077072"/>
            <a:ext cx="3744416" cy="1561673"/>
          </a:xfrm>
          <a:prstGeom prst="roundRect">
            <a:avLst>
              <a:gd name="adj" fmla="val 25816"/>
            </a:avLst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99792" y="2514592"/>
            <a:ext cx="1008112" cy="86409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r>
              <a:rPr lang="ru-RU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МКД</a:t>
            </a:r>
            <a:endParaRPr lang="ru-RU" sz="1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310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5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«Дальневосточная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814995"/>
              </p:ext>
            </p:extLst>
          </p:nvPr>
        </p:nvGraphicFramePr>
        <p:xfrm>
          <a:off x="179512" y="980727"/>
          <a:ext cx="8621632" cy="538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2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6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«Дальневосточная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72383"/>
              </p:ext>
            </p:extLst>
          </p:nvPr>
        </p:nvGraphicFramePr>
        <p:xfrm>
          <a:off x="467544" y="1483043"/>
          <a:ext cx="5688630" cy="50110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8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3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4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№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банка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Адрес, телефон горячей линии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Сбербанк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3"/>
                        </a:rPr>
                        <a:t>https://www.sberbank.ru/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555-55-50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2.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Банк ВТБ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4"/>
                        </a:rPr>
                        <a:t>https://www.vtb.ru/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100-24-24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3.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Азиатско-Тихоокеанский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5"/>
                        </a:rPr>
                        <a:t>https://www.atb.su/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775-88-88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4.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Газпромбанк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6"/>
                        </a:rPr>
                        <a:t>https://www.gazprombank.ru/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 07 01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5.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Россельхозбанк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7"/>
                        </a:rPr>
                        <a:t>https://www.rshb.ru/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100-0-100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6.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Промсвязьбанк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8"/>
                        </a:rPr>
                        <a:t>https://www.psbank.ru/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333-03-03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7.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РОСБАНК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9"/>
                        </a:rPr>
                        <a:t>https://www.rosbank.ru/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200-54-34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8.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Дальневосточный 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0"/>
                        </a:rPr>
                        <a:t>https://www.dvbank.ru/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555-22-05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9.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ФК Открытие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1"/>
                        </a:rPr>
                        <a:t>https://www.open.ru/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444-44-00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10.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КБ Восточный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2"/>
                        </a:rPr>
                        <a:t>https://www.vostbank.ru/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100-7-100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11.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Совкомбанк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3"/>
                        </a:rPr>
                        <a:t>https://sovcombank.ru/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200-66-96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6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12.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Алмазэргиэнбанк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4"/>
                        </a:rPr>
                        <a:t>https://www.albank.ru/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 8 (800) 100-34-22</a:t>
                      </a:r>
                      <a:endParaRPr lang="ru-RU" sz="180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784" marR="5878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6464369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altLang="ru-RU" sz="12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Перечень необходимых документов устанавливает каждый банк-кредитор </a:t>
            </a:r>
            <a:r>
              <a:rPr lang="ru-RU" altLang="ru-RU" sz="12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самостоятельно.</a:t>
            </a:r>
            <a:endParaRPr lang="ru-RU" alt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783" y="817548"/>
            <a:ext cx="581740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alt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банков, получивших лимиты на выдачу ипотечных кредитов по программе «Дальневосточная ипотека»</a:t>
            </a:r>
            <a:endParaRPr lang="ru-RU" altLang="ru-RU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106940"/>
            <a:ext cx="291581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/>
              <a:t>По состоянию на 23.07.2020</a:t>
            </a:r>
          </a:p>
          <a:p>
            <a:pPr lvl="0" algn="ctr"/>
            <a:r>
              <a:rPr lang="ru-RU" sz="1600" dirty="0"/>
              <a:t>в крае заключено 1206 кредитных договоров </a:t>
            </a:r>
          </a:p>
          <a:p>
            <a:pPr lvl="0" algn="ctr"/>
            <a:r>
              <a:rPr lang="ru-RU" sz="1600" dirty="0"/>
              <a:t>на общую сумму </a:t>
            </a:r>
          </a:p>
          <a:p>
            <a:pPr lvl="0" algn="ctr"/>
            <a:r>
              <a:rPr lang="ru-RU" sz="1600" dirty="0"/>
              <a:t>4 281,6 млн. рублей.</a:t>
            </a:r>
          </a:p>
          <a:p>
            <a:pPr lvl="0" algn="ctr"/>
            <a:endParaRPr lang="ru-RU" sz="1600" dirty="0"/>
          </a:p>
          <a:p>
            <a:pPr lvl="0" algn="ctr"/>
            <a:endParaRPr lang="ru-RU" sz="1600" dirty="0"/>
          </a:p>
          <a:p>
            <a:pPr lvl="0" algn="ctr"/>
            <a:r>
              <a:rPr lang="ru-RU" sz="1600" dirty="0"/>
              <a:t>Средняя сумма кредита составляет 3,55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4670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7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«Семейная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906949" y="798708"/>
            <a:ext cx="7985531" cy="1046116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51ABF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lvl="0" algn="ctr" defTabSz="533400">
              <a:lnSpc>
                <a:spcPct val="90000"/>
              </a:lnSpc>
              <a:spcBef>
                <a:spcPts val="1200"/>
              </a:spcBef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</a:rPr>
              <a:t>ПОСТАНОВЛЕНИЕ ПРАВИТЕЛЬСТВА РОССИЙСКОЙ ФЕДЕРАЦИИ от 30.12.2017 №</a:t>
            </a:r>
            <a:r>
              <a:rPr lang="en-US" sz="1400" b="1" dirty="0">
                <a:solidFill>
                  <a:srgbClr val="C00000"/>
                </a:solidFill>
              </a:rPr>
              <a:t> 1711</a:t>
            </a:r>
          </a:p>
          <a:p>
            <a:pPr lvl="0" algn="ctr" defTabSz="533400">
              <a:lnSpc>
                <a:spcPct val="90000"/>
              </a:lnSpc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«Об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tx1"/>
                </a:solidFill>
              </a:rPr>
              <a:t>утверждении Правил предоставления субсидий из федерального бюджета российским кредитным организациям и акционерному обществу </a:t>
            </a:r>
            <a:r>
              <a:rPr lang="ru-RU" sz="1400" dirty="0" smtClean="0">
                <a:solidFill>
                  <a:schemeClr val="tx1"/>
                </a:solidFill>
              </a:rPr>
              <a:t>«ДОМ.РФ» </a:t>
            </a:r>
            <a:r>
              <a:rPr lang="ru-RU" sz="1400" dirty="0">
                <a:solidFill>
                  <a:schemeClr val="tx1"/>
                </a:solidFill>
              </a:rPr>
              <a:t>на возмещение недополученных доходов по выданным (приобретенным) жилищным (ипотечным) кредитам (займам), предоставленным гражданам Российской Федерации, имеющим детей»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64647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51892671"/>
              </p:ext>
            </p:extLst>
          </p:nvPr>
        </p:nvGraphicFramePr>
        <p:xfrm>
          <a:off x="338775" y="1844823"/>
          <a:ext cx="8330323" cy="471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639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«Семейная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87621343"/>
              </p:ext>
            </p:extLst>
          </p:nvPr>
        </p:nvGraphicFramePr>
        <p:xfrm>
          <a:off x="467544" y="1397000"/>
          <a:ext cx="813690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692696"/>
            <a:ext cx="82015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Процентные ставки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146140"/>
            <a:ext cx="852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Льготная ставка действует без ограничения по количеству лет — </a:t>
            </a:r>
            <a:r>
              <a:rPr lang="ru-RU" sz="1400" b="1" dirty="0"/>
              <a:t>до конца срока действия кредитного договора.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00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04448" y="6364661"/>
            <a:ext cx="393392" cy="3924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Номер слайда 70"/>
          <p:cNvSpPr>
            <a:spLocks noGrp="1"/>
          </p:cNvSpPr>
          <p:nvPr>
            <p:ph type="sldNum" sz="quarter" idx="12"/>
          </p:nvPr>
        </p:nvSpPr>
        <p:spPr>
          <a:xfrm>
            <a:off x="8532440" y="6367708"/>
            <a:ext cx="503064" cy="365125"/>
          </a:xfrm>
        </p:spPr>
        <p:txBody>
          <a:bodyPr/>
          <a:lstStyle/>
          <a:p>
            <a:pPr algn="ctr"/>
            <a:fld id="{3A2F0832-F084-422D-97D1-AF848F4F2C34}" type="slidenum"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9</a:t>
            </a:fld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784802"/>
            <a:ext cx="892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51520" y="117960"/>
            <a:ext cx="7732275" cy="576064"/>
          </a:xfrm>
          <a:prstGeom prst="rect">
            <a:avLst/>
          </a:prstGeom>
          <a:gradFill>
            <a:gsLst>
              <a:gs pos="0">
                <a:srgbClr val="1889D6"/>
              </a:gs>
              <a:gs pos="100000">
                <a:srgbClr val="0071B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38776" y="730864"/>
            <a:ext cx="76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</a:rPr>
              <a:t>«Семейная ипотека»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9" y="10745"/>
            <a:ext cx="949801" cy="7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980728"/>
            <a:ext cx="8417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0000"/>
                </a:solidFill>
              </a:rPr>
              <a:t>Сведения об участии кредитных организаций в реализации «Семейной ипотеки»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63969"/>
              </p:ext>
            </p:extLst>
          </p:nvPr>
        </p:nvGraphicFramePr>
        <p:xfrm>
          <a:off x="611560" y="1700808"/>
          <a:ext cx="7704856" cy="480424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организации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Количество кредитов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Сумма выданных кредитов, млн.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effectLst/>
                        </a:rPr>
                        <a:t>Адрес, телефон горячей линии</a:t>
                      </a:r>
                      <a:r>
                        <a:rPr lang="ru-RU" sz="1000" b="1" u="none" strike="noStrike" dirty="0">
                          <a:effectLst/>
                        </a:rPr>
                        <a:t/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АО </a:t>
                      </a:r>
                      <a:r>
                        <a:rPr lang="ru-RU" sz="1400" u="none" strike="noStrike" dirty="0">
                          <a:effectLst/>
                        </a:rPr>
                        <a:t>«Банк ДОМ.РФ»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72,222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hlinkClick r:id="rId3"/>
                        </a:rPr>
                        <a:t>https://domrfbank.ru/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1200" u="none" kern="1200" dirty="0">
                          <a:effectLst/>
                        </a:rPr>
                        <a:t>8 (800) 775-86-86</a:t>
                      </a:r>
                      <a:endParaRPr lang="ru-RU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АО  </a:t>
                      </a:r>
                      <a:r>
                        <a:rPr lang="ru-RU" sz="1400" u="none" strike="noStrike" dirty="0">
                          <a:effectLst/>
                        </a:rPr>
                        <a:t>«Российский Сельскохозяйственный банк»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40,039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4"/>
                        </a:rPr>
                        <a:t>https://www.rshb.ru/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100-0-100</a:t>
                      </a:r>
                      <a:r>
                        <a:rPr lang="ru-RU" sz="1200" u="sng" strike="noStrike" dirty="0">
                          <a:effectLst/>
                        </a:rPr>
                        <a:t> </a:t>
                      </a:r>
                      <a:endParaRPr lang="ru-RU" sz="12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АО </a:t>
                      </a:r>
                      <a:r>
                        <a:rPr lang="ru-RU" sz="1400" u="none" strike="noStrike" dirty="0">
                          <a:effectLst/>
                        </a:rPr>
                        <a:t>«ДОМ.РФ»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11,474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hlinkClick r:id="rId5"/>
                        </a:rPr>
                        <a:t>https://</a:t>
                      </a:r>
                      <a:r>
                        <a:rPr lang="ru-RU" sz="1200" dirty="0" err="1">
                          <a:hlinkClick r:id="rId5"/>
                        </a:rPr>
                        <a:t>дом.рф</a:t>
                      </a:r>
                      <a:r>
                        <a:rPr lang="en-US" sz="1200" dirty="0">
                          <a:hlinkClick r:id="rId5"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ПАО </a:t>
                      </a:r>
                      <a:r>
                        <a:rPr lang="ru-RU" sz="1400" u="none" strike="noStrike" dirty="0">
                          <a:effectLst/>
                        </a:rPr>
                        <a:t>«Сбербанк России»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357,984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6"/>
                        </a:rPr>
                        <a:t>https://www.sberbank.ru/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555-55-50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«</a:t>
                      </a:r>
                      <a:r>
                        <a:rPr lang="ru-RU" sz="1400" u="none" strike="noStrike" dirty="0">
                          <a:effectLst/>
                        </a:rPr>
                        <a:t>Газпромбанк» (АО)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22,360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7"/>
                        </a:rPr>
                        <a:t>https://www.gazprombank.ru/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 07 01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Банк </a:t>
                      </a:r>
                      <a:r>
                        <a:rPr lang="ru-RU" sz="1400" u="none" strike="noStrike" dirty="0">
                          <a:effectLst/>
                        </a:rPr>
                        <a:t>ВТБ (ПАО)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157,722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8"/>
                        </a:rPr>
                        <a:t>https://www.vtb.ru/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100-24-24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ПАО  </a:t>
                      </a:r>
                      <a:r>
                        <a:rPr lang="ru-RU" sz="1400" u="none" strike="noStrike" dirty="0">
                          <a:effectLst/>
                        </a:rPr>
                        <a:t>«Дальневосточный  </a:t>
                      </a:r>
                      <a:r>
                        <a:rPr lang="ru-RU" sz="1400" u="none" strike="noStrike" dirty="0" smtClean="0">
                          <a:effectLst/>
                        </a:rPr>
                        <a:t>  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банк</a:t>
                      </a:r>
                      <a:r>
                        <a:rPr lang="ru-RU" sz="1400" u="none" strike="noStrike" dirty="0">
                          <a:effectLst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1,567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9"/>
                        </a:rPr>
                        <a:t>https://www.dvbank.ru/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555-22-05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ПАО </a:t>
                      </a:r>
                      <a:r>
                        <a:rPr lang="ru-RU" sz="1400" u="none" strike="noStrike" dirty="0">
                          <a:effectLst/>
                        </a:rPr>
                        <a:t>«Промсвязьбанк»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5,206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0"/>
                        </a:rPr>
                        <a:t>https://www.psbank.ru/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333-03-03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ПАО </a:t>
                      </a:r>
                      <a:r>
                        <a:rPr lang="ru-RU" sz="1400" u="none" strike="noStrike" dirty="0">
                          <a:effectLst/>
                        </a:rPr>
                        <a:t>РОСБАНК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3,241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11"/>
                        </a:rPr>
                        <a:t>https://www.rosbank.ru/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200-54-34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 ПАО </a:t>
                      </a:r>
                      <a:r>
                        <a:rPr lang="ru-RU" sz="1400" u="none" strike="noStrike" dirty="0">
                          <a:effectLst/>
                        </a:rPr>
                        <a:t>«</a:t>
                      </a:r>
                      <a:r>
                        <a:rPr lang="ru-RU" sz="1400" u="none" strike="noStrike" dirty="0" err="1">
                          <a:effectLst/>
                        </a:rPr>
                        <a:t>Совкомбанк</a:t>
                      </a:r>
                      <a:r>
                        <a:rPr lang="ru-RU" sz="1400" u="none" strike="noStrike" dirty="0">
                          <a:effectLst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5,700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12"/>
                        </a:rPr>
                        <a:t>https://sovcombank.ru/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</a:rPr>
                        <a:t>8 (800) 200-66-96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 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677,519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7" marR="7627" marT="7627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4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11763</TotalTime>
  <Words>6200</Words>
  <Application>Microsoft Office PowerPoint</Application>
  <PresentationFormat>Экран (4:3)</PresentationFormat>
  <Paragraphs>767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Arial Unicode MS</vt:lpstr>
      <vt:lpstr>Arial</vt:lpstr>
      <vt:lpstr>Calibri</vt:lpstr>
      <vt:lpstr>Calibri Light</vt:lpstr>
      <vt:lpstr>Cambria</vt:lpstr>
      <vt:lpstr>Candara</vt:lpstr>
      <vt:lpstr>HY중고딕</vt:lpstr>
      <vt:lpstr>Roboto Condensed Light</vt:lpstr>
      <vt:lpstr>Times New Roman</vt:lpstr>
      <vt:lpstr>Wingdings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УФСКН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Русанов</dc:creator>
  <cp:lastModifiedBy>uor_econ05</cp:lastModifiedBy>
  <cp:revision>985</cp:revision>
  <cp:lastPrinted>2020-07-29T23:22:55Z</cp:lastPrinted>
  <dcterms:created xsi:type="dcterms:W3CDTF">2009-07-13T08:43:55Z</dcterms:created>
  <dcterms:modified xsi:type="dcterms:W3CDTF">2020-08-04T06:15:29Z</dcterms:modified>
</cp:coreProperties>
</file>