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0" r:id="rId4"/>
  </p:sldMasterIdLst>
  <p:notesMasterIdLst>
    <p:notesMasterId r:id="rId11"/>
  </p:notesMasterIdLst>
  <p:handoutMasterIdLst>
    <p:handoutMasterId r:id="rId12"/>
  </p:handoutMasterIdLst>
  <p:sldIdLst>
    <p:sldId id="314" r:id="rId5"/>
    <p:sldId id="323" r:id="rId6"/>
    <p:sldId id="324" r:id="rId7"/>
    <p:sldId id="317" r:id="rId8"/>
    <p:sldId id="322" r:id="rId9"/>
    <p:sldId id="325" r:id="rId10"/>
  </p:sldIdLst>
  <p:sldSz cx="7920038" cy="7920038"/>
  <p:notesSz cx="7102475" cy="10233025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5" userDrawn="1">
          <p15:clr>
            <a:srgbClr val="A4A3A4"/>
          </p15:clr>
        </p15:guide>
        <p15:guide id="2" pos="24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ушкарева Марина Павловна" initials="ПМП" lastIdx="2" clrIdx="0">
    <p:extLst>
      <p:ext uri="{19B8F6BF-5375-455C-9EA6-DF929625EA0E}">
        <p15:presenceInfo xmlns:p15="http://schemas.microsoft.com/office/powerpoint/2012/main" userId="S-1-5-21-1728345262-248174907-492131701-55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AEF"/>
    <a:srgbClr val="EFEFEF"/>
    <a:srgbClr val="2147A9"/>
    <a:srgbClr val="574CE6"/>
    <a:srgbClr val="800000"/>
    <a:srgbClr val="E3EC6E"/>
    <a:srgbClr val="F8F8F8"/>
    <a:srgbClr val="654D35"/>
    <a:srgbClr val="CCFFFF"/>
    <a:srgbClr val="DBE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9072" autoAdjust="0"/>
  </p:normalViewPr>
  <p:slideViewPr>
    <p:cSldViewPr snapToGrid="0">
      <p:cViewPr varScale="1">
        <p:scale>
          <a:sx n="67" d="100"/>
          <a:sy n="67" d="100"/>
        </p:scale>
        <p:origin x="1902" y="54"/>
      </p:cViewPr>
      <p:guideLst>
        <p:guide orient="horz" pos="2495"/>
        <p:guide pos="24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4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26C0D48-5544-4D1E-92ED-7D29602D5A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546F38-6843-4BA4-9087-99FDAC1368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pPr rtl="0"/>
            <a:fld id="{7F37960E-1F7C-41B1-9A2B-96C83E797D56}" type="datetime1">
              <a:rPr lang="ru-RU" smtClean="0"/>
              <a:t>16.12.2022</a:t>
            </a:fld>
            <a:endParaRPr lang="ru-RU" dirty="0"/>
          </a:p>
        </p:txBody>
      </p:sp>
      <p:sp>
        <p:nvSpPr>
          <p:cNvPr id="4" name="Нижний колонтитул 3">
            <a:extLst>
              <a:ext uri="{FF2B5EF4-FFF2-40B4-BE49-F238E27FC236}">
                <a16:creationId xmlns:a16="http://schemas.microsoft.com/office/drawing/2014/main" id="{404D4C3A-831C-48BC-BBE8-779D18069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78A2E2F-4EBC-4E26-BCA0-463636F0B3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pPr rtl="0"/>
            <a:fld id="{4ED2A560-1C91-4773-B7AC-4FDF7293D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72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DEB9C201-AC4F-4363-955C-CEDBBD62208D}" type="datetime1">
              <a:rPr lang="ru-RU" smtClean="0"/>
              <a:pPr/>
              <a:t>16.12.2022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4038" y="1279525"/>
            <a:ext cx="345440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pPr rtl="0"/>
            <a:fld id="{A3F167F0-0840-1348-BFE4-C6298BBC069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24038" y="1279525"/>
            <a:ext cx="3454400" cy="3452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72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/>
          <p:nvPr/>
        </p:nvSpPr>
        <p:spPr>
          <a:xfrm>
            <a:off x="0" y="0"/>
            <a:ext cx="7920038" cy="7920038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Овал 10"/>
          <p:cNvSpPr/>
          <p:nvPr/>
        </p:nvSpPr>
        <p:spPr>
          <a:xfrm>
            <a:off x="2092" y="3080015"/>
            <a:ext cx="2722513" cy="484002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Овал 11"/>
          <p:cNvSpPr/>
          <p:nvPr/>
        </p:nvSpPr>
        <p:spPr>
          <a:xfrm>
            <a:off x="1137" y="3344016"/>
            <a:ext cx="1534507" cy="272801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Овал 12"/>
          <p:cNvSpPr/>
          <p:nvPr/>
        </p:nvSpPr>
        <p:spPr>
          <a:xfrm>
            <a:off x="5592495" y="1936009"/>
            <a:ext cx="1831509" cy="325601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Овал 13"/>
          <p:cNvSpPr/>
          <p:nvPr/>
        </p:nvSpPr>
        <p:spPr>
          <a:xfrm>
            <a:off x="5196493" y="-2741"/>
            <a:ext cx="1039505" cy="184800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sz="2079" noProof="0"/>
          </a:p>
        </p:txBody>
      </p:sp>
      <p:sp>
        <p:nvSpPr>
          <p:cNvPr id="15" name="Овал 14"/>
          <p:cNvSpPr/>
          <p:nvPr/>
        </p:nvSpPr>
        <p:spPr>
          <a:xfrm>
            <a:off x="5592495" y="6783717"/>
            <a:ext cx="643503" cy="1144005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Полилиния 5"/>
          <p:cNvSpPr>
            <a:spLocks noEditPoints="1"/>
          </p:cNvSpPr>
          <p:nvPr/>
        </p:nvSpPr>
        <p:spPr bwMode="gray">
          <a:xfrm>
            <a:off x="0" y="1835"/>
            <a:ext cx="7920038" cy="7918205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750269" y="2424900"/>
            <a:ext cx="5733231" cy="3092312"/>
          </a:xfrm>
        </p:spPr>
        <p:txBody>
          <a:bodyPr rtlCol="0" anchor="b"/>
          <a:lstStyle>
            <a:lvl1pPr>
              <a:defRPr sz="6236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750269" y="5517210"/>
            <a:ext cx="5733231" cy="994821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528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6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2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0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68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96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24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6303913" y="2146771"/>
            <a:ext cx="1144004" cy="198000"/>
          </a:xfrm>
        </p:spPr>
        <p:txBody>
          <a:bodyPr rtlCol="0"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rtl="0"/>
            <a:fld id="{E86AA575-909A-4E84-A73A-2B96081E700B}" type="datetime1">
              <a:rPr lang="ru-RU" noProof="0" smtClean="0"/>
              <a:t>16.12.2022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4845152" y="3803531"/>
            <a:ext cx="4457527" cy="198002"/>
          </a:xfrm>
        </p:spPr>
        <p:txBody>
          <a:bodyPr rtlCol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Прямоугольник 9"/>
          <p:cNvSpPr/>
          <p:nvPr userDrawn="1"/>
        </p:nvSpPr>
        <p:spPr>
          <a:xfrm>
            <a:off x="6780501" y="0"/>
            <a:ext cx="445502" cy="132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>
          <a:xfrm>
            <a:off x="6724113" y="337923"/>
            <a:ext cx="544502" cy="886572"/>
          </a:xfrm>
        </p:spPr>
        <p:txBody>
          <a:bodyPr rtlCol="0"/>
          <a:lstStyle>
            <a:lvl1pPr>
              <a:defRPr sz="3234" b="0" i="0">
                <a:latin typeface="+mj-lt"/>
              </a:defRPr>
            </a:lvl1pPr>
          </a:lstStyle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 19"/>
          <p:cNvGrpSpPr/>
          <p:nvPr/>
        </p:nvGrpSpPr>
        <p:grpSpPr>
          <a:xfrm>
            <a:off x="0" y="-2739"/>
            <a:ext cx="7920038" cy="7930463"/>
            <a:chOff x="0" y="-2373"/>
            <a:chExt cx="12192000" cy="6867027"/>
          </a:xfrm>
        </p:grpSpPr>
        <p:sp>
          <p:nvSpPr>
            <p:cNvPr id="12" name="Прямоугольник 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Прямоугольник 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Полилиния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49589" y="1955563"/>
            <a:ext cx="2507661" cy="2004456"/>
          </a:xfrm>
        </p:spPr>
        <p:txBody>
          <a:bodyPr rtlCol="0" anchor="b">
            <a:normAutofit/>
          </a:bodyPr>
          <a:lstStyle>
            <a:lvl1pPr algn="l">
              <a:defRPr sz="2656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935893" y="553041"/>
            <a:ext cx="3626558" cy="6823527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48"/>
            </a:lvl1pPr>
            <a:lvl2pPr marL="528020" indent="0">
              <a:buNone/>
              <a:defRPr sz="1848"/>
            </a:lvl2pPr>
            <a:lvl3pPr marL="1056041" indent="0">
              <a:buNone/>
              <a:defRPr sz="1848"/>
            </a:lvl3pPr>
            <a:lvl4pPr marL="1584061" indent="0">
              <a:buNone/>
              <a:defRPr sz="1848"/>
            </a:lvl4pPr>
            <a:lvl5pPr marL="2112081" indent="0">
              <a:buNone/>
              <a:defRPr sz="1848"/>
            </a:lvl5pPr>
            <a:lvl6pPr marL="2640101" indent="0">
              <a:buNone/>
              <a:defRPr sz="1848"/>
            </a:lvl6pPr>
            <a:lvl7pPr marL="3168122" indent="0">
              <a:buNone/>
              <a:defRPr sz="1848"/>
            </a:lvl7pPr>
            <a:lvl8pPr marL="3696142" indent="0">
              <a:buNone/>
              <a:defRPr sz="1848"/>
            </a:lvl8pPr>
            <a:lvl9pPr marL="4224162" indent="0">
              <a:buNone/>
              <a:defRPr sz="1848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 bwMode="gray">
          <a:xfrm>
            <a:off x="750270" y="4224020"/>
            <a:ext cx="2506980" cy="1584008"/>
          </a:xfrm>
        </p:spPr>
        <p:txBody>
          <a:bodyPr rtlCol="0">
            <a:normAutofit/>
          </a:bodyPr>
          <a:lstStyle>
            <a:lvl1pPr marL="330013" indent="-330013">
              <a:buFont typeface="Arial" panose="020B0604020202020204" pitchFamily="34" charset="0"/>
              <a:buChar char="•"/>
              <a:defRPr sz="1617">
                <a:solidFill>
                  <a:schemeClr val="bg1"/>
                </a:solidFill>
              </a:defRPr>
            </a:lvl1pPr>
            <a:lvl2pPr marL="528020" indent="0">
              <a:buNone/>
              <a:defRPr sz="1386"/>
            </a:lvl2pPr>
            <a:lvl3pPr marL="1056041" indent="0">
              <a:buNone/>
              <a:defRPr sz="1155"/>
            </a:lvl3pPr>
            <a:lvl4pPr marL="1584061" indent="0">
              <a:buNone/>
              <a:defRPr sz="1039"/>
            </a:lvl4pPr>
            <a:lvl5pPr marL="2112081" indent="0">
              <a:buNone/>
              <a:defRPr sz="1039"/>
            </a:lvl5pPr>
            <a:lvl6pPr marL="2640101" indent="0">
              <a:buNone/>
              <a:defRPr sz="1039"/>
            </a:lvl6pPr>
            <a:lvl7pPr marL="3168122" indent="0">
              <a:buNone/>
              <a:defRPr sz="1039"/>
            </a:lvl7pPr>
            <a:lvl8pPr marL="3696142" indent="0">
              <a:buNone/>
              <a:defRPr sz="1039"/>
            </a:lvl8pPr>
            <a:lvl9pPr marL="4224162" indent="0">
              <a:buNone/>
              <a:defRPr sz="1039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13EF0-FE8D-43FC-AE79-F77DF127C654}" type="datetime1">
              <a:rPr lang="ru-RU" noProof="0" smtClean="0"/>
              <a:t>16.12.2022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4" name="Прямоугольник 13"/>
          <p:cNvSpPr/>
          <p:nvPr/>
        </p:nvSpPr>
        <p:spPr>
          <a:xfrm>
            <a:off x="6780501" y="0"/>
            <a:ext cx="445502" cy="132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 19"/>
          <p:cNvGrpSpPr/>
          <p:nvPr/>
        </p:nvGrpSpPr>
        <p:grpSpPr>
          <a:xfrm>
            <a:off x="0" y="-2739"/>
            <a:ext cx="7920038" cy="7930463"/>
            <a:chOff x="0" y="-2373"/>
            <a:chExt cx="12192000" cy="6867027"/>
          </a:xfrm>
        </p:grpSpPr>
        <p:sp>
          <p:nvSpPr>
            <p:cNvPr id="12" name="Прямоугольник 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Прямоугольник 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Полилиния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35893" y="553042"/>
            <a:ext cx="3626558" cy="6813957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49589" y="1955563"/>
            <a:ext cx="2507661" cy="2004456"/>
          </a:xfrm>
        </p:spPr>
        <p:txBody>
          <a:bodyPr rtlCol="0" anchor="b">
            <a:normAutofit/>
          </a:bodyPr>
          <a:lstStyle>
            <a:lvl1pPr algn="l">
              <a:defRPr sz="2656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 bwMode="gray">
          <a:xfrm>
            <a:off x="750270" y="4224020"/>
            <a:ext cx="2506980" cy="1584008"/>
          </a:xfrm>
        </p:spPr>
        <p:txBody>
          <a:bodyPr rtlCol="0">
            <a:normAutofit/>
          </a:bodyPr>
          <a:lstStyle>
            <a:lvl1pPr marL="330013" indent="-330013">
              <a:buFont typeface="Arial" panose="020B0604020202020204" pitchFamily="34" charset="0"/>
              <a:buChar char="•"/>
              <a:defRPr sz="1617">
                <a:solidFill>
                  <a:schemeClr val="bg1"/>
                </a:solidFill>
              </a:defRPr>
            </a:lvl1pPr>
            <a:lvl2pPr marL="528020" indent="0">
              <a:buNone/>
              <a:defRPr sz="1386"/>
            </a:lvl2pPr>
            <a:lvl3pPr marL="1056041" indent="0">
              <a:buNone/>
              <a:defRPr sz="1155"/>
            </a:lvl3pPr>
            <a:lvl4pPr marL="1584061" indent="0">
              <a:buNone/>
              <a:defRPr sz="1039"/>
            </a:lvl4pPr>
            <a:lvl5pPr marL="2112081" indent="0">
              <a:buNone/>
              <a:defRPr sz="1039"/>
            </a:lvl5pPr>
            <a:lvl6pPr marL="2640101" indent="0">
              <a:buNone/>
              <a:defRPr sz="1039"/>
            </a:lvl6pPr>
            <a:lvl7pPr marL="3168122" indent="0">
              <a:buNone/>
              <a:defRPr sz="1039"/>
            </a:lvl7pPr>
            <a:lvl8pPr marL="3696142" indent="0">
              <a:buNone/>
              <a:defRPr sz="1039"/>
            </a:lvl8pPr>
            <a:lvl9pPr marL="4224162" indent="0">
              <a:buNone/>
              <a:defRPr sz="1039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9A25B9-C5B6-4321-9761-C8D3F1A3412A}" type="datetime1">
              <a:rPr lang="ru-RU" noProof="0" smtClean="0"/>
              <a:t>16.12.2022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4" name="Прямоугольник 13"/>
          <p:cNvSpPr/>
          <p:nvPr/>
        </p:nvSpPr>
        <p:spPr>
          <a:xfrm>
            <a:off x="6780501" y="0"/>
            <a:ext cx="445502" cy="132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750269" y="3006683"/>
            <a:ext cx="3134469" cy="3945353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033239" y="3006681"/>
            <a:ext cx="3134469" cy="3945352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7E678F-447A-480B-9B75-01799EA8EF53}" type="datetime1">
              <a:rPr lang="ru-RU" noProof="0" smtClean="0"/>
              <a:t>16.12.2022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750269" y="3006681"/>
            <a:ext cx="3134468" cy="665503"/>
          </a:xfrm>
        </p:spPr>
        <p:txBody>
          <a:bodyPr rtlCol="0" anchor="b">
            <a:noAutofit/>
          </a:bodyPr>
          <a:lstStyle>
            <a:lvl1pPr marL="0" indent="0">
              <a:buNone/>
              <a:defRPr sz="2772" b="0">
                <a:solidFill>
                  <a:schemeClr val="accent1"/>
                </a:solidFill>
              </a:defRPr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750269" y="3672185"/>
            <a:ext cx="3134469" cy="3279851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4033239" y="3006681"/>
            <a:ext cx="3134469" cy="665503"/>
          </a:xfrm>
        </p:spPr>
        <p:txBody>
          <a:bodyPr rtlCol="0" anchor="b">
            <a:noAutofit/>
          </a:bodyPr>
          <a:lstStyle>
            <a:lvl1pPr marL="0" indent="0">
              <a:buNone/>
              <a:defRPr sz="2772" b="0">
                <a:solidFill>
                  <a:schemeClr val="accent1"/>
                </a:solidFill>
              </a:defRPr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4033237" y="3672185"/>
            <a:ext cx="3134469" cy="3279851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2512C1-8A81-4FB1-A62C-2439B34D73D0}" type="datetime1">
              <a:rPr lang="ru-RU" noProof="0" smtClean="0"/>
              <a:t>16.12.2022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B13030-9547-48AA-9A77-B6FE0D9329CE}" type="datetime1">
              <a:rPr lang="ru-RU" noProof="0" smtClean="0"/>
              <a:t>16.12.2022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5B4ED4-48AB-41C5-85BE-36F29B424A13}" type="datetime1">
              <a:rPr lang="ru-RU" noProof="0" smtClean="0"/>
              <a:t>16.12.2022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6780501" y="0"/>
            <a:ext cx="445502" cy="132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235056-05E5-49FA-85B9-C13A880503DF}" type="datetime1">
              <a:rPr lang="ru-RU" noProof="0" smtClean="0"/>
              <a:t>16.12.2022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-2739"/>
            <a:ext cx="7920038" cy="7930463"/>
            <a:chOff x="0" y="-2373"/>
            <a:chExt cx="12192000" cy="6867027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Овал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272" y="3092308"/>
            <a:ext cx="2826465" cy="2637500"/>
          </a:xfrm>
        </p:spPr>
        <p:txBody>
          <a:bodyPr rtlCol="0" anchor="ctr"/>
          <a:lstStyle>
            <a:lvl1pPr algn="l">
              <a:defRPr sz="462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79420" y="3092309"/>
            <a:ext cx="2439529" cy="2637499"/>
          </a:xfrm>
        </p:spPr>
        <p:txBody>
          <a:bodyPr rtlCol="0" anchor="ctr"/>
          <a:lstStyle>
            <a:lvl1pPr marL="0" indent="0" algn="l">
              <a:buNone/>
              <a:defRPr sz="2310" cap="all">
                <a:solidFill>
                  <a:schemeClr val="accent1"/>
                </a:solidFill>
              </a:defRPr>
            </a:lvl1pPr>
            <a:lvl2pPr marL="528020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FE25B6-26B9-4795-9DB3-1F92AB5CD076}" type="datetime1">
              <a:rPr lang="ru-RU" noProof="0" smtClean="0"/>
              <a:t>16.12.2022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6780501" y="0"/>
            <a:ext cx="445502" cy="132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 —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0590" y="0"/>
            <a:ext cx="7920038" cy="7920038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271" y="2641269"/>
            <a:ext cx="2233930" cy="2637500"/>
          </a:xfrm>
        </p:spPr>
        <p:txBody>
          <a:bodyPr rtlCol="0" anchor="ctr"/>
          <a:lstStyle>
            <a:lvl1pPr algn="l">
              <a:defRPr sz="2656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35181B-387F-4E5B-AC56-E7811112EC5A}" type="datetime1">
              <a:rPr lang="ru-RU" noProof="0" smtClean="0"/>
              <a:t>16.12.2022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6780501" y="0"/>
            <a:ext cx="445502" cy="132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маркеров в виде значков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 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12741" y="2019635"/>
            <a:ext cx="2502295" cy="8315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425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6" name="Текст 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2741" y="2957780"/>
            <a:ext cx="2502295" cy="8315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425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7" name="Текст 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2741" y="3895925"/>
            <a:ext cx="2502295" cy="8315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425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8" name="Текст 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2741" y="4834071"/>
            <a:ext cx="2502295" cy="8315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425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9" name="Текст 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2741" y="5772216"/>
            <a:ext cx="2502295" cy="8315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425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0590" y="0"/>
            <a:ext cx="7920038" cy="7920038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271" y="2641269"/>
            <a:ext cx="2233930" cy="2637500"/>
          </a:xfrm>
        </p:spPr>
        <p:txBody>
          <a:bodyPr rtlCol="0" anchor="ctr"/>
          <a:lstStyle>
            <a:lvl1pPr algn="l">
              <a:defRPr sz="2656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6630CC-A9AF-4535-8F2C-F1F193CA8C0F}" type="datetime1">
              <a:rPr lang="ru-RU" noProof="0" smtClean="0"/>
              <a:t>16.12.2022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6780501" y="0"/>
            <a:ext cx="445502" cy="132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13580" y="2125527"/>
            <a:ext cx="348591" cy="619717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27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1" name="Рисунок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813580" y="3063672"/>
            <a:ext cx="348591" cy="619717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27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813580" y="4001818"/>
            <a:ext cx="348591" cy="619717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27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4" name="Рисунок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13580" y="4939964"/>
            <a:ext cx="348591" cy="619717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27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6" name="Рисунок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813580" y="5878107"/>
            <a:ext cx="348591" cy="619717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27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ветлый вертикальный маркированный список с 4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5651045" y="4276382"/>
            <a:ext cx="819724" cy="14572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079" noProof="0"/>
          </a:p>
        </p:txBody>
      </p:sp>
      <p:sp>
        <p:nvSpPr>
          <p:cNvPr id="32" name="Рисунок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58854" y="4469124"/>
            <a:ext cx="604106" cy="1073965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386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9" name="Овал 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4084255" y="4280813"/>
            <a:ext cx="819724" cy="14572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079" noProof="0"/>
          </a:p>
        </p:txBody>
      </p:sp>
      <p:sp>
        <p:nvSpPr>
          <p:cNvPr id="30" name="Рисунок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191456" y="4473555"/>
            <a:ext cx="604106" cy="1073965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386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5651045" y="923100"/>
            <a:ext cx="819724" cy="14572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079" noProof="0"/>
          </a:p>
        </p:txBody>
      </p:sp>
      <p:sp>
        <p:nvSpPr>
          <p:cNvPr id="3" name="Овал 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4085471" y="923100"/>
            <a:ext cx="819724" cy="14572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079" noProof="0"/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0590" y="0"/>
            <a:ext cx="7920038" cy="7920038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271" y="2641269"/>
            <a:ext cx="2233930" cy="2637500"/>
          </a:xfrm>
        </p:spPr>
        <p:txBody>
          <a:bodyPr rtlCol="0" anchor="ctr"/>
          <a:lstStyle>
            <a:lvl1pPr algn="l">
              <a:defRPr sz="2656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CC947A-8F53-4F5E-AF9C-EDEF04AD8794}" type="datetime1">
              <a:rPr lang="ru-RU" noProof="0" smtClean="0"/>
              <a:t>16.12.2022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6780501" y="0"/>
            <a:ext cx="445502" cy="132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9330" y="2715180"/>
            <a:ext cx="1510789" cy="894671"/>
          </a:xfrm>
        </p:spPr>
        <p:txBody>
          <a:bodyPr rtlCol="0">
            <a:normAutofit/>
          </a:bodyPr>
          <a:lstStyle>
            <a:lvl1pPr marL="0" indent="0" algn="ctr">
              <a:buNone/>
              <a:defRPr sz="1386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05512" y="2715180"/>
            <a:ext cx="1510789" cy="894671"/>
          </a:xfrm>
        </p:spPr>
        <p:txBody>
          <a:bodyPr rtlCol="0">
            <a:normAutofit/>
          </a:bodyPr>
          <a:lstStyle>
            <a:lvl1pPr marL="0" indent="0" algn="ctr">
              <a:buNone/>
              <a:defRPr sz="1386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9330" y="6072893"/>
            <a:ext cx="1510789" cy="894671"/>
          </a:xfrm>
        </p:spPr>
        <p:txBody>
          <a:bodyPr rtlCol="0">
            <a:normAutofit/>
          </a:bodyPr>
          <a:lstStyle>
            <a:lvl1pPr marL="0" indent="0" algn="ctr">
              <a:buNone/>
              <a:defRPr sz="1386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05512" y="6072893"/>
            <a:ext cx="1510789" cy="894671"/>
          </a:xfrm>
        </p:spPr>
        <p:txBody>
          <a:bodyPr rtlCol="0">
            <a:normAutofit/>
          </a:bodyPr>
          <a:lstStyle>
            <a:lvl1pPr marL="0" indent="0" algn="ctr">
              <a:buNone/>
              <a:defRPr sz="1386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0" name="Рисунок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2672" y="1115842"/>
            <a:ext cx="604106" cy="1073965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386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4" name="Рисунок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758854" y="1114761"/>
            <a:ext cx="604106" cy="1073965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386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тикальный маркированный список с 4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 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5651045" y="4276382"/>
            <a:ext cx="819724" cy="14572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079" noProof="0"/>
          </a:p>
        </p:txBody>
      </p:sp>
      <p:sp>
        <p:nvSpPr>
          <p:cNvPr id="21" name="Рисунок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58854" y="4469124"/>
            <a:ext cx="604106" cy="1073965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386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4084863" y="4280813"/>
            <a:ext cx="819724" cy="14572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079" noProof="0"/>
          </a:p>
        </p:txBody>
      </p:sp>
      <p:sp>
        <p:nvSpPr>
          <p:cNvPr id="24" name="Рисунок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192672" y="4473555"/>
            <a:ext cx="604106" cy="1073965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386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9" name="Овал 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5651045" y="923100"/>
            <a:ext cx="819724" cy="14572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079" noProof="0"/>
          </a:p>
        </p:txBody>
      </p:sp>
      <p:sp>
        <p:nvSpPr>
          <p:cNvPr id="30" name="Овал 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4084863" y="923100"/>
            <a:ext cx="819724" cy="14572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079" noProof="0"/>
          </a:p>
        </p:txBody>
      </p:sp>
      <p:sp>
        <p:nvSpPr>
          <p:cNvPr id="31" name="Рисунок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2672" y="1115842"/>
            <a:ext cx="604106" cy="1073965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386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32" name="Рисунок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758854" y="1114761"/>
            <a:ext cx="604106" cy="1073965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386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0590" y="0"/>
            <a:ext cx="7920038" cy="7920038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271" y="2641269"/>
            <a:ext cx="2233930" cy="2637500"/>
          </a:xfrm>
        </p:spPr>
        <p:txBody>
          <a:bodyPr rtlCol="0" anchor="ctr"/>
          <a:lstStyle>
            <a:lvl1pPr algn="l">
              <a:defRPr sz="2656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BC0FA3-29EB-469B-9530-6BBADAB7B2D7}" type="datetime1">
              <a:rPr lang="ru-RU" noProof="0" smtClean="0"/>
              <a:t>16.12.2022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6780501" y="0"/>
            <a:ext cx="445502" cy="132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9330" y="2715180"/>
            <a:ext cx="1510789" cy="894671"/>
          </a:xfrm>
        </p:spPr>
        <p:txBody>
          <a:bodyPr rtlCol="0">
            <a:normAutofit/>
          </a:bodyPr>
          <a:lstStyle>
            <a:lvl1pPr marL="0" indent="0" algn="ctr">
              <a:buNone/>
              <a:defRPr sz="1386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05512" y="2715180"/>
            <a:ext cx="1510789" cy="894671"/>
          </a:xfrm>
        </p:spPr>
        <p:txBody>
          <a:bodyPr rtlCol="0">
            <a:normAutofit/>
          </a:bodyPr>
          <a:lstStyle>
            <a:lvl1pPr marL="0" indent="0" algn="ctr">
              <a:buNone/>
              <a:defRPr sz="1386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9330" y="6072893"/>
            <a:ext cx="1510789" cy="894671"/>
          </a:xfrm>
        </p:spPr>
        <p:txBody>
          <a:bodyPr rtlCol="0">
            <a:normAutofit/>
          </a:bodyPr>
          <a:lstStyle>
            <a:lvl1pPr marL="0" indent="0" algn="ctr">
              <a:buNone/>
              <a:defRPr sz="1386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05512" y="6072893"/>
            <a:ext cx="1510789" cy="894671"/>
          </a:xfrm>
        </p:spPr>
        <p:txBody>
          <a:bodyPr rtlCol="0">
            <a:normAutofit/>
          </a:bodyPr>
          <a:lstStyle>
            <a:lvl1pPr marL="0" indent="0" algn="ctr">
              <a:buNone/>
              <a:defRPr sz="1386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тикальный маркированный список с 2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 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5651045" y="2580221"/>
            <a:ext cx="819724" cy="14572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079" noProof="0"/>
          </a:p>
        </p:txBody>
      </p:sp>
      <p:sp>
        <p:nvSpPr>
          <p:cNvPr id="30" name="Овал 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4084863" y="2580221"/>
            <a:ext cx="819724" cy="14572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079" noProof="0"/>
          </a:p>
        </p:txBody>
      </p:sp>
      <p:sp>
        <p:nvSpPr>
          <p:cNvPr id="31" name="Рисунок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2672" y="2772963"/>
            <a:ext cx="604106" cy="1073965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386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32" name="Рисунок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758854" y="2771882"/>
            <a:ext cx="604106" cy="1073965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386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0590" y="0"/>
            <a:ext cx="7920038" cy="7920038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271" y="2641269"/>
            <a:ext cx="2233930" cy="2637500"/>
          </a:xfrm>
        </p:spPr>
        <p:txBody>
          <a:bodyPr rtlCol="0" anchor="ctr"/>
          <a:lstStyle>
            <a:lvl1pPr algn="l">
              <a:defRPr sz="2656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27B839-FF0E-42D3-9556-B9897ECA7F5F}" type="datetime1">
              <a:rPr lang="ru-RU" noProof="0" smtClean="0"/>
              <a:t>16.12.2022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6780501" y="0"/>
            <a:ext cx="445502" cy="132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9330" y="4372301"/>
            <a:ext cx="1510789" cy="1736282"/>
          </a:xfrm>
        </p:spPr>
        <p:txBody>
          <a:bodyPr rtlCol="0">
            <a:noAutofit/>
          </a:bodyPr>
          <a:lstStyle>
            <a:lvl1pPr marL="0" indent="0" algn="ctr">
              <a:buNone/>
              <a:defRPr sz="1386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05512" y="4372301"/>
            <a:ext cx="1510789" cy="1736282"/>
          </a:xfrm>
        </p:spPr>
        <p:txBody>
          <a:bodyPr rtlCol="0">
            <a:noAutofit/>
          </a:bodyPr>
          <a:lstStyle>
            <a:lvl1pPr marL="0" indent="0" algn="ctr">
              <a:buNone/>
              <a:defRPr sz="1386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Горизонтальный маркированный список с 4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 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5459709" y="4597959"/>
            <a:ext cx="677162" cy="120384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079" noProof="0"/>
          </a:p>
        </p:txBody>
      </p:sp>
      <p:sp>
        <p:nvSpPr>
          <p:cNvPr id="33" name="Рисунок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544482" y="4761637"/>
            <a:ext cx="507616" cy="876484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386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9" name="Овал 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5459709" y="2231518"/>
            <a:ext cx="677162" cy="12038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079" noProof="0"/>
          </a:p>
        </p:txBody>
      </p:sp>
      <p:sp>
        <p:nvSpPr>
          <p:cNvPr id="30" name="Рисунок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544482" y="2395196"/>
            <a:ext cx="507616" cy="876484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386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0590" y="0"/>
            <a:ext cx="7920038" cy="7920038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271" y="2641269"/>
            <a:ext cx="2233930" cy="2637500"/>
          </a:xfrm>
        </p:spPr>
        <p:txBody>
          <a:bodyPr rtlCol="0" anchor="ctr"/>
          <a:lstStyle>
            <a:lvl1pPr algn="l">
              <a:defRPr sz="2656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933AA0-1871-4D22-9234-42BFA2DFD622}" type="datetime1">
              <a:rPr lang="ru-RU" noProof="0" smtClean="0"/>
              <a:t>16.12.2022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6780501" y="0"/>
            <a:ext cx="445502" cy="132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0868" y="2126090"/>
            <a:ext cx="1360962" cy="1414770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386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3979" y="2126090"/>
            <a:ext cx="1360962" cy="1414770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386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20868" y="4494176"/>
            <a:ext cx="1360962" cy="1411407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386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3979" y="4494176"/>
            <a:ext cx="1360962" cy="1411407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386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0" name="Овал 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3294167" y="2231518"/>
            <a:ext cx="677162" cy="12038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079" noProof="0"/>
          </a:p>
        </p:txBody>
      </p:sp>
      <p:sp>
        <p:nvSpPr>
          <p:cNvPr id="21" name="Рисунок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378940" y="2395196"/>
            <a:ext cx="507616" cy="876484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386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3294167" y="4597959"/>
            <a:ext cx="677162" cy="12038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079" noProof="0"/>
          </a:p>
        </p:txBody>
      </p:sp>
      <p:sp>
        <p:nvSpPr>
          <p:cNvPr id="24" name="Рисунок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78940" y="4761637"/>
            <a:ext cx="507616" cy="876484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386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 8"/>
          <p:cNvGrpSpPr/>
          <p:nvPr/>
        </p:nvGrpSpPr>
        <p:grpSpPr>
          <a:xfrm>
            <a:off x="0" y="-2739"/>
            <a:ext cx="7920038" cy="7930463"/>
            <a:chOff x="0" y="-2373"/>
            <a:chExt cx="12192000" cy="686702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7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 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Полилиния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Полилиния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 bwMode="gray">
          <a:xfrm>
            <a:off x="750268" y="1124452"/>
            <a:ext cx="5691497" cy="816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750270" y="3006681"/>
            <a:ext cx="5691496" cy="394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18951" y="7384254"/>
            <a:ext cx="643502" cy="3520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55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50BD660-1F04-425F-B3B4-F2FF4576CCBF}" type="datetime1">
              <a:rPr lang="ru-RU" noProof="0" smtClean="0"/>
              <a:t>16.12.2022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343227" y="7381687"/>
            <a:ext cx="2507359" cy="3520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55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2" name="Прямоугольник 21"/>
          <p:cNvSpPr/>
          <p:nvPr/>
        </p:nvSpPr>
        <p:spPr>
          <a:xfrm>
            <a:off x="6780501" y="0"/>
            <a:ext cx="445502" cy="132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25109" y="341528"/>
            <a:ext cx="544502" cy="8865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234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47" r:id="rId15"/>
  </p:sldLayoutIdLst>
  <p:hf hdr="0" ftr="0" dt="0"/>
  <p:txStyles>
    <p:titleStyle>
      <a:lvl1pPr algn="l" defTabSz="528020" rtl="0" eaLnBrk="1" latinLnBrk="0" hangingPunct="1">
        <a:spcBef>
          <a:spcPct val="0"/>
        </a:spcBef>
        <a:buNone/>
        <a:defRPr sz="4158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96015" indent="-396015" algn="l" defTabSz="528020" rtl="0" eaLnBrk="1" latinLnBrk="0" hangingPunct="1">
        <a:spcBef>
          <a:spcPts val="115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79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58033" indent="-330013" algn="l" defTabSz="528020" rtl="0" eaLnBrk="1" latinLnBrk="0" hangingPunct="1">
        <a:spcBef>
          <a:spcPts val="115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48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20051" indent="-264010" algn="l" defTabSz="528020" rtl="0" eaLnBrk="1" latinLnBrk="0" hangingPunct="1">
        <a:spcBef>
          <a:spcPts val="115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1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48071" indent="-264010" algn="l" defTabSz="528020" rtl="0" eaLnBrk="1" latinLnBrk="0" hangingPunct="1">
        <a:spcBef>
          <a:spcPts val="115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86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376091" indent="-264010" algn="l" defTabSz="528020" rtl="0" eaLnBrk="1" latinLnBrk="0" hangingPunct="1">
        <a:spcBef>
          <a:spcPts val="115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86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904112" indent="-264010" algn="l" defTabSz="528020" rtl="0" eaLnBrk="1" latinLnBrk="0" hangingPunct="1">
        <a:spcBef>
          <a:spcPts val="115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86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432132" indent="-264010" algn="l" defTabSz="528020" rtl="0" eaLnBrk="1" latinLnBrk="0" hangingPunct="1">
        <a:spcBef>
          <a:spcPts val="115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86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960152" indent="-264010" algn="l" defTabSz="528020" rtl="0" eaLnBrk="1" latinLnBrk="0" hangingPunct="1">
        <a:spcBef>
          <a:spcPts val="115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86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488172" indent="-264010" algn="l" defTabSz="528020" rtl="0" eaLnBrk="1" latinLnBrk="0" hangingPunct="1">
        <a:spcBef>
          <a:spcPts val="115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86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528020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consultantplus://offline/ref=51FFC7BCF659B3634B236EA62AB8A489172557AA6259D2C1D804F2CB47280153FB99F0684CD499E0036DEA3499AADC2E6DE701C5907980F635E3EB8BaBvAG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feb.rgup.ru/?mod=pages&amp;id=170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243812" y="5282855"/>
            <a:ext cx="4496573" cy="2084897"/>
            <a:chOff x="3238501" y="5040970"/>
            <a:chExt cx="4543425" cy="232294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238501" y="5040970"/>
              <a:ext cx="4543425" cy="2322944"/>
            </a:xfrm>
            <a:prstGeom prst="rect">
              <a:avLst/>
            </a:prstGeom>
            <a:solidFill>
              <a:srgbClr val="DBEF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313467" y="5160353"/>
              <a:ext cx="4373208" cy="2088172"/>
            </a:xfrm>
            <a:prstGeom prst="rect">
              <a:avLst/>
            </a:prstGeom>
            <a:solidFill>
              <a:srgbClr val="DBEF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05556" y="5248389"/>
              <a:ext cx="4409312" cy="1817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5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Государственная система бесплатной юридической помощи в Хабаровском крае</a:t>
              </a:r>
              <a:endParaRPr lang="ru-RU" sz="2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09588723-F88E-4F02-B1A9-D1224233BEEF}"/>
              </a:ext>
            </a:extLst>
          </p:cNvPr>
          <p:cNvSpPr txBox="1">
            <a:spLocks/>
          </p:cNvSpPr>
          <p:nvPr/>
        </p:nvSpPr>
        <p:spPr bwMode="gray">
          <a:xfrm>
            <a:off x="337625" y="2785653"/>
            <a:ext cx="3060334" cy="2556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28020" rtl="0" eaLnBrk="1" latinLnBrk="0" hangingPunct="1">
              <a:spcBef>
                <a:spcPct val="0"/>
              </a:spcBef>
              <a:buNone/>
              <a:defRPr sz="2656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ЗАКОН,</a:t>
            </a:r>
            <a:b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понятный населению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83434" y="2955483"/>
            <a:ext cx="636654" cy="6366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43" y="4053287"/>
            <a:ext cx="743145" cy="7418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12" y="1665460"/>
            <a:ext cx="847676" cy="777388"/>
          </a:xfrm>
          <a:prstGeom prst="rect">
            <a:avLst/>
          </a:prstGeom>
        </p:spPr>
      </p:pic>
      <p:sp>
        <p:nvSpPr>
          <p:cNvPr id="21" name="Текст 2">
            <a:extLst>
              <a:ext uri="{FF2B5EF4-FFF2-40B4-BE49-F238E27FC236}">
                <a16:creationId xmlns:a16="http://schemas.microsoft.com/office/drawing/2014/main" id="{902B5742-D468-45B7-9156-641CD4D80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395" y="1420710"/>
            <a:ext cx="3479591" cy="1200211"/>
          </a:xfrm>
        </p:spPr>
        <p:txBody>
          <a:bodyPr rtlCol="0">
            <a:normAutofit/>
          </a:bodyPr>
          <a:lstStyle/>
          <a:p>
            <a:pPr rtl="0"/>
            <a:r>
              <a:rPr lang="ru-RU" b="1" i="1" dirty="0" smtClean="0"/>
              <a:t>Субъекты</a:t>
            </a:r>
            <a:endParaRPr lang="ru-RU" b="1" i="1" dirty="0"/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D88D3AC9-532C-45CE-A886-41FE54A32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2395" y="2759373"/>
            <a:ext cx="3527990" cy="1033954"/>
          </a:xfrm>
        </p:spPr>
        <p:txBody>
          <a:bodyPr rtlCol="0">
            <a:normAutofit/>
          </a:bodyPr>
          <a:lstStyle/>
          <a:p>
            <a:pPr rtl="0"/>
            <a:r>
              <a:rPr lang="ru-RU" b="1" i="1" dirty="0" smtClean="0"/>
              <a:t>Механизмы</a:t>
            </a:r>
            <a:endParaRPr lang="ru-RU" b="1" i="1" dirty="0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CB033E00-5119-4205-BD29-9D1A753BE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12395" y="3919834"/>
            <a:ext cx="3497191" cy="1142785"/>
          </a:xfrm>
        </p:spPr>
        <p:txBody>
          <a:bodyPr rtlCol="0">
            <a:normAutofit/>
          </a:bodyPr>
          <a:lstStyle/>
          <a:p>
            <a:pPr rtl="0"/>
            <a:r>
              <a:rPr lang="ru-RU" b="1" i="1" dirty="0" smtClean="0"/>
              <a:t>Детали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6427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84066" y="700220"/>
            <a:ext cx="52572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DBEFF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Кто имеет право на получение бесплатной </a:t>
            </a:r>
            <a:r>
              <a:rPr lang="ru-RU" sz="2800" b="1" dirty="0">
                <a:solidFill>
                  <a:srgbClr val="DBEFF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юридической </a:t>
            </a:r>
            <a:r>
              <a:rPr lang="ru-RU" sz="2800" b="1" dirty="0" smtClean="0">
                <a:solidFill>
                  <a:srgbClr val="DBEFF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помощи?  </a:t>
            </a:r>
            <a:endParaRPr lang="ru-RU" sz="3600" dirty="0">
              <a:solidFill>
                <a:srgbClr val="DBEFF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53" y="654463"/>
            <a:ext cx="1305998" cy="1203520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40553" y="2685329"/>
            <a:ext cx="7431847" cy="307310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малоимущие </a:t>
            </a:r>
            <a:r>
              <a:rPr lang="ru-RU" sz="20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граждане и </a:t>
            </a:r>
            <a:r>
              <a:rPr lang="ru-RU" sz="20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инвалиды </a:t>
            </a:r>
            <a:r>
              <a:rPr lang="ru-RU" sz="20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и II </a:t>
            </a:r>
            <a:r>
              <a:rPr lang="ru-RU" sz="20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группы</a:t>
            </a:r>
          </a:p>
          <a:p>
            <a:r>
              <a:rPr lang="ru-RU" sz="20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реабилитированные лица </a:t>
            </a:r>
            <a:endParaRPr lang="ru-RU" sz="2000" dirty="0" smtClean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0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ветераны ВОВ, ветераны боевых действий </a:t>
            </a:r>
            <a:r>
              <a:rPr lang="ru-RU" sz="20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труженики тыла </a:t>
            </a:r>
            <a:endParaRPr lang="ru-RU" sz="2000" dirty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0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дети-инвалиды, </a:t>
            </a:r>
            <a:r>
              <a:rPr lang="ru-RU" sz="20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дети-сироты</a:t>
            </a:r>
            <a:r>
              <a:rPr lang="ru-RU" sz="20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ru-RU" sz="20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оставшиеся без попечения родителей </a:t>
            </a:r>
          </a:p>
          <a:p>
            <a:r>
              <a:rPr lang="ru-RU" sz="20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граждане пожилого возраста и инвалиды, проживающие в </a:t>
            </a:r>
            <a:r>
              <a:rPr lang="ru-RU" sz="20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социальных организациях</a:t>
            </a:r>
            <a:endParaRPr lang="ru-RU" sz="2000" dirty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000" dirty="0" smtClean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32" y="5654110"/>
            <a:ext cx="2291106" cy="2265928"/>
          </a:xfrm>
          <a:prstGeom prst="rect">
            <a:avLst/>
          </a:prstGeom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340553" y="5797557"/>
            <a:ext cx="5544681" cy="3073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6015" indent="-396015" algn="l" defTabSz="528020" rtl="0" eaLnBrk="1" latinLnBrk="0" hangingPunct="1">
              <a:spcBef>
                <a:spcPts val="1155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79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58033" indent="-330013" algn="l" defTabSz="528020" rtl="0" eaLnBrk="1" latinLnBrk="0" hangingPunct="1">
              <a:spcBef>
                <a:spcPts val="1155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48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528020" rtl="0" eaLnBrk="1" latinLnBrk="0" hangingPunct="1">
              <a:spcBef>
                <a:spcPts val="1155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1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528020" rtl="0" eaLnBrk="1" latinLnBrk="0" hangingPunct="1">
              <a:spcBef>
                <a:spcPts val="1155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8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528020" rtl="0" eaLnBrk="1" latinLnBrk="0" hangingPunct="1">
              <a:spcBef>
                <a:spcPts val="1155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8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528020" rtl="0" eaLnBrk="1" latinLnBrk="0" hangingPunct="1">
              <a:spcBef>
                <a:spcPts val="1155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8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528020" rtl="0" eaLnBrk="1" latinLnBrk="0" hangingPunct="1">
              <a:spcBef>
                <a:spcPts val="1155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8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528020" rtl="0" eaLnBrk="1" latinLnBrk="0" hangingPunct="1">
              <a:spcBef>
                <a:spcPts val="1155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8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528020" rtl="0" eaLnBrk="1" latinLnBrk="0" hangingPunct="1">
              <a:spcBef>
                <a:spcPts val="1155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8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граждане, пострадавшие в результате чрезвычайной ситуации</a:t>
            </a:r>
          </a:p>
          <a:p>
            <a:r>
              <a:rPr lang="ru-RU" sz="20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лица, желающие принять на </a:t>
            </a:r>
            <a:r>
              <a:rPr lang="ru-RU" sz="20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воспитание ребенка</a:t>
            </a:r>
          </a:p>
          <a:p>
            <a:r>
              <a:rPr lang="ru-RU" sz="20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пострадавшие «дольщики»</a:t>
            </a:r>
          </a:p>
          <a:p>
            <a:endParaRPr lang="ru-RU" sz="2000" dirty="0" smtClean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000" dirty="0" smtClean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40553" y="2641525"/>
            <a:ext cx="7468487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15" indent="-396015" defTabSz="528020">
              <a:spcBef>
                <a:spcPts val="1155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лица </a:t>
            </a:r>
            <a:r>
              <a:rPr lang="ru-RU" sz="20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без определенного места </a:t>
            </a:r>
            <a:r>
              <a:rPr lang="ru-RU" sz="20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0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жительства </a:t>
            </a:r>
            <a:r>
              <a:rPr lang="ru-RU" sz="20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занятий</a:t>
            </a:r>
          </a:p>
          <a:p>
            <a:pPr marL="396015" indent="-396015" defTabSz="528020">
              <a:spcBef>
                <a:spcPts val="1155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неработающие инвалиды III группы</a:t>
            </a:r>
          </a:p>
          <a:p>
            <a:pPr marL="396015" indent="-396015" defTabSz="528020">
              <a:spcBef>
                <a:spcPts val="1155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представители коренных малочисленных </a:t>
            </a:r>
            <a:r>
              <a:rPr lang="ru-RU" sz="20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народов</a:t>
            </a:r>
            <a:endParaRPr lang="ru-RU" sz="2000" dirty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96015" indent="-396015" defTabSz="528020">
              <a:spcBef>
                <a:spcPts val="1155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беременные </a:t>
            </a:r>
            <a:r>
              <a:rPr lang="ru-RU" sz="20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женщины и женщины, имеющие детей в возрасте до трех </a:t>
            </a:r>
            <a:r>
              <a:rPr lang="ru-RU" sz="20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лет</a:t>
            </a:r>
          </a:p>
          <a:p>
            <a:pPr marL="396015" indent="-396015" defTabSz="528020">
              <a:spcBef>
                <a:spcPts val="1155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беженцы с территории Украины, ДНР и </a:t>
            </a:r>
            <a:r>
              <a:rPr lang="ru-RU" sz="20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ЛНР</a:t>
            </a:r>
          </a:p>
          <a:p>
            <a:pPr marL="396015" indent="-396015" defTabSz="528020">
              <a:spcBef>
                <a:spcPts val="1155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мобилизованные граждане и военнослужащие, принимающие участие в СВО</a:t>
            </a:r>
          </a:p>
          <a:p>
            <a:pPr marL="396015" indent="-396015" defTabSz="528020">
              <a:spcBef>
                <a:spcPts val="1155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иные </a:t>
            </a:r>
            <a:r>
              <a:rPr lang="ru-RU" sz="20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категории граждан</a:t>
            </a:r>
          </a:p>
          <a:p>
            <a:pPr defTabSz="528020">
              <a:spcBef>
                <a:spcPts val="1155"/>
              </a:spcBef>
              <a:buClr>
                <a:schemeClr val="accent1"/>
              </a:buClr>
              <a:buSzPct val="80000"/>
            </a:pPr>
            <a:endParaRPr lang="ru-RU" sz="2000" dirty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96015" indent="-396015" defTabSz="528020">
              <a:spcBef>
                <a:spcPts val="1155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ru-RU" sz="2000" dirty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96015" indent="-396015" defTabSz="528020">
              <a:spcBef>
                <a:spcPts val="1155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ru-RU" sz="2000" dirty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528020">
              <a:spcBef>
                <a:spcPts val="1155"/>
              </a:spcBef>
              <a:buClr>
                <a:schemeClr val="accent1"/>
              </a:buClr>
              <a:buSzPct val="80000"/>
            </a:pPr>
            <a:endParaRPr lang="ru-RU" sz="2000" dirty="0" smtClean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96015" indent="-396015" defTabSz="528020">
              <a:spcBef>
                <a:spcPts val="1155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ru-RU" sz="2000" dirty="0" smtClean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53" y="654463"/>
            <a:ext cx="1552578" cy="14307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184066" y="700220"/>
            <a:ext cx="52572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DBEFF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Кто имеет право на получение бесплатной </a:t>
            </a:r>
            <a:r>
              <a:rPr lang="ru-RU" sz="2800" b="1" dirty="0">
                <a:solidFill>
                  <a:srgbClr val="DBEFF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юридической </a:t>
            </a:r>
            <a:r>
              <a:rPr lang="ru-RU" sz="2800" b="1" dirty="0" smtClean="0">
                <a:solidFill>
                  <a:srgbClr val="DBEFF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помощи?  </a:t>
            </a:r>
            <a:endParaRPr lang="ru-RU" sz="3600" dirty="0">
              <a:solidFill>
                <a:srgbClr val="DBEFF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95" y="2212900"/>
            <a:ext cx="1702479" cy="1701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t="14247" r="7951" b="14023"/>
          <a:stretch/>
        </p:blipFill>
        <p:spPr>
          <a:xfrm>
            <a:off x="205242" y="7100292"/>
            <a:ext cx="552292" cy="4894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8284" y="6904375"/>
            <a:ext cx="2649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Федеральный закон от 21.11.2011 № 324-ФЗ </a:t>
            </a:r>
            <a:r>
              <a:rPr lang="ru-RU" sz="12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2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12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 бесплатной юридической помощи в Российской Федерации»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t="14247" r="7951" b="14023"/>
          <a:stretch/>
        </p:blipFill>
        <p:spPr>
          <a:xfrm>
            <a:off x="3651998" y="7095456"/>
            <a:ext cx="552292" cy="4894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80510" y="6904374"/>
            <a:ext cx="31956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Закон Хабаровского края от 28.11.2012 № 237 «О </a:t>
            </a:r>
            <a:r>
              <a:rPr lang="ru-RU" sz="12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реализации отдельных полномочий Хабаровского края в области обеспечения граждан бесплатной юридической помощью»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904374"/>
            <a:ext cx="7920038" cy="0"/>
          </a:xfrm>
          <a:prstGeom prst="line">
            <a:avLst/>
          </a:prstGeom>
          <a:ln w="25400">
            <a:solidFill>
              <a:srgbClr val="5AAAE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0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99623" y="697696"/>
            <a:ext cx="5257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DBEFF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Бесплатная юридическая помощь</a:t>
            </a:r>
            <a:endParaRPr lang="ru-RU" sz="4000" dirty="0">
              <a:solidFill>
                <a:srgbClr val="DBEFF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3778" y="3498956"/>
            <a:ext cx="33754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A4F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sz="1600" b="1" dirty="0" smtClean="0">
                <a:solidFill>
                  <a:srgbClr val="2A4F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равовое </a:t>
            </a:r>
            <a:r>
              <a:rPr lang="ru-RU" sz="1600" b="1" dirty="0">
                <a:solidFill>
                  <a:srgbClr val="2A4F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консультирование в устной и письменной форме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3777" y="4963845"/>
            <a:ext cx="33754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sz="1600" b="1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оставление </a:t>
            </a:r>
            <a:r>
              <a:rPr lang="ru-RU" sz="1600" b="1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заявлений, жалоб, ходатайств и других документов правового характера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3777" y="6428734"/>
            <a:ext cx="33754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sz="1600" b="1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редставление </a:t>
            </a:r>
            <a:r>
              <a:rPr lang="ru-RU" sz="1600" b="1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интересов гражданина в судах, государственных и муниципальных </a:t>
            </a:r>
            <a:r>
              <a:rPr lang="ru-RU" sz="1600" b="1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органах, организациях</a:t>
            </a:r>
            <a:endParaRPr lang="ru-RU" sz="1600" b="1" dirty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9" y="517506"/>
            <a:ext cx="1350281" cy="135028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65481" y="4368117"/>
            <a:ext cx="2859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Органы исполнительной власти края и подведомственные им учреждения</a:t>
            </a:r>
            <a:endParaRPr lang="ru-RU" sz="1400" b="1" dirty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65481" y="6068681"/>
            <a:ext cx="3034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lang="ru-RU" sz="1400" b="1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осударственное юридическое бюро края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29403" y="7413619"/>
            <a:ext cx="31803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ru-RU" sz="1400" b="1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двокаты</a:t>
            </a:r>
            <a:endParaRPr lang="ru-RU" sz="1400" b="1" dirty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40" y="6701768"/>
            <a:ext cx="668268" cy="7118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83" y="3719843"/>
            <a:ext cx="579918" cy="6482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54" y="5332154"/>
            <a:ext cx="916121" cy="916121"/>
          </a:xfrm>
          <a:prstGeom prst="rect">
            <a:avLst/>
          </a:prstGeom>
        </p:spPr>
      </p:pic>
      <p:sp>
        <p:nvSpPr>
          <p:cNvPr id="4" name="Двойные круглые скобки 3"/>
          <p:cNvSpPr/>
          <p:nvPr/>
        </p:nvSpPr>
        <p:spPr>
          <a:xfrm>
            <a:off x="214009" y="2856520"/>
            <a:ext cx="3900792" cy="4895653"/>
          </a:xfrm>
          <a:prstGeom prst="bracketPair">
            <a:avLst/>
          </a:prstGeom>
          <a:ln w="25400">
            <a:solidFill>
              <a:srgbClr val="5AAAE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3776" y="2456951"/>
            <a:ext cx="33754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AAA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Виды </a:t>
            </a:r>
          </a:p>
          <a:p>
            <a:pPr algn="ctr"/>
            <a:r>
              <a:rPr lang="ru-RU" sz="2000" b="1" dirty="0" smtClean="0">
                <a:solidFill>
                  <a:srgbClr val="5AAA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юридической </a:t>
            </a:r>
          </a:p>
          <a:p>
            <a:pPr algn="ctr"/>
            <a:r>
              <a:rPr lang="ru-RU" sz="2000" b="1" dirty="0" smtClean="0">
                <a:solidFill>
                  <a:srgbClr val="5AAA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помощи</a:t>
            </a:r>
            <a:endParaRPr lang="ru-RU" sz="2000" b="1" dirty="0">
              <a:solidFill>
                <a:srgbClr val="5AAAE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46493" y="2557722"/>
            <a:ext cx="33754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5AAA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Участники государственной системы бесплатной юридической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7604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03108" y="641470"/>
            <a:ext cx="66874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DBEFF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Государственное </a:t>
            </a:r>
            <a:br>
              <a:rPr lang="ru-RU" sz="3600" b="1" dirty="0" smtClean="0">
                <a:solidFill>
                  <a:srgbClr val="DBEFF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DBEFF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юридическое </a:t>
            </a:r>
            <a:br>
              <a:rPr lang="ru-RU" sz="3600" b="1" dirty="0" smtClean="0">
                <a:solidFill>
                  <a:srgbClr val="DBEFF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DBEFF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бюро </a:t>
            </a:r>
            <a:r>
              <a:rPr lang="ru-RU" sz="3600" b="1" dirty="0">
                <a:solidFill>
                  <a:srgbClr val="DBEFF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0731" y="6594994"/>
            <a:ext cx="6521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Центр телефонного обслуживания: </a:t>
            </a:r>
            <a:r>
              <a:rPr lang="ru-RU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8 800 100 42 12</a:t>
            </a:r>
            <a:endParaRPr lang="ru-RU" dirty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4" y="6523673"/>
            <a:ext cx="534309" cy="4398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439" y="2730960"/>
            <a:ext cx="35573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lang="ru-RU" sz="1600" b="1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Амурск</a:t>
            </a:r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ул. Амурская, д. 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370" y="3089061"/>
            <a:ext cx="59428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г. Вяземский</a:t>
            </a:r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ул. Ленина, д. 4, тел. </a:t>
            </a: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(42153) 3 33 62</a:t>
            </a:r>
            <a:endParaRPr lang="ru-RU" sz="1600" dirty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369" y="3393698"/>
            <a:ext cx="492634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600" b="1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г. Комсомольск-на-Амуре:</a:t>
            </a:r>
          </a:p>
          <a:p>
            <a:pPr algn="just"/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просп. Интернациональный, д. 10, корп. 2, </a:t>
            </a: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тел</a:t>
            </a:r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(</a:t>
            </a: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4217) 23 18 90</a:t>
            </a:r>
            <a:endParaRPr lang="ru-RU" sz="1600" dirty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ул. Калинина, д. 6, тел. (</a:t>
            </a: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4217) 23 18 90</a:t>
            </a:r>
            <a:endParaRPr lang="ru-RU" sz="1600" dirty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936" y="5551693"/>
            <a:ext cx="63942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г. Николаевск-на-Амуре</a:t>
            </a:r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ул. </a:t>
            </a:r>
            <a:r>
              <a:rPr lang="ru-RU" sz="1600" dirty="0" err="1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Кантера</a:t>
            </a:r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д. 24а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9474" y="4445974"/>
            <a:ext cx="58588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г. Хабаровск:</a:t>
            </a:r>
            <a:endParaRPr lang="ru-RU" sz="1600" b="1" dirty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  <a:hlinkClick r:id="rId3"/>
            </a:endParaRPr>
          </a:p>
          <a:p>
            <a:pPr algn="just"/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ул. Серышева, д. 31б, тел. (</a:t>
            </a: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4212) 40 22 51</a:t>
            </a:r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algn="just"/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ул. Суворова, д. 25а, тел. (</a:t>
            </a: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4212) 40 22 52</a:t>
            </a:r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algn="just"/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ул. Тихоокеанская, д. 171а, тел. (</a:t>
            </a: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4212) 40 22 68</a:t>
            </a:r>
            <a:endParaRPr lang="ru-RU" sz="1600" dirty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t="14247" r="7951" b="14023"/>
          <a:stretch/>
        </p:blipFill>
        <p:spPr>
          <a:xfrm>
            <a:off x="6505791" y="2994593"/>
            <a:ext cx="552292" cy="48943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739318" y="3578285"/>
            <a:ext cx="2085239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Постановление Правительства Хабаровского края от 30.05.2014 № 174-пр </a:t>
            </a:r>
          </a:p>
          <a:p>
            <a:pPr algn="ctr"/>
            <a:r>
              <a:rPr lang="ru-RU" sz="11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ru-RU" sz="11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 утверждении Порядка оказания государственным юридическим бюро Хабаровского края бесплатной юридической помощи гражданам"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6369" y="5917012"/>
            <a:ext cx="3756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600" b="1" dirty="0" err="1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р.п</a:t>
            </a:r>
            <a:r>
              <a:rPr lang="ru-RU" sz="1600" b="1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Ванино</a:t>
            </a:r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ул. 7-я Линия, д. 5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23" y="1079469"/>
            <a:ext cx="410770" cy="4866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9" y="574974"/>
            <a:ext cx="1382600" cy="16002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625774" y="7212261"/>
            <a:ext cx="276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5AAA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ubkhv@adm.khv.ru</a:t>
            </a:r>
            <a:endParaRPr lang="en-US" b="1" i="1" dirty="0">
              <a:solidFill>
                <a:srgbClr val="5AAAE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6857" y="7212261"/>
            <a:ext cx="1854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ru-RU" b="1" i="1" dirty="0">
                <a:solidFill>
                  <a:srgbClr val="5AAA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мфц27.рф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84" y="7069890"/>
            <a:ext cx="636295" cy="6362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6" y="7069890"/>
            <a:ext cx="672684" cy="65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38621" y="824988"/>
            <a:ext cx="5257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DBEFF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Оказание бесплатной юридической помощи юридическими клиниками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4284" y="2716362"/>
            <a:ext cx="67341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ЮРИДИЧЕСКИЕ КЛИНИКИ </a:t>
            </a:r>
          </a:p>
          <a:p>
            <a:pPr algn="ctr"/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создаются </a:t>
            </a:r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базе высших учебных </a:t>
            </a: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заведений</a:t>
            </a:r>
            <a:endParaRPr lang="ru-RU" sz="1600" dirty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7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7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 smtClean="0">
                <a:solidFill>
                  <a:srgbClr val="5AAA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Цель: </a:t>
            </a: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оказание </a:t>
            </a:r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правовой помощи </a:t>
            </a: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населению </a:t>
            </a:r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формирование </a:t>
            </a:r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 обучающихся по </a:t>
            </a: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юридическим специальностям </a:t>
            </a:r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навыков оказания юридической помощи</a:t>
            </a:r>
          </a:p>
        </p:txBody>
      </p:sp>
      <p:sp>
        <p:nvSpPr>
          <p:cNvPr id="12" name="Прямоугольник 11">
            <a:hlinkClick r:id="rId2"/>
          </p:cNvPr>
          <p:cNvSpPr/>
          <p:nvPr/>
        </p:nvSpPr>
        <p:spPr>
          <a:xfrm>
            <a:off x="966788" y="4401794"/>
            <a:ext cx="2653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ДВФ ФГБОУВО </a:t>
            </a: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«РГУП» </a:t>
            </a:r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(г. Хабаровск</a:t>
            </a: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algn="ctr"/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(4212)97 01 25</a:t>
            </a:r>
            <a:endParaRPr lang="ru-RU" sz="1600" dirty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Прямоугольник 18">
            <a:hlinkClick r:id="rId2"/>
          </p:cNvPr>
          <p:cNvSpPr/>
          <p:nvPr/>
        </p:nvSpPr>
        <p:spPr>
          <a:xfrm>
            <a:off x="947738" y="11965343"/>
            <a:ext cx="7639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err="1">
                <a:solidFill>
                  <a:srgbClr val="333399"/>
                </a:solidFill>
                <a:latin typeface="Trebuchet MS" panose="020B0603020202020204" pitchFamily="34" charset="0"/>
              </a:rPr>
              <a:t>г.Хабаровск</a:t>
            </a:r>
            <a:r>
              <a:rPr lang="ru-RU" altLang="ru-RU" sz="1400" b="1" dirty="0">
                <a:solidFill>
                  <a:srgbClr val="333399"/>
                </a:solidFill>
                <a:latin typeface="Trebuchet MS" panose="020B0603020202020204" pitchFamily="34" charset="0"/>
              </a:rPr>
              <a:t>, Восточное шоссе, 49, каб.108</a:t>
            </a:r>
            <a:r>
              <a:rPr lang="ru-RU" altLang="ru-RU" sz="600" dirty="0"/>
              <a:t> 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66750" y="720735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67263" y="4368546"/>
            <a:ext cx="2446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ФГБОУ ВО «ТОГУ</a:t>
            </a: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  <a:p>
            <a:pPr algn="ctr"/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4212)76 85 00</a:t>
            </a:r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pPr algn="ctr"/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37 51 86</a:t>
            </a:r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72 06 84</a:t>
            </a:r>
            <a:endParaRPr lang="ru-RU" sz="1600" dirty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81" y="674942"/>
            <a:ext cx="1079705" cy="104004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0" y="2680806"/>
            <a:ext cx="953059" cy="127982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181100" y="5535562"/>
            <a:ext cx="243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ФГБОУ ВО «ХГУЭП»</a:t>
            </a:r>
          </a:p>
          <a:p>
            <a:pPr algn="ctr"/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4212)22 48 79</a:t>
            </a:r>
            <a:endParaRPr lang="ru-RU" sz="1600" dirty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550447" y="5314061"/>
            <a:ext cx="298608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Дальневосточный институт управления - филиал </a:t>
            </a: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РАНХиГС</a:t>
            </a:r>
          </a:p>
          <a:p>
            <a:pPr algn="ctr"/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(4212)30 65 49</a:t>
            </a:r>
            <a:endParaRPr lang="ru-RU" sz="1600" dirty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ru-RU" sz="1400" dirty="0">
              <a:solidFill>
                <a:srgbClr val="2147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158" y="6559330"/>
            <a:ext cx="1312744" cy="132441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447" y="4784044"/>
            <a:ext cx="433632" cy="35697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8" y="4799280"/>
            <a:ext cx="433632" cy="35697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8" y="5661459"/>
            <a:ext cx="433632" cy="35697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447" y="5965378"/>
            <a:ext cx="433632" cy="356976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563503" y="6515866"/>
            <a:ext cx="3959226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Дальневосточный институт (филиал) ВГУЮ </a:t>
            </a: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РПА Минюста России</a:t>
            </a: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algn="ctr"/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600" dirty="0" smtClean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4212)94 02 87</a:t>
            </a:r>
            <a:r>
              <a:rPr lang="ru-RU" sz="1600" dirty="0">
                <a:solidFill>
                  <a:srgbClr val="2147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8" y="6891376"/>
            <a:ext cx="433632" cy="35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Другая 3">
      <a:dk1>
        <a:sysClr val="windowText" lastClr="000000"/>
      </a:dk1>
      <a:lt1>
        <a:srgbClr val="DBEFF9"/>
      </a:lt1>
      <a:dk2>
        <a:srgbClr val="0F6FC6"/>
      </a:dk2>
      <a:lt2>
        <a:srgbClr val="E6F8F5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92D050"/>
      </a:accent6>
      <a:hlink>
        <a:srgbClr val="FFFF00"/>
      </a:hlink>
      <a:folHlink>
        <a:srgbClr val="B5EBE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599_TF66741836" id="{AA3878B7-3FDB-4B6B-A8DF-73093994643B}" vid="{911F6A47-A707-4A03-9914-480CE2EF2D9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3E0B16-80BF-4868-8813-6B17170D72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A1C8E2-513F-4C9C-99C7-9AE0E7429B06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FA294F-07D1-46AB-ABEC-1B0200FE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8643</TotalTime>
  <Words>530</Words>
  <Application>Microsoft Office PowerPoint</Application>
  <PresentationFormat>Произвольный</PresentationFormat>
  <Paragraphs>72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Trebuchet MS</vt:lpstr>
      <vt:lpstr>Verdana</vt:lpstr>
      <vt:lpstr>Wingdings 3</vt:lpstr>
      <vt:lpstr>Ион (конференц-зал)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Процедуры начала года</dc:title>
  <dc:creator>Admin Office</dc:creator>
  <cp:lastModifiedBy>Руководитель аппарата</cp:lastModifiedBy>
  <cp:revision>422</cp:revision>
  <cp:lastPrinted>2021-01-14T06:35:25Z</cp:lastPrinted>
  <dcterms:created xsi:type="dcterms:W3CDTF">2021-01-12T11:00:25Z</dcterms:created>
  <dcterms:modified xsi:type="dcterms:W3CDTF">2022-12-16T08:01:11Z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